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146"/>
  </p:notesMasterIdLst>
  <p:sldIdLst>
    <p:sldId id="562" r:id="rId2"/>
    <p:sldId id="331" r:id="rId3"/>
    <p:sldId id="273" r:id="rId4"/>
    <p:sldId id="740" r:id="rId5"/>
    <p:sldId id="741" r:id="rId6"/>
    <p:sldId id="353" r:id="rId7"/>
    <p:sldId id="324" r:id="rId8"/>
    <p:sldId id="746" r:id="rId9"/>
    <p:sldId id="260" r:id="rId10"/>
    <p:sldId id="747" r:id="rId11"/>
    <p:sldId id="261" r:id="rId12"/>
    <p:sldId id="262" r:id="rId13"/>
    <p:sldId id="263" r:id="rId14"/>
    <p:sldId id="739" r:id="rId15"/>
    <p:sldId id="738" r:id="rId16"/>
    <p:sldId id="743" r:id="rId17"/>
    <p:sldId id="335" r:id="rId18"/>
    <p:sldId id="334" r:id="rId19"/>
    <p:sldId id="343" r:id="rId20"/>
    <p:sldId id="436" r:id="rId21"/>
    <p:sldId id="257" r:id="rId22"/>
    <p:sldId id="258" r:id="rId23"/>
    <p:sldId id="749" r:id="rId24"/>
    <p:sldId id="259" r:id="rId25"/>
    <p:sldId id="309" r:id="rId26"/>
    <p:sldId id="327" r:id="rId27"/>
    <p:sldId id="748" r:id="rId28"/>
    <p:sldId id="714" r:id="rId29"/>
    <p:sldId id="267" r:id="rId30"/>
    <p:sldId id="750" r:id="rId31"/>
    <p:sldId id="270" r:id="rId32"/>
    <p:sldId id="271" r:id="rId33"/>
    <p:sldId id="751" r:id="rId34"/>
    <p:sldId id="268" r:id="rId35"/>
    <p:sldId id="269" r:id="rId36"/>
    <p:sldId id="437" r:id="rId37"/>
    <p:sldId id="272" r:id="rId38"/>
    <p:sldId id="293" r:id="rId39"/>
    <p:sldId id="311" r:id="rId40"/>
    <p:sldId id="328" r:id="rId41"/>
    <p:sldId id="336" r:id="rId42"/>
    <p:sldId id="337" r:id="rId43"/>
    <p:sldId id="753" r:id="rId44"/>
    <p:sldId id="274" r:id="rId45"/>
    <p:sldId id="752" r:id="rId46"/>
    <p:sldId id="438" r:id="rId47"/>
    <p:sldId id="277" r:id="rId48"/>
    <p:sldId id="278" r:id="rId49"/>
    <p:sldId id="715" r:id="rId50"/>
    <p:sldId id="279" r:id="rId51"/>
    <p:sldId id="338" r:id="rId52"/>
    <p:sldId id="339" r:id="rId53"/>
    <p:sldId id="716" r:id="rId54"/>
    <p:sldId id="755" r:id="rId55"/>
    <p:sldId id="754" r:id="rId56"/>
    <p:sldId id="566" r:id="rId57"/>
    <p:sldId id="440" r:id="rId58"/>
    <p:sldId id="756" r:id="rId59"/>
    <p:sldId id="276" r:id="rId60"/>
    <p:sldId id="757" r:id="rId61"/>
    <p:sldId id="312" r:id="rId62"/>
    <p:sldId id="313" r:id="rId63"/>
    <p:sldId id="316" r:id="rId64"/>
    <p:sldId id="283" r:id="rId65"/>
    <p:sldId id="441" r:id="rId66"/>
    <p:sldId id="284" r:id="rId67"/>
    <p:sldId id="285" r:id="rId68"/>
    <p:sldId id="323" r:id="rId69"/>
    <p:sldId id="340" r:id="rId70"/>
    <p:sldId id="758" r:id="rId71"/>
    <p:sldId id="759" r:id="rId72"/>
    <p:sldId id="442" r:id="rId73"/>
    <p:sldId id="287" r:id="rId74"/>
    <p:sldId id="760" r:id="rId75"/>
    <p:sldId id="626" r:id="rId76"/>
    <p:sldId id="471" r:id="rId77"/>
    <p:sldId id="265" r:id="rId78"/>
    <p:sldId id="761" r:id="rId79"/>
    <p:sldId id="764" r:id="rId80"/>
    <p:sldId id="762" r:id="rId81"/>
    <p:sldId id="765" r:id="rId82"/>
    <p:sldId id="799" r:id="rId83"/>
    <p:sldId id="767" r:id="rId84"/>
    <p:sldId id="800" r:id="rId85"/>
    <p:sldId id="766" r:id="rId86"/>
    <p:sldId id="768" r:id="rId87"/>
    <p:sldId id="801" r:id="rId88"/>
    <p:sldId id="472" r:id="rId89"/>
    <p:sldId id="264" r:id="rId90"/>
    <p:sldId id="266" r:id="rId91"/>
    <p:sldId id="770" r:id="rId92"/>
    <p:sldId id="771" r:id="rId93"/>
    <p:sldId id="772" r:id="rId94"/>
    <p:sldId id="773" r:id="rId95"/>
    <p:sldId id="774" r:id="rId96"/>
    <p:sldId id="775" r:id="rId97"/>
    <p:sldId id="777" r:id="rId98"/>
    <p:sldId id="778" r:id="rId99"/>
    <p:sldId id="802" r:id="rId100"/>
    <p:sldId id="797" r:id="rId101"/>
    <p:sldId id="798" r:id="rId102"/>
    <p:sldId id="474" r:id="rId103"/>
    <p:sldId id="776" r:id="rId104"/>
    <p:sldId id="780" r:id="rId105"/>
    <p:sldId id="781" r:id="rId106"/>
    <p:sldId id="782" r:id="rId107"/>
    <p:sldId id="783" r:id="rId108"/>
    <p:sldId id="819" r:id="rId109"/>
    <p:sldId id="820" r:id="rId110"/>
    <p:sldId id="289" r:id="rId111"/>
    <p:sldId id="784" r:id="rId112"/>
    <p:sldId id="785" r:id="rId113"/>
    <p:sldId id="803" r:id="rId114"/>
    <p:sldId id="804" r:id="rId115"/>
    <p:sldId id="805" r:id="rId116"/>
    <p:sldId id="310" r:id="rId117"/>
    <p:sldId id="787" r:id="rId118"/>
    <p:sldId id="788" r:id="rId119"/>
    <p:sldId id="286" r:id="rId120"/>
    <p:sldId id="786" r:id="rId121"/>
    <p:sldId id="475" r:id="rId122"/>
    <p:sldId id="734" r:id="rId123"/>
    <p:sldId id="792" r:id="rId124"/>
    <p:sldId id="789" r:id="rId125"/>
    <p:sldId id="790" r:id="rId126"/>
    <p:sldId id="281" r:id="rId127"/>
    <p:sldId id="282" r:id="rId128"/>
    <p:sldId id="791" r:id="rId129"/>
    <p:sldId id="806" r:id="rId130"/>
    <p:sldId id="807" r:id="rId131"/>
    <p:sldId id="818" r:id="rId132"/>
    <p:sldId id="796" r:id="rId133"/>
    <p:sldId id="292" r:id="rId134"/>
    <p:sldId id="808" r:id="rId135"/>
    <p:sldId id="809" r:id="rId136"/>
    <p:sldId id="810" r:id="rId137"/>
    <p:sldId id="811" r:id="rId138"/>
    <p:sldId id="794" r:id="rId139"/>
    <p:sldId id="812" r:id="rId140"/>
    <p:sldId id="813" r:id="rId141"/>
    <p:sldId id="814" r:id="rId142"/>
    <p:sldId id="815" r:id="rId143"/>
    <p:sldId id="816" r:id="rId144"/>
    <p:sldId id="817" r:id="rId145"/>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80">
          <p15:clr>
            <a:srgbClr val="A4A3A4"/>
          </p15:clr>
        </p15:guide>
        <p15:guide id="2" pos="28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551" autoAdjust="0"/>
  </p:normalViewPr>
  <p:slideViewPr>
    <p:cSldViewPr>
      <p:cViewPr varScale="1">
        <p:scale>
          <a:sx n="65" d="100"/>
          <a:sy n="65" d="100"/>
        </p:scale>
        <p:origin x="1882" y="58"/>
      </p:cViewPr>
      <p:guideLst>
        <p:guide orient="horz" pos="2180"/>
        <p:guide pos="288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heme" Target="theme/theme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Header Placeholder 1"/>
          <p:cNvSpPr>
            <a:spLocks noGrp="1" noChangeArrowheads="1"/>
          </p:cNvSpPr>
          <p:nvPr>
            <p:ph type="hdr" sz="quarte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en-US"/>
          </a:p>
        </p:txBody>
      </p:sp>
      <p:sp>
        <p:nvSpPr>
          <p:cNvPr id="3075" name="Date Placeholder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smtClean="0"/>
            </a:lvl1pPr>
          </a:lstStyle>
          <a:p>
            <a:pPr>
              <a:defRPr/>
            </a:pPr>
            <a:fld id="{70755D92-5885-4C23-8B59-889FF1BCB422}" type="datetimeFigureOut">
              <a:rPr lang="en-US"/>
              <a:pPr>
                <a:defRPr/>
              </a:pPr>
              <a:t>9/14/2024</a:t>
            </a:fld>
            <a:endParaRPr lang="en-US"/>
          </a:p>
        </p:txBody>
      </p:sp>
      <p:sp>
        <p:nvSpPr>
          <p:cNvPr id="3076"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Footer Placeholder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en-US"/>
          </a:p>
        </p:txBody>
      </p:sp>
      <p:sp>
        <p:nvSpPr>
          <p:cNvPr id="3079" name="Slide Number Placeholder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smtClean="0"/>
            </a:lvl1pPr>
          </a:lstStyle>
          <a:p>
            <a:pPr>
              <a:defRPr/>
            </a:pPr>
            <a:fld id="{53CD8EC7-803B-401B-9477-4B3944E729CF}" type="slidenum">
              <a:rPr lang="en-US"/>
              <a:pPr>
                <a:defRPr/>
              </a:pPr>
              <a:t>‹#›</a:t>
            </a:fld>
            <a:endParaRPr lang="en-US"/>
          </a:p>
        </p:txBody>
      </p:sp>
    </p:spTree>
    <p:extLst>
      <p:ext uri="{BB962C8B-B14F-4D97-AF65-F5344CB8AC3E}">
        <p14:creationId xmlns:p14="http://schemas.microsoft.com/office/powerpoint/2010/main" val="3994907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4014AF4B-9017-DD81-753B-30D2323A48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9688AE5D-3AFB-4DF1-AB31-6291732CEC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35844" name="Slide Number Placeholder 3">
            <a:extLst>
              <a:ext uri="{FF2B5EF4-FFF2-40B4-BE49-F238E27FC236}">
                <a16:creationId xmlns:a16="http://schemas.microsoft.com/office/drawing/2014/main" id="{F6CA91B0-D550-7733-7623-5ADDC2C4FA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a:defRPr>
                <a:solidFill>
                  <a:schemeClr val="tx1"/>
                </a:solidFill>
                <a:latin typeface="Constantia" panose="02030602050306030303" pitchFamily="18" charset="0"/>
              </a:defRPr>
            </a:lvl1pPr>
            <a:lvl2pPr marL="742950" indent="-285750" algn="l" rtl="0">
              <a:defRPr>
                <a:solidFill>
                  <a:schemeClr val="tx1"/>
                </a:solidFill>
                <a:latin typeface="Constantia" panose="02030602050306030303" pitchFamily="18" charset="0"/>
              </a:defRPr>
            </a:lvl2pPr>
            <a:lvl3pPr marL="1143000" indent="-228600" algn="l" rtl="0">
              <a:defRPr>
                <a:solidFill>
                  <a:schemeClr val="tx1"/>
                </a:solidFill>
                <a:latin typeface="Constantia" panose="02030602050306030303" pitchFamily="18" charset="0"/>
              </a:defRPr>
            </a:lvl3pPr>
            <a:lvl4pPr marL="1600200" indent="-228600" algn="l" rtl="0">
              <a:defRPr>
                <a:solidFill>
                  <a:schemeClr val="tx1"/>
                </a:solidFill>
                <a:latin typeface="Constantia" panose="02030602050306030303" pitchFamily="18" charset="0"/>
              </a:defRPr>
            </a:lvl4pPr>
            <a:lvl5pPr marL="2057400" indent="-228600" algn="l" rtl="0">
              <a:defRPr>
                <a:solidFill>
                  <a:schemeClr val="tx1"/>
                </a:solidFill>
                <a:latin typeface="Constantia" panose="02030602050306030303" pitchFamily="18" charset="0"/>
              </a:defRPr>
            </a:lvl5pPr>
            <a:lvl6pPr marL="2514600" indent="-228600" fontAlgn="base">
              <a:spcBef>
                <a:spcPct val="0"/>
              </a:spcBef>
              <a:spcAft>
                <a:spcPct val="0"/>
              </a:spcAft>
              <a:defRPr>
                <a:solidFill>
                  <a:schemeClr val="tx1"/>
                </a:solidFill>
                <a:latin typeface="Constantia" panose="02030602050306030303" pitchFamily="18" charset="0"/>
              </a:defRPr>
            </a:lvl6pPr>
            <a:lvl7pPr marL="2971800" indent="-228600" fontAlgn="base">
              <a:spcBef>
                <a:spcPct val="0"/>
              </a:spcBef>
              <a:spcAft>
                <a:spcPct val="0"/>
              </a:spcAft>
              <a:defRPr>
                <a:solidFill>
                  <a:schemeClr val="tx1"/>
                </a:solidFill>
                <a:latin typeface="Constantia" panose="02030602050306030303" pitchFamily="18" charset="0"/>
              </a:defRPr>
            </a:lvl7pPr>
            <a:lvl8pPr marL="3429000" indent="-228600" fontAlgn="base">
              <a:spcBef>
                <a:spcPct val="0"/>
              </a:spcBef>
              <a:spcAft>
                <a:spcPct val="0"/>
              </a:spcAft>
              <a:defRPr>
                <a:solidFill>
                  <a:schemeClr val="tx1"/>
                </a:solidFill>
                <a:latin typeface="Constantia" panose="02030602050306030303" pitchFamily="18" charset="0"/>
              </a:defRPr>
            </a:lvl8pPr>
            <a:lvl9pPr marL="3886200" indent="-228600" fontAlgn="base">
              <a:spcBef>
                <a:spcPct val="0"/>
              </a:spcBef>
              <a:spcAft>
                <a:spcPct val="0"/>
              </a:spcAft>
              <a:defRPr>
                <a:solidFill>
                  <a:schemeClr val="tx1"/>
                </a:solidFill>
                <a:latin typeface="Constantia" panose="02030602050306030303" pitchFamily="18" charset="0"/>
              </a:defRPr>
            </a:lvl9pPr>
          </a:lstStyle>
          <a:p>
            <a:pPr algn="r"/>
            <a:fld id="{2DB9538D-CD2E-4C75-A9ED-B9DD981B4D4C}" type="slidenum">
              <a:rPr lang="en-US" altLang="en-US">
                <a:latin typeface="Calibri" panose="020F0502020204030204" pitchFamily="34" charset="0"/>
              </a:rPr>
              <a:pPr algn="r"/>
              <a:t>17</a:t>
            </a:fld>
            <a:endParaRPr lang="en-US" altLang="en-US">
              <a:latin typeface="Calibri" panose="020F0502020204030204" pitchFamily="34" charset="0"/>
            </a:endParaRPr>
          </a:p>
        </p:txBody>
      </p:sp>
    </p:spTree>
    <p:extLst>
      <p:ext uri="{BB962C8B-B14F-4D97-AF65-F5344CB8AC3E}">
        <p14:creationId xmlns:p14="http://schemas.microsoft.com/office/powerpoint/2010/main" val="2095551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124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125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126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127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53CD8EC7-803B-401B-9477-4B3944E729CF}" type="slidenum">
              <a:rPr lang="en-US" smtClean="0"/>
              <a:pPr>
                <a:defRPr/>
              </a:pPr>
              <a:t>57</a:t>
            </a:fld>
            <a:endParaRPr lang="en-US"/>
          </a:p>
        </p:txBody>
      </p:sp>
    </p:spTree>
    <p:extLst>
      <p:ext uri="{BB962C8B-B14F-4D97-AF65-F5344CB8AC3E}">
        <p14:creationId xmlns:p14="http://schemas.microsoft.com/office/powerpoint/2010/main" val="3360383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53CD8EC7-803B-401B-9477-4B3944E729CF}" type="slidenum">
              <a:rPr lang="en-US" smtClean="0"/>
              <a:pPr>
                <a:defRPr/>
              </a:pPr>
              <a:t>58</a:t>
            </a:fld>
            <a:endParaRPr lang="en-US"/>
          </a:p>
        </p:txBody>
      </p:sp>
    </p:spTree>
    <p:extLst>
      <p:ext uri="{BB962C8B-B14F-4D97-AF65-F5344CB8AC3E}">
        <p14:creationId xmlns:p14="http://schemas.microsoft.com/office/powerpoint/2010/main" val="479892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14D3D79-CA4D-2AC9-EF46-3ADABE527B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3CB08E14-9B5A-0F63-8BE9-81BC8FD624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36868" name="Slide Number Placeholder 3">
            <a:extLst>
              <a:ext uri="{FF2B5EF4-FFF2-40B4-BE49-F238E27FC236}">
                <a16:creationId xmlns:a16="http://schemas.microsoft.com/office/drawing/2014/main" id="{942B7F2A-8D4C-E095-E4CC-1A545680BF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a:defRPr>
                <a:solidFill>
                  <a:schemeClr val="tx1"/>
                </a:solidFill>
                <a:latin typeface="Constantia" panose="02030602050306030303" pitchFamily="18" charset="0"/>
              </a:defRPr>
            </a:lvl1pPr>
            <a:lvl2pPr marL="742950" indent="-285750" algn="l" rtl="0">
              <a:defRPr>
                <a:solidFill>
                  <a:schemeClr val="tx1"/>
                </a:solidFill>
                <a:latin typeface="Constantia" panose="02030602050306030303" pitchFamily="18" charset="0"/>
              </a:defRPr>
            </a:lvl2pPr>
            <a:lvl3pPr marL="1143000" indent="-228600" algn="l" rtl="0">
              <a:defRPr>
                <a:solidFill>
                  <a:schemeClr val="tx1"/>
                </a:solidFill>
                <a:latin typeface="Constantia" panose="02030602050306030303" pitchFamily="18" charset="0"/>
              </a:defRPr>
            </a:lvl3pPr>
            <a:lvl4pPr marL="1600200" indent="-228600" algn="l" rtl="0">
              <a:defRPr>
                <a:solidFill>
                  <a:schemeClr val="tx1"/>
                </a:solidFill>
                <a:latin typeface="Constantia" panose="02030602050306030303" pitchFamily="18" charset="0"/>
              </a:defRPr>
            </a:lvl4pPr>
            <a:lvl5pPr marL="2057400" indent="-228600" algn="l" rtl="0">
              <a:defRPr>
                <a:solidFill>
                  <a:schemeClr val="tx1"/>
                </a:solidFill>
                <a:latin typeface="Constantia" panose="02030602050306030303" pitchFamily="18" charset="0"/>
              </a:defRPr>
            </a:lvl5pPr>
            <a:lvl6pPr marL="2514600" indent="-228600" fontAlgn="base">
              <a:spcBef>
                <a:spcPct val="0"/>
              </a:spcBef>
              <a:spcAft>
                <a:spcPct val="0"/>
              </a:spcAft>
              <a:defRPr>
                <a:solidFill>
                  <a:schemeClr val="tx1"/>
                </a:solidFill>
                <a:latin typeface="Constantia" panose="02030602050306030303" pitchFamily="18" charset="0"/>
              </a:defRPr>
            </a:lvl6pPr>
            <a:lvl7pPr marL="2971800" indent="-228600" fontAlgn="base">
              <a:spcBef>
                <a:spcPct val="0"/>
              </a:spcBef>
              <a:spcAft>
                <a:spcPct val="0"/>
              </a:spcAft>
              <a:defRPr>
                <a:solidFill>
                  <a:schemeClr val="tx1"/>
                </a:solidFill>
                <a:latin typeface="Constantia" panose="02030602050306030303" pitchFamily="18" charset="0"/>
              </a:defRPr>
            </a:lvl7pPr>
            <a:lvl8pPr marL="3429000" indent="-228600" fontAlgn="base">
              <a:spcBef>
                <a:spcPct val="0"/>
              </a:spcBef>
              <a:spcAft>
                <a:spcPct val="0"/>
              </a:spcAft>
              <a:defRPr>
                <a:solidFill>
                  <a:schemeClr val="tx1"/>
                </a:solidFill>
                <a:latin typeface="Constantia" panose="02030602050306030303" pitchFamily="18" charset="0"/>
              </a:defRPr>
            </a:lvl8pPr>
            <a:lvl9pPr marL="3886200" indent="-228600" fontAlgn="base">
              <a:spcBef>
                <a:spcPct val="0"/>
              </a:spcBef>
              <a:spcAft>
                <a:spcPct val="0"/>
              </a:spcAft>
              <a:defRPr>
                <a:solidFill>
                  <a:schemeClr val="tx1"/>
                </a:solidFill>
                <a:latin typeface="Constantia" panose="02030602050306030303" pitchFamily="18" charset="0"/>
              </a:defRPr>
            </a:lvl9pPr>
          </a:lstStyle>
          <a:p>
            <a:pPr algn="r"/>
            <a:fld id="{F747A364-C62A-4AB9-8777-50812EFDFEEF}" type="slidenum">
              <a:rPr lang="en-US" altLang="en-US">
                <a:latin typeface="Calibri" panose="020F0502020204030204" pitchFamily="34" charset="0"/>
              </a:rPr>
              <a:pPr algn="r"/>
              <a:t>63</a:t>
            </a:fld>
            <a:endParaRPr lang="en-US" altLang="en-US">
              <a:latin typeface="Calibri" panose="020F0502020204030204" pitchFamily="34" charset="0"/>
            </a:endParaRPr>
          </a:p>
        </p:txBody>
      </p:sp>
    </p:spTree>
    <p:extLst>
      <p:ext uri="{BB962C8B-B14F-4D97-AF65-F5344CB8AC3E}">
        <p14:creationId xmlns:p14="http://schemas.microsoft.com/office/powerpoint/2010/main" val="239904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89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103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104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53CD8EC7-803B-401B-9477-4B3944E729CF}" type="slidenum">
              <a:rPr lang="en-US" smtClean="0"/>
              <a:pPr>
                <a:defRPr/>
              </a:pPr>
              <a:t>109</a:t>
            </a:fld>
            <a:endParaRPr lang="en-US"/>
          </a:p>
        </p:txBody>
      </p:sp>
    </p:spTree>
    <p:extLst>
      <p:ext uri="{BB962C8B-B14F-4D97-AF65-F5344CB8AC3E}">
        <p14:creationId xmlns:p14="http://schemas.microsoft.com/office/powerpoint/2010/main" val="861033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78A9B0-EF40-4441-BE0C-0BA662E7C839}" type="slidenum">
              <a:rPr lang="en-US" smtClean="0"/>
              <a:pPr/>
              <a:t>117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12ED1811-96D7-4796-A35D-2AD159ADA827}" type="datetimeFigureOut">
              <a:rPr lang="sr-Latn-CS"/>
              <a:pPr>
                <a:defRPr/>
              </a:pPr>
              <a:t>14.9.2024.</a:t>
            </a:fld>
            <a:endParaRPr lang="sr-Latn-C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8575FBA5-4BF6-49BC-89EA-686F9E7A6901}" type="slidenum">
              <a:rPr lang="sr-Latn-CS"/>
              <a:pPr>
                <a:defRPr/>
              </a:pPr>
              <a:t>‹#›</a:t>
            </a:fld>
            <a:endParaRPr lang="sr-Latn-CS"/>
          </a:p>
        </p:txBody>
      </p:sp>
    </p:spTree>
    <p:extLst>
      <p:ext uri="{BB962C8B-B14F-4D97-AF65-F5344CB8AC3E}">
        <p14:creationId xmlns:p14="http://schemas.microsoft.com/office/powerpoint/2010/main" val="282747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799022EE-A4B6-4280-B6D3-22556D80D499}" type="datetimeFigureOut">
              <a:rPr lang="sr-Latn-CS"/>
              <a:pPr>
                <a:defRPr/>
              </a:pPr>
              <a:t>14.9.2024.</a:t>
            </a:fld>
            <a:endParaRPr lang="sr-Latn-C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FDC570A4-EED2-4800-922D-1146D7377BCF}" type="slidenum">
              <a:rPr lang="sr-Latn-CS"/>
              <a:pPr>
                <a:defRPr/>
              </a:pPr>
              <a:t>‹#›</a:t>
            </a:fld>
            <a:endParaRPr lang="sr-Latn-CS"/>
          </a:p>
        </p:txBody>
      </p:sp>
    </p:spTree>
    <p:extLst>
      <p:ext uri="{BB962C8B-B14F-4D97-AF65-F5344CB8AC3E}">
        <p14:creationId xmlns:p14="http://schemas.microsoft.com/office/powerpoint/2010/main" val="1744688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58DF5935-CEDC-484E-A1EF-7BB7101E9B78}" type="datetimeFigureOut">
              <a:rPr lang="sr-Latn-CS"/>
              <a:pPr>
                <a:defRPr/>
              </a:pPr>
              <a:t>14.9.2024.</a:t>
            </a:fld>
            <a:endParaRPr lang="sr-Latn-C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B866073D-28A5-49BF-9F51-B149A4A63A23}" type="slidenum">
              <a:rPr lang="sr-Latn-CS"/>
              <a:pPr>
                <a:defRPr/>
              </a:pPr>
              <a:t>‹#›</a:t>
            </a:fld>
            <a:endParaRPr lang="sr-Latn-CS"/>
          </a:p>
        </p:txBody>
      </p:sp>
    </p:spTree>
    <p:extLst>
      <p:ext uri="{BB962C8B-B14F-4D97-AF65-F5344CB8AC3E}">
        <p14:creationId xmlns:p14="http://schemas.microsoft.com/office/powerpoint/2010/main" val="1652479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A026B4C5-5548-4F2F-AEC3-DAE3A8D49033}" type="datetimeFigureOut">
              <a:rPr lang="sr-Latn-CS"/>
              <a:pPr>
                <a:defRPr/>
              </a:pPr>
              <a:t>14.9.2024.</a:t>
            </a:fld>
            <a:endParaRPr lang="sr-Latn-CS"/>
          </a:p>
        </p:txBody>
      </p:sp>
      <p:sp>
        <p:nvSpPr>
          <p:cNvPr id="4" name="Rectangle 5"/>
          <p:cNvSpPr>
            <a:spLocks noGrp="1" noChangeArrowheads="1"/>
          </p:cNvSpPr>
          <p:nvPr>
            <p:ph type="ftr" sz="quarter" idx="11"/>
          </p:nvPr>
        </p:nvSpPr>
        <p:spPr>
          <a:ln/>
        </p:spPr>
        <p:txBody>
          <a:bodyPr/>
          <a:lstStyle>
            <a:lvl1pPr>
              <a:defRPr/>
            </a:lvl1pPr>
          </a:lstStyle>
          <a:p>
            <a:pPr>
              <a:defRPr/>
            </a:pPr>
            <a:endParaRPr lang="sr-Latn-CS"/>
          </a:p>
        </p:txBody>
      </p:sp>
      <p:sp>
        <p:nvSpPr>
          <p:cNvPr id="5" name="Rectangle 6"/>
          <p:cNvSpPr>
            <a:spLocks noGrp="1" noChangeArrowheads="1"/>
          </p:cNvSpPr>
          <p:nvPr>
            <p:ph type="sldNum" sz="quarter" idx="12"/>
          </p:nvPr>
        </p:nvSpPr>
        <p:spPr>
          <a:ln/>
        </p:spPr>
        <p:txBody>
          <a:bodyPr/>
          <a:lstStyle>
            <a:lvl1pPr>
              <a:defRPr/>
            </a:lvl1pPr>
          </a:lstStyle>
          <a:p>
            <a:pPr>
              <a:defRPr/>
            </a:pPr>
            <a:fld id="{A6909254-AED4-4A74-A0F9-8DFFE6BF9940}" type="slidenum">
              <a:rPr lang="sr-Latn-CS"/>
              <a:pPr>
                <a:defRPr/>
              </a:pPr>
              <a:t>‹#›</a:t>
            </a:fld>
            <a:endParaRPr lang="sr-Latn-CS"/>
          </a:p>
        </p:txBody>
      </p:sp>
    </p:spTree>
    <p:extLst>
      <p:ext uri="{BB962C8B-B14F-4D97-AF65-F5344CB8AC3E}">
        <p14:creationId xmlns:p14="http://schemas.microsoft.com/office/powerpoint/2010/main" val="474768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116231D4-5347-4507-A99E-108D0F17DB68}" type="slidenum">
              <a:rPr lang="en-US"/>
              <a:pPr>
                <a:defRPr/>
              </a:pPr>
              <a:t>‹#›</a:t>
            </a:fld>
            <a:endParaRPr lang="en-US"/>
          </a:p>
        </p:txBody>
      </p:sp>
    </p:spTree>
    <p:extLst>
      <p:ext uri="{BB962C8B-B14F-4D97-AF65-F5344CB8AC3E}">
        <p14:creationId xmlns:p14="http://schemas.microsoft.com/office/powerpoint/2010/main" val="1674899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C5F99E-4D3F-29DF-51F8-450F6AB823B5}"/>
              </a:ext>
            </a:extLst>
          </p:cNvPr>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BBC1E673-9636-B9E2-5EF2-99988A864EEA}"/>
              </a:ext>
            </a:extLst>
          </p:cNvPr>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FF6369E3-6677-2F70-658A-8BCAA2CE7F7F}"/>
              </a:ext>
            </a:extLst>
          </p:cNvPr>
          <p:cNvSpPr>
            <a:spLocks noGrp="1"/>
          </p:cNvSpPr>
          <p:nvPr>
            <p:ph type="sldNum" sz="quarter" idx="12"/>
          </p:nvPr>
        </p:nvSpPr>
        <p:spPr>
          <a:xfrm>
            <a:off x="6553200" y="6243638"/>
            <a:ext cx="2133600" cy="457200"/>
          </a:xfrm>
        </p:spPr>
        <p:txBody>
          <a:bodyPr/>
          <a:lstStyle>
            <a:lvl1pPr>
              <a:defRPr>
                <a:ea typeface="Majalla UI"/>
                <a:cs typeface="Majalla UI"/>
              </a:defRPr>
            </a:lvl1pPr>
          </a:lstStyle>
          <a:p>
            <a:fld id="{497F4526-73CB-4296-92EB-B4DC747DD41B}" type="slidenum">
              <a:rPr lang="ar-SA" altLang="en-US"/>
              <a:pPr/>
              <a:t>‹#›</a:t>
            </a:fld>
            <a:endParaRPr lang="en-US" altLang="en-US">
              <a:ea typeface="+mn-ea"/>
              <a:cs typeface="Arial" panose="020B0604020202020204" pitchFamily="34" charset="0"/>
            </a:endParaRPr>
          </a:p>
        </p:txBody>
      </p:sp>
    </p:spTree>
    <p:extLst>
      <p:ext uri="{BB962C8B-B14F-4D97-AF65-F5344CB8AC3E}">
        <p14:creationId xmlns:p14="http://schemas.microsoft.com/office/powerpoint/2010/main" val="3171321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sr-Latn-CS"/>
          </a:p>
        </p:txBody>
      </p:sp>
      <p:sp>
        <p:nvSpPr>
          <p:cNvPr id="3" name="Content Placeholder 2"/>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6" name="Rectangle 44"/>
          <p:cNvSpPr>
            <a:spLocks noGrp="1" noChangeArrowheads="1"/>
          </p:cNvSpPr>
          <p:nvPr>
            <p:ph type="dt" sz="half" idx="10"/>
          </p:nvPr>
        </p:nvSpPr>
        <p:spPr>
          <a:ln/>
        </p:spPr>
        <p:txBody>
          <a:bodyPr/>
          <a:lstStyle>
            <a:lvl1pPr>
              <a:defRPr/>
            </a:lvl1pPr>
          </a:lstStyle>
          <a:p>
            <a:pPr>
              <a:defRPr/>
            </a:pPr>
            <a:endParaRPr lang="en-US"/>
          </a:p>
        </p:txBody>
      </p:sp>
      <p:sp>
        <p:nvSpPr>
          <p:cNvPr id="7" name="Rectangle 45"/>
          <p:cNvSpPr>
            <a:spLocks noGrp="1" noChangeArrowheads="1"/>
          </p:cNvSpPr>
          <p:nvPr>
            <p:ph type="ftr" sz="quarter" idx="11"/>
          </p:nvPr>
        </p:nvSpPr>
        <p:spPr>
          <a:ln/>
        </p:spPr>
        <p:txBody>
          <a:bodyPr/>
          <a:lstStyle>
            <a:lvl1pPr>
              <a:defRPr/>
            </a:lvl1pPr>
          </a:lstStyle>
          <a:p>
            <a:pPr>
              <a:defRPr/>
            </a:pPr>
            <a:endParaRPr lang="en-US"/>
          </a:p>
        </p:txBody>
      </p:sp>
      <p:sp>
        <p:nvSpPr>
          <p:cNvPr id="8" name="Rectangle 46"/>
          <p:cNvSpPr>
            <a:spLocks noGrp="1" noChangeArrowheads="1"/>
          </p:cNvSpPr>
          <p:nvPr>
            <p:ph type="sldNum" sz="quarter" idx="12"/>
          </p:nvPr>
        </p:nvSpPr>
        <p:spPr>
          <a:ln/>
        </p:spPr>
        <p:txBody>
          <a:bodyPr/>
          <a:lstStyle>
            <a:lvl1pPr>
              <a:defRPr/>
            </a:lvl1pPr>
          </a:lstStyle>
          <a:p>
            <a:pPr>
              <a:defRPr/>
            </a:pPr>
            <a:fld id="{9DB9B4E5-B085-4B65-B2B2-8D586D75E05A}" type="slidenum">
              <a:rPr lang="en-US"/>
              <a:pPr>
                <a:defRPr/>
              </a:pPr>
              <a:t>‹#›</a:t>
            </a:fld>
            <a:endParaRPr lang="en-US"/>
          </a:p>
        </p:txBody>
      </p:sp>
    </p:spTree>
    <p:extLst>
      <p:ext uri="{BB962C8B-B14F-4D97-AF65-F5344CB8AC3E}">
        <p14:creationId xmlns:p14="http://schemas.microsoft.com/office/powerpoint/2010/main" val="85885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4F82052-F1CE-4F70-BD38-FF2F4190E06F}" type="datetimeFigureOut">
              <a:rPr lang="sr-Latn-CS"/>
              <a:pPr>
                <a:defRPr/>
              </a:pPr>
              <a:t>14.9.2024.</a:t>
            </a:fld>
            <a:endParaRPr lang="sr-Latn-C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B9972FD4-8823-4612-9551-98A375DD7A62}" type="slidenum">
              <a:rPr lang="sr-Latn-CS"/>
              <a:pPr>
                <a:defRPr/>
              </a:pPr>
              <a:t>‹#›</a:t>
            </a:fld>
            <a:endParaRPr lang="sr-Latn-CS"/>
          </a:p>
        </p:txBody>
      </p:sp>
    </p:spTree>
    <p:extLst>
      <p:ext uri="{BB962C8B-B14F-4D97-AF65-F5344CB8AC3E}">
        <p14:creationId xmlns:p14="http://schemas.microsoft.com/office/powerpoint/2010/main" val="534970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392E766-236B-460B-8729-05968E7C8477}" type="datetimeFigureOut">
              <a:rPr lang="sr-Latn-CS"/>
              <a:pPr>
                <a:defRPr/>
              </a:pPr>
              <a:t>14.9.2024.</a:t>
            </a:fld>
            <a:endParaRPr lang="sr-Latn-CS"/>
          </a:p>
        </p:txBody>
      </p:sp>
      <p:sp>
        <p:nvSpPr>
          <p:cNvPr id="5" name="Rectangle 5"/>
          <p:cNvSpPr>
            <a:spLocks noGrp="1" noChangeArrowheads="1"/>
          </p:cNvSpPr>
          <p:nvPr>
            <p:ph type="ftr" sz="quarter" idx="11"/>
          </p:nvPr>
        </p:nvSpPr>
        <p:spPr>
          <a:ln/>
        </p:spPr>
        <p:txBody>
          <a:bodyPr/>
          <a:lstStyle>
            <a:lvl1pPr>
              <a:defRPr/>
            </a:lvl1pPr>
          </a:lstStyle>
          <a:p>
            <a:pPr>
              <a:defRPr/>
            </a:pPr>
            <a:endParaRPr lang="sr-Latn-CS"/>
          </a:p>
        </p:txBody>
      </p:sp>
      <p:sp>
        <p:nvSpPr>
          <p:cNvPr id="6" name="Rectangle 6"/>
          <p:cNvSpPr>
            <a:spLocks noGrp="1" noChangeArrowheads="1"/>
          </p:cNvSpPr>
          <p:nvPr>
            <p:ph type="sldNum" sz="quarter" idx="12"/>
          </p:nvPr>
        </p:nvSpPr>
        <p:spPr>
          <a:ln/>
        </p:spPr>
        <p:txBody>
          <a:bodyPr/>
          <a:lstStyle>
            <a:lvl1pPr>
              <a:defRPr/>
            </a:lvl1pPr>
          </a:lstStyle>
          <a:p>
            <a:pPr>
              <a:defRPr/>
            </a:pPr>
            <a:fld id="{E16E5E11-2881-4A0E-9E3B-507BF6EEE6A8}" type="slidenum">
              <a:rPr lang="sr-Latn-CS"/>
              <a:pPr>
                <a:defRPr/>
              </a:pPr>
              <a:t>‹#›</a:t>
            </a:fld>
            <a:endParaRPr lang="sr-Latn-CS"/>
          </a:p>
        </p:txBody>
      </p:sp>
    </p:spTree>
    <p:extLst>
      <p:ext uri="{BB962C8B-B14F-4D97-AF65-F5344CB8AC3E}">
        <p14:creationId xmlns:p14="http://schemas.microsoft.com/office/powerpoint/2010/main" val="1752732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F2469ACF-8E93-4B7D-B9F1-83BB7D763962}" type="datetimeFigureOut">
              <a:rPr lang="sr-Latn-CS"/>
              <a:pPr>
                <a:defRPr/>
              </a:pPr>
              <a:t>14.9.2024.</a:t>
            </a:fld>
            <a:endParaRPr lang="sr-Latn-C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269E7C24-0022-427C-BE51-75EA801E6152}" type="slidenum">
              <a:rPr lang="sr-Latn-CS"/>
              <a:pPr>
                <a:defRPr/>
              </a:pPr>
              <a:t>‹#›</a:t>
            </a:fld>
            <a:endParaRPr lang="sr-Latn-CS"/>
          </a:p>
        </p:txBody>
      </p:sp>
    </p:spTree>
    <p:extLst>
      <p:ext uri="{BB962C8B-B14F-4D97-AF65-F5344CB8AC3E}">
        <p14:creationId xmlns:p14="http://schemas.microsoft.com/office/powerpoint/2010/main" val="908161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fld id="{CF78831C-7CAB-459A-B446-7938DACF684E}" type="datetimeFigureOut">
              <a:rPr lang="sr-Latn-CS"/>
              <a:pPr>
                <a:defRPr/>
              </a:pPr>
              <a:t>14.9.2024.</a:t>
            </a:fld>
            <a:endParaRPr lang="sr-Latn-CS"/>
          </a:p>
        </p:txBody>
      </p:sp>
      <p:sp>
        <p:nvSpPr>
          <p:cNvPr id="8" name="Rectangle 5"/>
          <p:cNvSpPr>
            <a:spLocks noGrp="1" noChangeArrowheads="1"/>
          </p:cNvSpPr>
          <p:nvPr>
            <p:ph type="ftr" sz="quarter" idx="11"/>
          </p:nvPr>
        </p:nvSpPr>
        <p:spPr>
          <a:ln/>
        </p:spPr>
        <p:txBody>
          <a:bodyPr/>
          <a:lstStyle>
            <a:lvl1pPr>
              <a:defRPr/>
            </a:lvl1pPr>
          </a:lstStyle>
          <a:p>
            <a:pPr>
              <a:defRPr/>
            </a:pPr>
            <a:endParaRPr lang="sr-Latn-CS"/>
          </a:p>
        </p:txBody>
      </p:sp>
      <p:sp>
        <p:nvSpPr>
          <p:cNvPr id="9" name="Rectangle 6"/>
          <p:cNvSpPr>
            <a:spLocks noGrp="1" noChangeArrowheads="1"/>
          </p:cNvSpPr>
          <p:nvPr>
            <p:ph type="sldNum" sz="quarter" idx="12"/>
          </p:nvPr>
        </p:nvSpPr>
        <p:spPr>
          <a:ln/>
        </p:spPr>
        <p:txBody>
          <a:bodyPr/>
          <a:lstStyle>
            <a:lvl1pPr>
              <a:defRPr/>
            </a:lvl1pPr>
          </a:lstStyle>
          <a:p>
            <a:pPr>
              <a:defRPr/>
            </a:pPr>
            <a:fld id="{AFA5ED01-E16E-4179-AFF6-35874FAAE96F}" type="slidenum">
              <a:rPr lang="sr-Latn-CS"/>
              <a:pPr>
                <a:defRPr/>
              </a:pPr>
              <a:t>‹#›</a:t>
            </a:fld>
            <a:endParaRPr lang="sr-Latn-CS"/>
          </a:p>
        </p:txBody>
      </p:sp>
    </p:spTree>
    <p:extLst>
      <p:ext uri="{BB962C8B-B14F-4D97-AF65-F5344CB8AC3E}">
        <p14:creationId xmlns:p14="http://schemas.microsoft.com/office/powerpoint/2010/main" val="2920801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4898B28A-1E12-43D1-A485-EB52742EC335}" type="datetimeFigureOut">
              <a:rPr lang="sr-Latn-CS"/>
              <a:pPr>
                <a:defRPr/>
              </a:pPr>
              <a:t>14.9.2024.</a:t>
            </a:fld>
            <a:endParaRPr lang="sr-Latn-CS"/>
          </a:p>
        </p:txBody>
      </p:sp>
      <p:sp>
        <p:nvSpPr>
          <p:cNvPr id="4" name="Rectangle 5"/>
          <p:cNvSpPr>
            <a:spLocks noGrp="1" noChangeArrowheads="1"/>
          </p:cNvSpPr>
          <p:nvPr>
            <p:ph type="ftr" sz="quarter" idx="11"/>
          </p:nvPr>
        </p:nvSpPr>
        <p:spPr>
          <a:ln/>
        </p:spPr>
        <p:txBody>
          <a:bodyPr/>
          <a:lstStyle>
            <a:lvl1pPr>
              <a:defRPr/>
            </a:lvl1pPr>
          </a:lstStyle>
          <a:p>
            <a:pPr>
              <a:defRPr/>
            </a:pPr>
            <a:endParaRPr lang="sr-Latn-CS"/>
          </a:p>
        </p:txBody>
      </p:sp>
      <p:sp>
        <p:nvSpPr>
          <p:cNvPr id="5" name="Rectangle 6"/>
          <p:cNvSpPr>
            <a:spLocks noGrp="1" noChangeArrowheads="1"/>
          </p:cNvSpPr>
          <p:nvPr>
            <p:ph type="sldNum" sz="quarter" idx="12"/>
          </p:nvPr>
        </p:nvSpPr>
        <p:spPr>
          <a:ln/>
        </p:spPr>
        <p:txBody>
          <a:bodyPr/>
          <a:lstStyle>
            <a:lvl1pPr>
              <a:defRPr/>
            </a:lvl1pPr>
          </a:lstStyle>
          <a:p>
            <a:pPr>
              <a:defRPr/>
            </a:pPr>
            <a:fld id="{A0CCFD4E-15C4-427A-9FE1-8E62259D04EC}" type="slidenum">
              <a:rPr lang="sr-Latn-CS"/>
              <a:pPr>
                <a:defRPr/>
              </a:pPr>
              <a:t>‹#›</a:t>
            </a:fld>
            <a:endParaRPr lang="sr-Latn-CS"/>
          </a:p>
        </p:txBody>
      </p:sp>
    </p:spTree>
    <p:extLst>
      <p:ext uri="{BB962C8B-B14F-4D97-AF65-F5344CB8AC3E}">
        <p14:creationId xmlns:p14="http://schemas.microsoft.com/office/powerpoint/2010/main" val="3766188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5B2316E-2413-4BD8-8A07-296BEDE9F756}" type="datetimeFigureOut">
              <a:rPr lang="sr-Latn-CS"/>
              <a:pPr>
                <a:defRPr/>
              </a:pPr>
              <a:t>14.9.2024.</a:t>
            </a:fld>
            <a:endParaRPr lang="sr-Latn-CS"/>
          </a:p>
        </p:txBody>
      </p:sp>
      <p:sp>
        <p:nvSpPr>
          <p:cNvPr id="3" name="Rectangle 5"/>
          <p:cNvSpPr>
            <a:spLocks noGrp="1" noChangeArrowheads="1"/>
          </p:cNvSpPr>
          <p:nvPr>
            <p:ph type="ftr" sz="quarter" idx="11"/>
          </p:nvPr>
        </p:nvSpPr>
        <p:spPr>
          <a:ln/>
        </p:spPr>
        <p:txBody>
          <a:bodyPr/>
          <a:lstStyle>
            <a:lvl1pPr>
              <a:defRPr/>
            </a:lvl1pPr>
          </a:lstStyle>
          <a:p>
            <a:pPr>
              <a:defRPr/>
            </a:pPr>
            <a:endParaRPr lang="sr-Latn-CS"/>
          </a:p>
        </p:txBody>
      </p:sp>
      <p:sp>
        <p:nvSpPr>
          <p:cNvPr id="4" name="Rectangle 6"/>
          <p:cNvSpPr>
            <a:spLocks noGrp="1" noChangeArrowheads="1"/>
          </p:cNvSpPr>
          <p:nvPr>
            <p:ph type="sldNum" sz="quarter" idx="12"/>
          </p:nvPr>
        </p:nvSpPr>
        <p:spPr>
          <a:ln/>
        </p:spPr>
        <p:txBody>
          <a:bodyPr/>
          <a:lstStyle>
            <a:lvl1pPr>
              <a:defRPr/>
            </a:lvl1pPr>
          </a:lstStyle>
          <a:p>
            <a:pPr>
              <a:defRPr/>
            </a:pPr>
            <a:fld id="{07B841D9-4D19-4ABD-B789-51E91D823AAA}" type="slidenum">
              <a:rPr lang="sr-Latn-CS"/>
              <a:pPr>
                <a:defRPr/>
              </a:pPr>
              <a:t>‹#›</a:t>
            </a:fld>
            <a:endParaRPr lang="sr-Latn-CS"/>
          </a:p>
        </p:txBody>
      </p:sp>
    </p:spTree>
    <p:extLst>
      <p:ext uri="{BB962C8B-B14F-4D97-AF65-F5344CB8AC3E}">
        <p14:creationId xmlns:p14="http://schemas.microsoft.com/office/powerpoint/2010/main" val="3242654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87B741B-DC02-41EF-84BD-61EE5A544BBC}" type="datetimeFigureOut">
              <a:rPr lang="sr-Latn-CS"/>
              <a:pPr>
                <a:defRPr/>
              </a:pPr>
              <a:t>14.9.2024.</a:t>
            </a:fld>
            <a:endParaRPr lang="sr-Latn-C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D74FB0A5-3700-4DB0-A2DD-09A0FD8EFB40}" type="slidenum">
              <a:rPr lang="sr-Latn-CS"/>
              <a:pPr>
                <a:defRPr/>
              </a:pPr>
              <a:t>‹#›</a:t>
            </a:fld>
            <a:endParaRPr lang="sr-Latn-CS"/>
          </a:p>
        </p:txBody>
      </p:sp>
    </p:spTree>
    <p:extLst>
      <p:ext uri="{BB962C8B-B14F-4D97-AF65-F5344CB8AC3E}">
        <p14:creationId xmlns:p14="http://schemas.microsoft.com/office/powerpoint/2010/main" val="740378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8135590-417E-4B52-8B95-81C64A3F1A4C}" type="datetimeFigureOut">
              <a:rPr lang="sr-Latn-CS"/>
              <a:pPr>
                <a:defRPr/>
              </a:pPr>
              <a:t>14.9.2024.</a:t>
            </a:fld>
            <a:endParaRPr lang="sr-Latn-CS"/>
          </a:p>
        </p:txBody>
      </p:sp>
      <p:sp>
        <p:nvSpPr>
          <p:cNvPr id="6" name="Rectangle 5"/>
          <p:cNvSpPr>
            <a:spLocks noGrp="1" noChangeArrowheads="1"/>
          </p:cNvSpPr>
          <p:nvPr>
            <p:ph type="ftr" sz="quarter" idx="11"/>
          </p:nvPr>
        </p:nvSpPr>
        <p:spPr>
          <a:ln/>
        </p:spPr>
        <p:txBody>
          <a:bodyPr/>
          <a:lstStyle>
            <a:lvl1pPr>
              <a:defRPr/>
            </a:lvl1pPr>
          </a:lstStyle>
          <a:p>
            <a:pPr>
              <a:defRPr/>
            </a:pPr>
            <a:endParaRPr lang="sr-Latn-CS"/>
          </a:p>
        </p:txBody>
      </p:sp>
      <p:sp>
        <p:nvSpPr>
          <p:cNvPr id="7" name="Rectangle 6"/>
          <p:cNvSpPr>
            <a:spLocks noGrp="1" noChangeArrowheads="1"/>
          </p:cNvSpPr>
          <p:nvPr>
            <p:ph type="sldNum" sz="quarter" idx="12"/>
          </p:nvPr>
        </p:nvSpPr>
        <p:spPr>
          <a:ln/>
        </p:spPr>
        <p:txBody>
          <a:bodyPr/>
          <a:lstStyle>
            <a:lvl1pPr>
              <a:defRPr/>
            </a:lvl1pPr>
          </a:lstStyle>
          <a:p>
            <a:pPr>
              <a:defRPr/>
            </a:pPr>
            <a:fld id="{F2E92C6C-0A2C-4322-990C-D19E16B55C7F}" type="slidenum">
              <a:rPr lang="sr-Latn-CS"/>
              <a:pPr>
                <a:defRPr/>
              </a:pPr>
              <a:t>‹#›</a:t>
            </a:fld>
            <a:endParaRPr lang="sr-Latn-CS"/>
          </a:p>
        </p:txBody>
      </p:sp>
    </p:spTree>
    <p:extLst>
      <p:ext uri="{BB962C8B-B14F-4D97-AF65-F5344CB8AC3E}">
        <p14:creationId xmlns:p14="http://schemas.microsoft.com/office/powerpoint/2010/main" val="3924027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sr-Latn-C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400" smtClean="0"/>
            </a:lvl1pPr>
          </a:lstStyle>
          <a:p>
            <a:pPr>
              <a:defRPr/>
            </a:pPr>
            <a:fld id="{DB161EC4-2BDB-47CA-A3DF-AB087C6BEB67}" type="datetimeFigureOut">
              <a:rPr lang="sr-Latn-CS"/>
              <a:pPr>
                <a:defRPr/>
              </a:pPr>
              <a:t>14.9.2024.</a:t>
            </a:fld>
            <a:endParaRPr lang="sr-Latn-C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buFont typeface="Arial" panose="020B0604020202020204" pitchFamily="34" charset="0"/>
              <a:buNone/>
              <a:defRPr sz="1400" smtClean="0"/>
            </a:lvl1pPr>
          </a:lstStyle>
          <a:p>
            <a:pPr>
              <a:defRPr/>
            </a:pPr>
            <a:endParaRPr lang="sr-Latn-C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400" smtClean="0"/>
            </a:lvl1pPr>
          </a:lstStyle>
          <a:p>
            <a:pPr>
              <a:defRPr/>
            </a:pPr>
            <a:fld id="{7C3F392B-1C66-4527-8FFF-7E4BC9A2BC97}" type="slidenum">
              <a:rPr lang="sr-Latn-CS"/>
              <a:pPr>
                <a:defRPr/>
              </a:pPr>
              <a:t>‹#›</a:t>
            </a:fld>
            <a:endParaRPr lang="sr-Latn-CS"/>
          </a:p>
        </p:txBody>
      </p:sp>
      <p:pic>
        <p:nvPicPr>
          <p:cNvPr id="2055" name="Picture 8" descr="LOGO"/>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2000250" y="0"/>
            <a:ext cx="4857750" cy="1163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jpeg"/><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10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10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2.gif"/></Relationships>
</file>

<file path=ppt/slides/_rels/slide11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0.jpg"/></Relationships>
</file>

<file path=ppt/slides/_rels/slide12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0.jp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image" Target="../media/image115.jp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7.xml"/><Relationship Id="rId4" Type="http://schemas.openxmlformats.org/officeDocument/2006/relationships/image" Target="../media/image129.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hyperlink" Target="https://teachmeanatomy.info/upper-limb/joints/acromioclavicular/" TargetMode="External"/><Relationship Id="rId2" Type="http://schemas.openxmlformats.org/officeDocument/2006/relationships/hyperlink" Target="https://teachmeanatomy.info/upper-limb/joints/sternoclavicular/" TargetMode="Externa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teachmeanatomy.info/upper-limb/joints/acromioclavicular/"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35.png"/></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jp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6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7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8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67.png"/></Relationships>
</file>

<file path=ppt/slides/_rels/slide8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68263"/>
            <a:ext cx="50403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p:cNvSpPr>
            <a:spLocks noGrp="1" noChangeArrowheads="1"/>
          </p:cNvSpPr>
          <p:nvPr/>
        </p:nvSpPr>
        <p:spPr bwMode="auto">
          <a:xfrm>
            <a:off x="651669" y="958056"/>
            <a:ext cx="8229600" cy="1062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buFont typeface="Arial" panose="020B0604020202020204" pitchFamily="34" charset="0"/>
              <a:defRPr>
                <a:solidFill>
                  <a:schemeClr val="tx1"/>
                </a:solidFill>
                <a:latin typeface="Arial" panose="020B0604020202020204" pitchFamily="34" charset="0"/>
              </a:defRPr>
            </a:lvl1pPr>
            <a:lvl2pPr marL="742950" indent="-285750">
              <a:buFont typeface="Arial" panose="020B0604020202020204" pitchFamily="34" charset="0"/>
              <a:defRPr>
                <a:solidFill>
                  <a:schemeClr val="tx1"/>
                </a:solidFill>
                <a:latin typeface="Arial" panose="020B0604020202020204" pitchFamily="34" charset="0"/>
              </a:defRPr>
            </a:lvl2pPr>
            <a:lvl3pPr marL="1143000" indent="-228600">
              <a:buFont typeface="Arial" panose="020B0604020202020204" pitchFamily="34" charset="0"/>
              <a:defRPr>
                <a:solidFill>
                  <a:schemeClr val="tx1"/>
                </a:solidFill>
                <a:latin typeface="Arial" panose="020B0604020202020204" pitchFamily="34" charset="0"/>
              </a:defRPr>
            </a:lvl3pPr>
            <a:lvl4pPr marL="1600200" indent="-228600">
              <a:buFont typeface="Arial" panose="020B0604020202020204" pitchFamily="34" charset="0"/>
              <a:defRPr>
                <a:solidFill>
                  <a:schemeClr val="tx1"/>
                </a:solidFill>
                <a:latin typeface="Arial" panose="020B0604020202020204" pitchFamily="34" charset="0"/>
              </a:defRPr>
            </a:lvl4pPr>
            <a:lvl5pPr marL="2057400" indent="-228600">
              <a:buFont typeface="Arial" panose="020B0604020202020204" pitchFamily="34" charse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Tx/>
              <a:buNone/>
            </a:pPr>
            <a:r>
              <a:rPr lang="en-US" dirty="0">
                <a:solidFill>
                  <a:schemeClr val="tx2"/>
                </a:solidFill>
              </a:rPr>
              <a:t>ANATOMY 1</a:t>
            </a:r>
          </a:p>
        </p:txBody>
      </p:sp>
      <p:sp>
        <p:nvSpPr>
          <p:cNvPr id="4101" name="Rectangle 3"/>
          <p:cNvSpPr>
            <a:spLocks noGrp="1" noChangeArrowheads="1"/>
          </p:cNvSpPr>
          <p:nvPr/>
        </p:nvSpPr>
        <p:spPr bwMode="auto">
          <a:xfrm>
            <a:off x="0" y="1268413"/>
            <a:ext cx="9144000" cy="188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Tx/>
              <a:buNone/>
            </a:pPr>
            <a:endParaRPr lang="en-US" dirty="0"/>
          </a:p>
          <a:p>
            <a:pPr algn="ctr" eaLnBrk="1" hangingPunct="1">
              <a:buFontTx/>
              <a:buNone/>
            </a:pPr>
            <a:r>
              <a:rPr lang="en-GB" altLang="en-US" dirty="0"/>
              <a:t>BONES AND JOINTS OF THE UPPER LIMB</a:t>
            </a:r>
            <a:endParaRPr lang="sr-Cyrl-RS" altLang="en-US" dirty="0"/>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4718" y="2876547"/>
            <a:ext cx="5237163" cy="3455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0" y="1094269"/>
            <a:ext cx="5068664" cy="5915722"/>
          </a:xfrm>
          <a:prstGeom prst="rect">
            <a:avLst/>
          </a:prstGeom>
        </p:spPr>
        <p:txBody>
          <a:bodyPr vert="horz" wrap="square" lIns="0" tIns="67310" rIns="0" bIns="0" rtlCol="0">
            <a:spAutoFit/>
          </a:bodyPr>
          <a:lstStyle/>
          <a:p>
            <a:pPr marL="253365" marR="5080" indent="-241300" algn="just">
              <a:lnSpc>
                <a:spcPct val="80000"/>
              </a:lnSpc>
              <a:spcBef>
                <a:spcPts val="600"/>
              </a:spcBef>
              <a:buClr>
                <a:srgbClr val="FF388B"/>
              </a:buClr>
              <a:buSzPct val="75000"/>
              <a:buAutoNum type="alphaLcParenR"/>
              <a:tabLst>
                <a:tab pos="254000" algn="l"/>
              </a:tabLst>
            </a:pPr>
            <a:r>
              <a:rPr sz="1800" b="1" spc="-5" dirty="0">
                <a:latin typeface="Cambria"/>
                <a:cs typeface="Cambria"/>
              </a:rPr>
              <a:t>Scapular spine </a:t>
            </a:r>
            <a:r>
              <a:rPr sz="1800" dirty="0">
                <a:latin typeface="Cambria"/>
                <a:cs typeface="Cambria"/>
              </a:rPr>
              <a:t>is a </a:t>
            </a:r>
            <a:r>
              <a:rPr sz="1800" spc="-10" dirty="0">
                <a:latin typeface="Cambria"/>
                <a:cs typeface="Cambria"/>
              </a:rPr>
              <a:t>long </a:t>
            </a:r>
            <a:r>
              <a:rPr sz="1800" dirty="0">
                <a:latin typeface="Cambria"/>
                <a:cs typeface="Cambria"/>
              </a:rPr>
              <a:t>ridge </a:t>
            </a:r>
            <a:r>
              <a:rPr sz="1800" spc="-5" dirty="0">
                <a:latin typeface="Cambria"/>
                <a:cs typeface="Cambria"/>
              </a:rPr>
              <a:t>that </a:t>
            </a:r>
            <a:r>
              <a:rPr sz="1800" dirty="0">
                <a:latin typeface="Cambria"/>
                <a:cs typeface="Cambria"/>
              </a:rPr>
              <a:t> runs</a:t>
            </a:r>
            <a:r>
              <a:rPr sz="1800" spc="5" dirty="0">
                <a:latin typeface="Cambria"/>
                <a:cs typeface="Cambria"/>
              </a:rPr>
              <a:t> </a:t>
            </a:r>
            <a:r>
              <a:rPr sz="1800" spc="-5" dirty="0">
                <a:latin typeface="Cambria"/>
                <a:cs typeface="Cambria"/>
              </a:rPr>
              <a:t>diagonally</a:t>
            </a:r>
            <a:r>
              <a:rPr sz="1800" dirty="0">
                <a:latin typeface="Cambria"/>
                <a:cs typeface="Cambria"/>
              </a:rPr>
              <a:t> </a:t>
            </a:r>
            <a:r>
              <a:rPr sz="1800" spc="-10" dirty="0">
                <a:latin typeface="Cambria"/>
                <a:cs typeface="Cambria"/>
              </a:rPr>
              <a:t>across</a:t>
            </a:r>
            <a:r>
              <a:rPr sz="1800" spc="-5" dirty="0">
                <a:latin typeface="Cambria"/>
                <a:cs typeface="Cambria"/>
              </a:rPr>
              <a:t> the</a:t>
            </a:r>
            <a:r>
              <a:rPr sz="1800" dirty="0">
                <a:latin typeface="Cambria"/>
                <a:cs typeface="Cambria"/>
              </a:rPr>
              <a:t> </a:t>
            </a:r>
            <a:r>
              <a:rPr sz="1800" spc="-5" dirty="0">
                <a:latin typeface="Cambria"/>
                <a:cs typeface="Cambria"/>
              </a:rPr>
              <a:t>upper </a:t>
            </a:r>
            <a:r>
              <a:rPr sz="1800" spc="-385" dirty="0">
                <a:latin typeface="Cambria"/>
                <a:cs typeface="Cambria"/>
              </a:rPr>
              <a:t> </a:t>
            </a:r>
            <a:r>
              <a:rPr sz="1800" spc="-5" dirty="0">
                <a:latin typeface="Cambria"/>
                <a:cs typeface="Cambria"/>
              </a:rPr>
              <a:t>posterior</a:t>
            </a:r>
            <a:r>
              <a:rPr sz="1800" dirty="0">
                <a:latin typeface="Cambria"/>
                <a:cs typeface="Cambria"/>
              </a:rPr>
              <a:t> </a:t>
            </a:r>
            <a:r>
              <a:rPr sz="1800" spc="-5" dirty="0">
                <a:latin typeface="Cambria"/>
                <a:cs typeface="Cambria"/>
              </a:rPr>
              <a:t>surface</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bone.</a:t>
            </a:r>
            <a:r>
              <a:rPr sz="1800" dirty="0">
                <a:latin typeface="Cambria"/>
                <a:cs typeface="Cambria"/>
              </a:rPr>
              <a:t> The </a:t>
            </a:r>
            <a:r>
              <a:rPr sz="1800" spc="5" dirty="0">
                <a:latin typeface="Cambria"/>
                <a:cs typeface="Cambria"/>
              </a:rPr>
              <a:t> </a:t>
            </a:r>
            <a:r>
              <a:rPr sz="1800" spc="-10" dirty="0">
                <a:latin typeface="Cambria"/>
                <a:cs typeface="Cambria"/>
              </a:rPr>
              <a:t>trapezius</a:t>
            </a:r>
            <a:r>
              <a:rPr sz="1800" spc="-5" dirty="0">
                <a:latin typeface="Cambria"/>
                <a:cs typeface="Cambria"/>
              </a:rPr>
              <a:t> and</a:t>
            </a:r>
            <a:r>
              <a:rPr sz="1800" dirty="0">
                <a:latin typeface="Cambria"/>
                <a:cs typeface="Cambria"/>
              </a:rPr>
              <a:t> </a:t>
            </a:r>
            <a:r>
              <a:rPr sz="1800" spc="-5" dirty="0">
                <a:latin typeface="Cambria"/>
                <a:cs typeface="Cambria"/>
              </a:rPr>
              <a:t>posterior</a:t>
            </a:r>
            <a:r>
              <a:rPr sz="1800" dirty="0">
                <a:latin typeface="Cambria"/>
                <a:cs typeface="Cambria"/>
              </a:rPr>
              <a:t> </a:t>
            </a:r>
            <a:r>
              <a:rPr sz="1800" spc="-5" dirty="0">
                <a:latin typeface="Cambria"/>
                <a:cs typeface="Cambria"/>
              </a:rPr>
              <a:t>deltoid </a:t>
            </a:r>
            <a:r>
              <a:rPr sz="1800" spc="-385" dirty="0">
                <a:latin typeface="Cambria"/>
                <a:cs typeface="Cambria"/>
              </a:rPr>
              <a:t> </a:t>
            </a:r>
            <a:r>
              <a:rPr sz="1800" spc="-5" dirty="0">
                <a:latin typeface="Cambria"/>
                <a:cs typeface="Cambria"/>
              </a:rPr>
              <a:t>muscles attach to the </a:t>
            </a:r>
            <a:r>
              <a:rPr sz="1800" spc="-10" dirty="0">
                <a:latin typeface="Cambria"/>
                <a:cs typeface="Cambria"/>
              </a:rPr>
              <a:t>surface </a:t>
            </a:r>
            <a:r>
              <a:rPr sz="1800" dirty="0">
                <a:latin typeface="Cambria"/>
                <a:cs typeface="Cambria"/>
              </a:rPr>
              <a:t>of </a:t>
            </a:r>
            <a:r>
              <a:rPr sz="1800" spc="-5" dirty="0">
                <a:latin typeface="Cambria"/>
                <a:cs typeface="Cambria"/>
              </a:rPr>
              <a:t>this </a:t>
            </a:r>
            <a:r>
              <a:rPr sz="1800" dirty="0">
                <a:latin typeface="Cambria"/>
                <a:cs typeface="Cambria"/>
              </a:rPr>
              <a:t> </a:t>
            </a:r>
            <a:r>
              <a:rPr sz="1800" spc="-5" dirty="0">
                <a:latin typeface="Cambria"/>
                <a:cs typeface="Cambria"/>
              </a:rPr>
              <a:t>prominent</a:t>
            </a:r>
            <a:r>
              <a:rPr sz="1800" spc="-25" dirty="0">
                <a:latin typeface="Cambria"/>
                <a:cs typeface="Cambria"/>
              </a:rPr>
              <a:t> </a:t>
            </a:r>
            <a:r>
              <a:rPr sz="1800" spc="-10" dirty="0">
                <a:latin typeface="Cambria"/>
                <a:cs typeface="Cambria"/>
              </a:rPr>
              <a:t>elevation.</a:t>
            </a:r>
            <a:r>
              <a:rPr lang="en-GB" sz="1800" spc="-10" dirty="0">
                <a:latin typeface="Cambria"/>
                <a:cs typeface="Cambria"/>
              </a:rPr>
              <a:t> </a:t>
            </a:r>
            <a:r>
              <a:rPr lang="en-GB" dirty="0">
                <a:latin typeface="Cambria" panose="02040503050406030204" pitchFamily="18" charset="0"/>
                <a:ea typeface="Cambria" panose="02040503050406030204" pitchFamily="18" charset="0"/>
              </a:rPr>
              <a:t>The spine continues laterally as the flat, expanded acromion which forms the subcutaneous point of the shoulder and articulates with the acromial end of the clavicle.</a:t>
            </a:r>
            <a:endParaRPr lang="en-GB" spc="-10" dirty="0">
              <a:latin typeface="Cambria" panose="02040503050406030204" pitchFamily="18" charset="0"/>
              <a:ea typeface="Cambria" panose="02040503050406030204" pitchFamily="18" charset="0"/>
              <a:cs typeface="Cambria"/>
            </a:endParaRPr>
          </a:p>
          <a:p>
            <a:pPr marL="253365" marR="5080" indent="-241300">
              <a:lnSpc>
                <a:spcPct val="80000"/>
              </a:lnSpc>
              <a:spcBef>
                <a:spcPts val="600"/>
              </a:spcBef>
              <a:buClr>
                <a:srgbClr val="FF388B"/>
              </a:buClr>
              <a:buSzPct val="75000"/>
              <a:buAutoNum type="alphaLcParenR"/>
              <a:tabLst>
                <a:tab pos="254000" algn="l"/>
              </a:tabLst>
            </a:pPr>
            <a:r>
              <a:rPr lang="en-GB" sz="1800" b="1" spc="-15" dirty="0">
                <a:latin typeface="Cambria"/>
                <a:cs typeface="Cambria"/>
              </a:rPr>
              <a:t>Acromion </a:t>
            </a:r>
            <a:r>
              <a:rPr lang="en-GB" sz="1800" spc="-5" dirty="0">
                <a:latin typeface="Cambria"/>
                <a:cs typeface="Cambria"/>
              </a:rPr>
              <a:t>is a </a:t>
            </a:r>
            <a:r>
              <a:rPr lang="en-GB" sz="1800" spc="-10" dirty="0">
                <a:latin typeface="Cambria"/>
                <a:cs typeface="Cambria"/>
              </a:rPr>
              <a:t>lateral, </a:t>
            </a:r>
            <a:r>
              <a:rPr lang="en-GB" sz="1800" spc="-15" dirty="0">
                <a:latin typeface="Cambria"/>
                <a:cs typeface="Cambria"/>
              </a:rPr>
              <a:t>fan-like </a:t>
            </a:r>
            <a:r>
              <a:rPr lang="en-GB" sz="1800" spc="-10" dirty="0">
                <a:latin typeface="Cambria"/>
                <a:cs typeface="Cambria"/>
              </a:rPr>
              <a:t> extension </a:t>
            </a:r>
            <a:r>
              <a:rPr lang="en-GB" sz="1800" spc="-5" dirty="0">
                <a:latin typeface="Cambria"/>
                <a:cs typeface="Cambria"/>
              </a:rPr>
              <a:t>of </a:t>
            </a:r>
            <a:r>
              <a:rPr lang="en-GB" sz="1800" spc="-10" dirty="0">
                <a:latin typeface="Cambria"/>
                <a:cs typeface="Cambria"/>
              </a:rPr>
              <a:t>the </a:t>
            </a:r>
            <a:r>
              <a:rPr lang="en-GB" sz="1800" dirty="0">
                <a:latin typeface="Cambria"/>
                <a:cs typeface="Cambria"/>
              </a:rPr>
              <a:t>spine. It </a:t>
            </a:r>
            <a:r>
              <a:rPr lang="en-GB" sz="1800" spc="-5" dirty="0">
                <a:latin typeface="Cambria"/>
                <a:cs typeface="Cambria"/>
              </a:rPr>
              <a:t>also </a:t>
            </a:r>
            <a:r>
              <a:rPr lang="en-GB" sz="1800" dirty="0">
                <a:latin typeface="Cambria"/>
                <a:cs typeface="Cambria"/>
              </a:rPr>
              <a:t> </a:t>
            </a:r>
            <a:r>
              <a:rPr lang="en-GB" sz="1800" spc="-5" dirty="0">
                <a:latin typeface="Cambria"/>
                <a:cs typeface="Cambria"/>
              </a:rPr>
              <a:t>is an attachment point </a:t>
            </a:r>
            <a:r>
              <a:rPr lang="en-GB" sz="1800" spc="-10" dirty="0">
                <a:latin typeface="Cambria"/>
                <a:cs typeface="Cambria"/>
              </a:rPr>
              <a:t>for the </a:t>
            </a:r>
            <a:r>
              <a:rPr lang="en-GB" sz="1800" spc="-5" dirty="0">
                <a:latin typeface="Cambria"/>
                <a:cs typeface="Cambria"/>
              </a:rPr>
              <a:t> </a:t>
            </a:r>
            <a:r>
              <a:rPr lang="en-GB" sz="1800" spc="-10" dirty="0">
                <a:latin typeface="Cambria"/>
                <a:cs typeface="Cambria"/>
              </a:rPr>
              <a:t>trapezius</a:t>
            </a:r>
            <a:r>
              <a:rPr lang="en-GB" sz="1800" spc="-5" dirty="0">
                <a:latin typeface="Cambria"/>
                <a:cs typeface="Cambria"/>
              </a:rPr>
              <a:t> </a:t>
            </a:r>
            <a:r>
              <a:rPr lang="en-GB" sz="1800" spc="-10" dirty="0">
                <a:latin typeface="Cambria"/>
                <a:cs typeface="Cambria"/>
              </a:rPr>
              <a:t>and</a:t>
            </a:r>
            <a:r>
              <a:rPr lang="en-GB" sz="1800" spc="465" dirty="0">
                <a:latin typeface="Cambria"/>
                <a:cs typeface="Cambria"/>
              </a:rPr>
              <a:t> </a:t>
            </a:r>
            <a:r>
              <a:rPr lang="en-GB" sz="1800" spc="-5" dirty="0">
                <a:latin typeface="Cambria"/>
                <a:cs typeface="Cambria"/>
              </a:rPr>
              <a:t>posterior </a:t>
            </a:r>
            <a:r>
              <a:rPr lang="en-GB" sz="1800" dirty="0">
                <a:latin typeface="Cambria"/>
                <a:cs typeface="Cambria"/>
              </a:rPr>
              <a:t> </a:t>
            </a:r>
            <a:r>
              <a:rPr lang="en-GB" sz="1800" spc="-5" dirty="0">
                <a:latin typeface="Cambria"/>
                <a:cs typeface="Cambria"/>
              </a:rPr>
              <a:t>deltoid</a:t>
            </a:r>
            <a:r>
              <a:rPr lang="en-GB" sz="1800" spc="15" dirty="0">
                <a:latin typeface="Cambria"/>
                <a:cs typeface="Cambria"/>
              </a:rPr>
              <a:t> </a:t>
            </a:r>
            <a:r>
              <a:rPr lang="en-GB" sz="1800" spc="-5" dirty="0">
                <a:latin typeface="Cambria"/>
                <a:cs typeface="Cambria"/>
              </a:rPr>
              <a:t>muscles.</a:t>
            </a:r>
            <a:br>
              <a:rPr lang="en-GB" sz="1800" spc="-5" dirty="0">
                <a:latin typeface="Cambria"/>
                <a:cs typeface="Cambria"/>
              </a:rPr>
            </a:br>
            <a:r>
              <a:rPr lang="en-GB" sz="1800" spc="-5" dirty="0">
                <a:latin typeface="Cambria"/>
                <a:cs typeface="Cambria"/>
              </a:rPr>
              <a:t>It has superior and inferior surface, lateral and medial border and the top</a:t>
            </a:r>
            <a:br>
              <a:rPr lang="en-GB" sz="1800" spc="-5" dirty="0">
                <a:latin typeface="Cambria"/>
                <a:cs typeface="Cambria"/>
              </a:rPr>
            </a:br>
            <a:r>
              <a:rPr lang="en-GB" sz="1800" spc="-5" dirty="0">
                <a:latin typeface="Cambria"/>
                <a:cs typeface="Cambria"/>
              </a:rPr>
              <a:t> - At medial border of acromion, there is </a:t>
            </a:r>
            <a:r>
              <a:rPr lang="en-GB" sz="1800" spc="-5" dirty="0">
                <a:solidFill>
                  <a:srgbClr val="FF0000"/>
                </a:solidFill>
                <a:latin typeface="Cambria"/>
                <a:cs typeface="Cambria"/>
              </a:rPr>
              <a:t>facies </a:t>
            </a:r>
            <a:r>
              <a:rPr lang="en-GB" sz="1800" spc="-5" dirty="0" err="1">
                <a:solidFill>
                  <a:srgbClr val="FF0000"/>
                </a:solidFill>
                <a:latin typeface="Cambria"/>
                <a:cs typeface="Cambria"/>
              </a:rPr>
              <a:t>articularis</a:t>
            </a:r>
            <a:r>
              <a:rPr lang="en-GB" sz="1800" spc="-5" dirty="0">
                <a:solidFill>
                  <a:srgbClr val="FF0000"/>
                </a:solidFill>
                <a:latin typeface="Cambria"/>
                <a:cs typeface="Cambria"/>
              </a:rPr>
              <a:t> </a:t>
            </a:r>
            <a:r>
              <a:rPr lang="en-GB" sz="1800" spc="-5" dirty="0" err="1">
                <a:solidFill>
                  <a:srgbClr val="FF0000"/>
                </a:solidFill>
                <a:latin typeface="Cambria"/>
                <a:cs typeface="Cambria"/>
              </a:rPr>
              <a:t>acromii</a:t>
            </a:r>
            <a:r>
              <a:rPr lang="en-GB" sz="1800" spc="-5" dirty="0">
                <a:latin typeface="Cambria"/>
                <a:cs typeface="Cambria"/>
              </a:rPr>
              <a:t>, which is joint surface for joint with clavicle (art. </a:t>
            </a:r>
            <a:r>
              <a:rPr lang="en-GB" sz="1800" spc="-5" dirty="0" err="1">
                <a:latin typeface="Cambria"/>
                <a:cs typeface="Cambria"/>
              </a:rPr>
              <a:t>acromioclavicularis</a:t>
            </a:r>
            <a:r>
              <a:rPr lang="en-GB" sz="1800" spc="-5" dirty="0">
                <a:latin typeface="Cambria"/>
                <a:cs typeface="Cambria"/>
              </a:rPr>
              <a:t>)</a:t>
            </a:r>
            <a:br>
              <a:rPr lang="en-GB" sz="1800" spc="-5" dirty="0">
                <a:latin typeface="Cambria"/>
                <a:cs typeface="Cambria"/>
              </a:rPr>
            </a:br>
            <a:r>
              <a:rPr lang="en-GB" spc="-5" dirty="0">
                <a:latin typeface="Cambria"/>
                <a:cs typeface="Cambria"/>
              </a:rPr>
              <a:t>and </a:t>
            </a:r>
            <a:r>
              <a:rPr lang="en-GB" spc="-5" dirty="0" err="1">
                <a:latin typeface="Cambria"/>
                <a:cs typeface="Cambria"/>
              </a:rPr>
              <a:t>attachement</a:t>
            </a:r>
            <a:r>
              <a:rPr lang="en-GB" spc="-5" dirty="0">
                <a:latin typeface="Cambria"/>
                <a:cs typeface="Cambria"/>
              </a:rPr>
              <a:t> of </a:t>
            </a:r>
            <a:r>
              <a:rPr lang="en-GB" spc="-5" dirty="0" err="1">
                <a:latin typeface="Cambria"/>
                <a:cs typeface="Cambria"/>
              </a:rPr>
              <a:t>lig</a:t>
            </a:r>
            <a:r>
              <a:rPr lang="en-GB" spc="-5" dirty="0">
                <a:latin typeface="Cambria"/>
                <a:cs typeface="Cambria"/>
              </a:rPr>
              <a:t>. </a:t>
            </a:r>
            <a:r>
              <a:rPr lang="en-GB" spc="-5" dirty="0" err="1">
                <a:latin typeface="Cambria"/>
                <a:cs typeface="Cambria"/>
              </a:rPr>
              <a:t>acromioclaviculare</a:t>
            </a:r>
            <a:r>
              <a:rPr lang="en-GB" spc="-5" dirty="0">
                <a:latin typeface="Cambria"/>
                <a:cs typeface="Cambria"/>
              </a:rPr>
              <a:t> and</a:t>
            </a:r>
            <a:br>
              <a:rPr lang="en-GB" spc="-5" dirty="0">
                <a:latin typeface="Cambria"/>
                <a:cs typeface="Cambria"/>
              </a:rPr>
            </a:br>
            <a:r>
              <a:rPr lang="en-GB" spc="-5" dirty="0">
                <a:latin typeface="Cambria"/>
                <a:cs typeface="Cambria"/>
              </a:rPr>
              <a:t>m. trapezius (posteriorly to fac. </a:t>
            </a:r>
            <a:r>
              <a:rPr lang="en-GB" spc="-5" dirty="0" err="1">
                <a:latin typeface="Cambria"/>
                <a:cs typeface="Cambria"/>
              </a:rPr>
              <a:t>articularis</a:t>
            </a:r>
            <a:r>
              <a:rPr lang="en-GB" spc="-5" dirty="0">
                <a:latin typeface="Cambria"/>
                <a:cs typeface="Cambria"/>
              </a:rPr>
              <a:t>)</a:t>
            </a:r>
            <a:endParaRPr lang="en-GB" dirty="0">
              <a:latin typeface="Cambria"/>
              <a:cs typeface="Cambria"/>
            </a:endParaRPr>
          </a:p>
          <a:p>
            <a:pPr marL="253365" marR="5080" indent="-241300" algn="just">
              <a:lnSpc>
                <a:spcPct val="80000"/>
              </a:lnSpc>
              <a:spcBef>
                <a:spcPts val="600"/>
              </a:spcBef>
              <a:buClr>
                <a:srgbClr val="FF388B"/>
              </a:buClr>
              <a:buSzPct val="75000"/>
              <a:buAutoNum type="alphaLcParenR"/>
              <a:tabLst>
                <a:tab pos="254000" algn="l"/>
              </a:tabLst>
            </a:pPr>
            <a:r>
              <a:rPr lang="en-GB" sz="1800" b="1" spc="-10" dirty="0">
                <a:latin typeface="Cambria"/>
                <a:cs typeface="Cambria"/>
              </a:rPr>
              <a:t>Supraspinous</a:t>
            </a:r>
            <a:r>
              <a:rPr lang="en-GB" sz="1800" b="1" spc="-5" dirty="0">
                <a:latin typeface="Cambria"/>
                <a:cs typeface="Cambria"/>
              </a:rPr>
              <a:t> </a:t>
            </a:r>
            <a:r>
              <a:rPr lang="en-GB" sz="1800" b="1" spc="-10" dirty="0">
                <a:latin typeface="Cambria"/>
                <a:cs typeface="Cambria"/>
              </a:rPr>
              <a:t>fossa</a:t>
            </a:r>
            <a:r>
              <a:rPr lang="en-GB" sz="1800" b="1" spc="-5" dirty="0">
                <a:latin typeface="Cambria"/>
                <a:cs typeface="Cambria"/>
              </a:rPr>
              <a:t> </a:t>
            </a:r>
            <a:r>
              <a:rPr lang="en-GB" sz="1800" spc="-5" dirty="0">
                <a:latin typeface="Cambria"/>
                <a:cs typeface="Cambria"/>
              </a:rPr>
              <a:t>is</a:t>
            </a:r>
            <a:r>
              <a:rPr lang="en-GB" sz="1800" dirty="0">
                <a:latin typeface="Cambria"/>
                <a:cs typeface="Cambria"/>
              </a:rPr>
              <a:t> </a:t>
            </a:r>
            <a:r>
              <a:rPr lang="en-GB" sz="1800" spc="-5" dirty="0">
                <a:latin typeface="Cambria"/>
                <a:cs typeface="Cambria"/>
              </a:rPr>
              <a:t>a </a:t>
            </a:r>
            <a:r>
              <a:rPr lang="en-GB" sz="1800" dirty="0">
                <a:latin typeface="Cambria"/>
                <a:cs typeface="Cambria"/>
              </a:rPr>
              <a:t> </a:t>
            </a:r>
            <a:r>
              <a:rPr lang="en-GB" sz="1800" spc="-10" dirty="0">
                <a:latin typeface="Cambria"/>
                <a:cs typeface="Cambria"/>
              </a:rPr>
              <a:t>slightly</a:t>
            </a:r>
            <a:r>
              <a:rPr lang="en-GB" sz="1800" spc="-5" dirty="0">
                <a:latin typeface="Cambria"/>
                <a:cs typeface="Cambria"/>
              </a:rPr>
              <a:t> depressed</a:t>
            </a:r>
            <a:r>
              <a:rPr lang="en-GB" sz="1800" spc="475" dirty="0">
                <a:latin typeface="Cambria"/>
                <a:cs typeface="Cambria"/>
              </a:rPr>
              <a:t> </a:t>
            </a:r>
            <a:r>
              <a:rPr lang="en-GB" sz="1800" spc="-10" dirty="0">
                <a:latin typeface="Cambria"/>
                <a:cs typeface="Cambria"/>
              </a:rPr>
              <a:t>area </a:t>
            </a:r>
            <a:r>
              <a:rPr lang="en-GB" sz="1800" spc="-470" dirty="0">
                <a:latin typeface="Cambria"/>
                <a:cs typeface="Cambria"/>
              </a:rPr>
              <a:t> </a:t>
            </a:r>
            <a:r>
              <a:rPr lang="en-GB" sz="1800" spc="-10" dirty="0">
                <a:latin typeface="Cambria"/>
                <a:cs typeface="Cambria"/>
              </a:rPr>
              <a:t>located </a:t>
            </a:r>
            <a:r>
              <a:rPr lang="en-GB" sz="1800" dirty="0">
                <a:latin typeface="Cambria"/>
                <a:cs typeface="Cambria"/>
              </a:rPr>
              <a:t>superior </a:t>
            </a:r>
            <a:r>
              <a:rPr lang="en-GB" sz="1800" spc="-15" dirty="0">
                <a:latin typeface="Cambria"/>
                <a:cs typeface="Cambria"/>
              </a:rPr>
              <a:t>to </a:t>
            </a:r>
            <a:r>
              <a:rPr lang="en-GB" sz="1800" spc="-5" dirty="0">
                <a:latin typeface="Cambria"/>
                <a:cs typeface="Cambria"/>
              </a:rPr>
              <a:t>the spine. </a:t>
            </a:r>
            <a:r>
              <a:rPr lang="en-GB" sz="1800" dirty="0">
                <a:latin typeface="Cambria"/>
                <a:cs typeface="Cambria"/>
              </a:rPr>
              <a:t> </a:t>
            </a:r>
            <a:r>
              <a:rPr lang="en-GB" sz="1800" spc="-5" dirty="0">
                <a:latin typeface="Cambria"/>
                <a:cs typeface="Cambria"/>
              </a:rPr>
              <a:t>The</a:t>
            </a:r>
            <a:r>
              <a:rPr lang="en-GB" sz="1800" dirty="0">
                <a:latin typeface="Cambria"/>
                <a:cs typeface="Cambria"/>
              </a:rPr>
              <a:t> </a:t>
            </a:r>
            <a:r>
              <a:rPr lang="en-GB" sz="1800" spc="-5" dirty="0">
                <a:latin typeface="Cambria"/>
                <a:cs typeface="Cambria"/>
              </a:rPr>
              <a:t>supraspinatus</a:t>
            </a:r>
            <a:r>
              <a:rPr lang="en-GB" sz="1800" dirty="0">
                <a:latin typeface="Cambria"/>
                <a:cs typeface="Cambria"/>
              </a:rPr>
              <a:t> </a:t>
            </a:r>
            <a:r>
              <a:rPr lang="en-GB" sz="1800" spc="-10" dirty="0">
                <a:latin typeface="Cambria"/>
                <a:cs typeface="Cambria"/>
              </a:rPr>
              <a:t>muscle </a:t>
            </a:r>
            <a:r>
              <a:rPr lang="en-GB" sz="1800" spc="-470" dirty="0">
                <a:latin typeface="Cambria"/>
                <a:cs typeface="Cambria"/>
              </a:rPr>
              <a:t> </a:t>
            </a:r>
            <a:r>
              <a:rPr lang="en-GB" sz="1800" spc="-5" dirty="0">
                <a:latin typeface="Cambria"/>
                <a:cs typeface="Cambria"/>
              </a:rPr>
              <a:t>attaches </a:t>
            </a:r>
            <a:r>
              <a:rPr lang="en-GB" sz="1800" spc="-15" dirty="0">
                <a:latin typeface="Cambria"/>
                <a:cs typeface="Cambria"/>
              </a:rPr>
              <a:t>to </a:t>
            </a:r>
            <a:r>
              <a:rPr lang="en-GB" sz="1800" dirty="0">
                <a:latin typeface="Cambria"/>
                <a:cs typeface="Cambria"/>
              </a:rPr>
              <a:t>this </a:t>
            </a:r>
            <a:r>
              <a:rPr lang="en-GB" sz="1800" spc="-10" dirty="0">
                <a:latin typeface="Cambria"/>
                <a:cs typeface="Cambria"/>
              </a:rPr>
              <a:t>region </a:t>
            </a:r>
            <a:r>
              <a:rPr lang="en-GB" sz="1800" dirty="0">
                <a:latin typeface="Cambria"/>
                <a:cs typeface="Cambria"/>
              </a:rPr>
              <a:t>of </a:t>
            </a:r>
            <a:r>
              <a:rPr lang="en-GB" sz="1800" spc="-5" dirty="0">
                <a:latin typeface="Cambria"/>
                <a:cs typeface="Cambria"/>
              </a:rPr>
              <a:t>the </a:t>
            </a:r>
            <a:r>
              <a:rPr lang="en-GB" sz="1800" dirty="0">
                <a:latin typeface="Cambria"/>
                <a:cs typeface="Cambria"/>
              </a:rPr>
              <a:t> </a:t>
            </a:r>
            <a:r>
              <a:rPr lang="en-GB" sz="1800" spc="-5" dirty="0">
                <a:latin typeface="Cambria"/>
                <a:cs typeface="Cambria"/>
              </a:rPr>
              <a:t>scapula.</a:t>
            </a:r>
            <a:endParaRPr lang="en-GB" dirty="0">
              <a:latin typeface="Cambria"/>
              <a:cs typeface="Cambria"/>
            </a:endParaRPr>
          </a:p>
          <a:p>
            <a:pPr marL="253365" marR="5080" indent="-241300" algn="just">
              <a:lnSpc>
                <a:spcPct val="80000"/>
              </a:lnSpc>
              <a:spcBef>
                <a:spcPts val="600"/>
              </a:spcBef>
              <a:buClr>
                <a:srgbClr val="FF388B"/>
              </a:buClr>
              <a:buSzPct val="75000"/>
              <a:buAutoNum type="alphaLcParenR"/>
              <a:tabLst>
                <a:tab pos="254000" algn="l"/>
              </a:tabLst>
            </a:pPr>
            <a:r>
              <a:rPr lang="en-GB" sz="1800" b="1" spc="-10" dirty="0">
                <a:latin typeface="Cambria"/>
                <a:cs typeface="Cambria"/>
              </a:rPr>
              <a:t>Infraspinous fossa </a:t>
            </a:r>
            <a:r>
              <a:rPr lang="en-GB" sz="1800" spc="-5" dirty="0">
                <a:latin typeface="Cambria"/>
                <a:cs typeface="Cambria"/>
              </a:rPr>
              <a:t>is a large, </a:t>
            </a:r>
            <a:r>
              <a:rPr lang="en-GB" sz="1800" dirty="0">
                <a:latin typeface="Cambria"/>
                <a:cs typeface="Cambria"/>
              </a:rPr>
              <a:t> </a:t>
            </a:r>
            <a:r>
              <a:rPr lang="en-GB" sz="1800" spc="-10" dirty="0">
                <a:latin typeface="Cambria"/>
                <a:cs typeface="Cambria"/>
              </a:rPr>
              <a:t>slightly</a:t>
            </a:r>
            <a:r>
              <a:rPr lang="en-GB" sz="1800" spc="-5" dirty="0">
                <a:latin typeface="Cambria"/>
                <a:cs typeface="Cambria"/>
              </a:rPr>
              <a:t> depressed</a:t>
            </a:r>
            <a:r>
              <a:rPr lang="en-GB" sz="1800" spc="475" dirty="0">
                <a:latin typeface="Cambria"/>
                <a:cs typeface="Cambria"/>
              </a:rPr>
              <a:t> </a:t>
            </a:r>
            <a:r>
              <a:rPr lang="en-GB" sz="1800" spc="-10" dirty="0">
                <a:latin typeface="Cambria"/>
                <a:cs typeface="Cambria"/>
              </a:rPr>
              <a:t>area </a:t>
            </a:r>
            <a:r>
              <a:rPr lang="en-GB" sz="1800" spc="-470" dirty="0">
                <a:latin typeface="Cambria"/>
                <a:cs typeface="Cambria"/>
              </a:rPr>
              <a:t> </a:t>
            </a:r>
            <a:r>
              <a:rPr lang="en-GB" sz="1800" spc="-10" dirty="0">
                <a:latin typeface="Cambria"/>
                <a:cs typeface="Cambria"/>
              </a:rPr>
              <a:t>located </a:t>
            </a:r>
            <a:r>
              <a:rPr lang="en-GB" sz="1800" spc="-5" dirty="0">
                <a:latin typeface="Cambria"/>
                <a:cs typeface="Cambria"/>
              </a:rPr>
              <a:t>inferior </a:t>
            </a:r>
            <a:r>
              <a:rPr lang="en-GB" sz="1800" spc="-15" dirty="0">
                <a:latin typeface="Cambria"/>
                <a:cs typeface="Cambria"/>
              </a:rPr>
              <a:t>to </a:t>
            </a:r>
            <a:r>
              <a:rPr lang="en-GB" sz="1800" spc="-5" dirty="0">
                <a:latin typeface="Cambria"/>
                <a:cs typeface="Cambria"/>
              </a:rPr>
              <a:t>the spine. </a:t>
            </a:r>
            <a:r>
              <a:rPr lang="en-GB" sz="1800" dirty="0">
                <a:latin typeface="Cambria"/>
                <a:cs typeface="Cambria"/>
              </a:rPr>
              <a:t>It </a:t>
            </a:r>
            <a:r>
              <a:rPr lang="en-GB" sz="1800" spc="-470" dirty="0">
                <a:latin typeface="Cambria"/>
                <a:cs typeface="Cambria"/>
              </a:rPr>
              <a:t> </a:t>
            </a:r>
            <a:r>
              <a:rPr lang="en-GB" sz="1800" spc="-10" dirty="0">
                <a:latin typeface="Cambria"/>
                <a:cs typeface="Cambria"/>
              </a:rPr>
              <a:t>serves as an </a:t>
            </a:r>
            <a:r>
              <a:rPr lang="en-GB" sz="1800" spc="-5" dirty="0">
                <a:latin typeface="Cambria"/>
                <a:cs typeface="Cambria"/>
              </a:rPr>
              <a:t>attachment </a:t>
            </a:r>
            <a:r>
              <a:rPr lang="en-GB" sz="1800" spc="-10" dirty="0">
                <a:latin typeface="Cambria"/>
                <a:cs typeface="Cambria"/>
              </a:rPr>
              <a:t>point </a:t>
            </a:r>
            <a:r>
              <a:rPr lang="en-GB" sz="1800" spc="-5" dirty="0">
                <a:latin typeface="Cambria"/>
                <a:cs typeface="Cambria"/>
              </a:rPr>
              <a:t> </a:t>
            </a:r>
            <a:r>
              <a:rPr lang="en-GB" sz="1800" spc="-15" dirty="0">
                <a:latin typeface="Cambria"/>
                <a:cs typeface="Cambria"/>
              </a:rPr>
              <a:t>for </a:t>
            </a:r>
            <a:r>
              <a:rPr lang="en-GB" sz="1800" spc="-10" dirty="0">
                <a:latin typeface="Cambria"/>
                <a:cs typeface="Cambria"/>
              </a:rPr>
              <a:t>the</a:t>
            </a:r>
            <a:r>
              <a:rPr lang="en-GB" sz="1800" spc="10" dirty="0">
                <a:latin typeface="Cambria"/>
                <a:cs typeface="Cambria"/>
              </a:rPr>
              <a:t> </a:t>
            </a:r>
            <a:r>
              <a:rPr lang="en-GB" sz="1800" spc="-10" dirty="0">
                <a:latin typeface="Cambria"/>
                <a:cs typeface="Cambria"/>
              </a:rPr>
              <a:t>infraspinatus</a:t>
            </a:r>
            <a:r>
              <a:rPr lang="en-GB" sz="1800" spc="30" dirty="0">
                <a:latin typeface="Cambria"/>
                <a:cs typeface="Cambria"/>
              </a:rPr>
              <a:t> </a:t>
            </a:r>
            <a:r>
              <a:rPr lang="en-GB" sz="1800" spc="-5" dirty="0">
                <a:latin typeface="Cambria"/>
                <a:cs typeface="Cambria"/>
              </a:rPr>
              <a:t>muscle.</a:t>
            </a:r>
            <a:endParaRPr lang="en-GB" sz="1800" dirty="0">
              <a:latin typeface="Cambria"/>
              <a:cs typeface="Cambria"/>
            </a:endParaRPr>
          </a:p>
          <a:p>
            <a:pPr marL="253365" marR="5080" indent="-241300" algn="just">
              <a:lnSpc>
                <a:spcPct val="80000"/>
              </a:lnSpc>
              <a:spcBef>
                <a:spcPts val="600"/>
              </a:spcBef>
              <a:buClr>
                <a:srgbClr val="FF388B"/>
              </a:buClr>
              <a:buSzPct val="75000"/>
              <a:buAutoNum type="alphaLcParenR"/>
              <a:tabLst>
                <a:tab pos="254000" algn="l"/>
              </a:tabLst>
            </a:pPr>
            <a:endParaRPr sz="1800" dirty="0">
              <a:latin typeface="Cambria"/>
              <a:cs typeface="Cambria"/>
            </a:endParaRPr>
          </a:p>
        </p:txBody>
      </p:sp>
      <p:sp>
        <p:nvSpPr>
          <p:cNvPr id="5" name="object 2">
            <a:extLst>
              <a:ext uri="{FF2B5EF4-FFF2-40B4-BE49-F238E27FC236}">
                <a16:creationId xmlns:a16="http://schemas.microsoft.com/office/drawing/2014/main" id="{3CC1A0F6-BDA1-53E2-A850-DA351C863F00}"/>
              </a:ext>
            </a:extLst>
          </p:cNvPr>
          <p:cNvSpPr txBox="1">
            <a:spLocks/>
          </p:cNvSpPr>
          <p:nvPr/>
        </p:nvSpPr>
        <p:spPr>
          <a:xfrm>
            <a:off x="467544" y="260648"/>
            <a:ext cx="8424936" cy="690574"/>
          </a:xfrm>
          <a:prstGeom prst="rect">
            <a:avLst/>
          </a:prstGeom>
        </p:spPr>
        <p:txBody>
          <a:bodyPr vert="horz" wrap="square" lIns="0" tIns="13335" rIns="0" bIns="0" rtlCol="0">
            <a:sp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12700">
              <a:spcBef>
                <a:spcPts val="105"/>
              </a:spcBef>
            </a:pPr>
            <a:r>
              <a:rPr lang="en-GB" dirty="0"/>
              <a:t>THE</a:t>
            </a:r>
            <a:r>
              <a:rPr lang="en-GB" spc="-70" dirty="0"/>
              <a:t> </a:t>
            </a:r>
            <a:r>
              <a:rPr lang="en-GB" spc="-5" dirty="0"/>
              <a:t>SCAPULA (dorsal surface)</a:t>
            </a:r>
          </a:p>
        </p:txBody>
      </p:sp>
      <p:pic>
        <p:nvPicPr>
          <p:cNvPr id="6" name="Picture 2" descr="C:\Documents and Settings\me\My Documents\My Pictures\Picture16.jpg">
            <a:extLst>
              <a:ext uri="{FF2B5EF4-FFF2-40B4-BE49-F238E27FC236}">
                <a16:creationId xmlns:a16="http://schemas.microsoft.com/office/drawing/2014/main" id="{1805B8A0-8C99-3CD3-8613-9549C828507F}"/>
              </a:ext>
            </a:extLst>
          </p:cNvPr>
          <p:cNvPicPr>
            <a:picLocks noChangeAspect="1" noChangeArrowheads="1"/>
          </p:cNvPicPr>
          <p:nvPr/>
        </p:nvPicPr>
        <p:blipFill>
          <a:blip r:embed="rId2">
            <a:lum bright="10000" contrast="-20000"/>
            <a:extLst>
              <a:ext uri="{28A0092B-C50C-407E-A947-70E740481C1C}">
                <a14:useLocalDpi xmlns:a14="http://schemas.microsoft.com/office/drawing/2010/main" val="0"/>
              </a:ext>
            </a:extLst>
          </a:blip>
          <a:srcRect/>
          <a:stretch>
            <a:fillRect/>
          </a:stretch>
        </p:blipFill>
        <p:spPr>
          <a:xfrm>
            <a:off x="5276750" y="1628800"/>
            <a:ext cx="3867249" cy="4499298"/>
          </a:xfrm>
          <a:prstGeom prst="rect">
            <a:avLst/>
          </a:prstGeom>
          <a:ln w="19050">
            <a:solidFill>
              <a:schemeClr val="tx1"/>
            </a:solidFill>
            <a:miter lim="800000"/>
            <a:headEnd/>
            <a:tailEnd/>
          </a:ln>
        </p:spPr>
      </p:pic>
    </p:spTree>
    <p:extLst>
      <p:ext uri="{BB962C8B-B14F-4D97-AF65-F5344CB8AC3E}">
        <p14:creationId xmlns:p14="http://schemas.microsoft.com/office/powerpoint/2010/main" val="41047552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C3B269-4D20-C4F4-5744-B1648A74EE1A}"/>
              </a:ext>
            </a:extLst>
          </p:cNvPr>
          <p:cNvSpPr>
            <a:spLocks noGrp="1"/>
          </p:cNvSpPr>
          <p:nvPr>
            <p:ph/>
          </p:nvPr>
        </p:nvSpPr>
        <p:spPr/>
        <p:txBody>
          <a:bodyPr/>
          <a:lstStyle/>
          <a:p>
            <a:r>
              <a:rPr lang="en-GB" sz="1800" dirty="0">
                <a:latin typeface="Book Antiqua" panose="02040602050305030304" pitchFamily="18" charset="0"/>
              </a:rPr>
              <a:t>Movement of the pectoral girdle involves the sternoclavicular, acromioclavicular, and glenohumeral joints, usually all moving simultaneously. </a:t>
            </a:r>
            <a:br>
              <a:rPr lang="en-GB" sz="1800" dirty="0">
                <a:latin typeface="Book Antiqua" panose="02040602050305030304" pitchFamily="18" charset="0"/>
              </a:rPr>
            </a:br>
            <a:r>
              <a:rPr lang="en-GB" sz="1800" dirty="0">
                <a:latin typeface="Book Antiqua" panose="02040602050305030304" pitchFamily="18" charset="0"/>
              </a:rPr>
              <a:t>Mobility of the scapula is essential for free movement of the upper limb. The clavicle forms a strut (extension) that holds the scapula, hence the glenohumeral (shoulder) joint, away from the thorax so it can move freely. The clavicle establishes the radius at which the shoulder (half of the pectoral girdle and glenohumeral joint) rotates at the SC joint. </a:t>
            </a:r>
          </a:p>
          <a:p>
            <a:r>
              <a:rPr lang="en-GB" sz="1800" dirty="0">
                <a:latin typeface="Book Antiqua" panose="02040602050305030304" pitchFamily="18" charset="0"/>
              </a:rPr>
              <a:t>The 15–20° of movement at the AC joint permits positioning of the glenoid cavity that is necessary for arm movements.</a:t>
            </a:r>
          </a:p>
        </p:txBody>
      </p:sp>
      <p:pic>
        <p:nvPicPr>
          <p:cNvPr id="4" name="Picture 3">
            <a:extLst>
              <a:ext uri="{FF2B5EF4-FFF2-40B4-BE49-F238E27FC236}">
                <a16:creationId xmlns:a16="http://schemas.microsoft.com/office/drawing/2014/main" id="{46642E81-8234-54AB-0BA6-96566C2808BE}"/>
              </a:ext>
            </a:extLst>
          </p:cNvPr>
          <p:cNvPicPr>
            <a:picLocks noChangeAspect="1"/>
          </p:cNvPicPr>
          <p:nvPr/>
        </p:nvPicPr>
        <p:blipFill>
          <a:blip r:embed="rId2"/>
          <a:stretch>
            <a:fillRect/>
          </a:stretch>
        </p:blipFill>
        <p:spPr>
          <a:xfrm>
            <a:off x="1817131" y="3429000"/>
            <a:ext cx="5509737" cy="2994920"/>
          </a:xfrm>
          <a:prstGeom prst="rect">
            <a:avLst/>
          </a:prstGeom>
        </p:spPr>
      </p:pic>
    </p:spTree>
    <p:extLst>
      <p:ext uri="{BB962C8B-B14F-4D97-AF65-F5344CB8AC3E}">
        <p14:creationId xmlns:p14="http://schemas.microsoft.com/office/powerpoint/2010/main" val="1712095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C3B269-4D20-C4F4-5744-B1648A74EE1A}"/>
              </a:ext>
            </a:extLst>
          </p:cNvPr>
          <p:cNvSpPr>
            <a:spLocks noGrp="1"/>
          </p:cNvSpPr>
          <p:nvPr>
            <p:ph/>
          </p:nvPr>
        </p:nvSpPr>
        <p:spPr/>
        <p:txBody>
          <a:bodyPr/>
          <a:lstStyle/>
          <a:p>
            <a:r>
              <a:rPr lang="en-GB" sz="1800" dirty="0">
                <a:latin typeface="Book Antiqua" panose="02040602050305030304" pitchFamily="18" charset="0"/>
              </a:rPr>
              <a:t>When the upper limb has been elevated so that the arm is vertical at the side of the head (180° of arm abduction or flexion), 120° occurred at the glenohumeral joint and 60° occurred at the scapulothoracic joint. This is known as scapulohumeral rhythm. The important movements of the pectoral girdle are scapular movements : elevation and depression, protraction (lateral or forward movement of the scapula) and retraction (medial or backward movement of the scapula), and rotation of the scapula.</a:t>
            </a:r>
          </a:p>
        </p:txBody>
      </p:sp>
      <p:pic>
        <p:nvPicPr>
          <p:cNvPr id="4" name="Picture 3">
            <a:extLst>
              <a:ext uri="{FF2B5EF4-FFF2-40B4-BE49-F238E27FC236}">
                <a16:creationId xmlns:a16="http://schemas.microsoft.com/office/drawing/2014/main" id="{46642E81-8234-54AB-0BA6-96566C2808BE}"/>
              </a:ext>
            </a:extLst>
          </p:cNvPr>
          <p:cNvPicPr>
            <a:picLocks noChangeAspect="1"/>
          </p:cNvPicPr>
          <p:nvPr/>
        </p:nvPicPr>
        <p:blipFill>
          <a:blip r:embed="rId2"/>
          <a:stretch>
            <a:fillRect/>
          </a:stretch>
        </p:blipFill>
        <p:spPr>
          <a:xfrm>
            <a:off x="1817131" y="3429000"/>
            <a:ext cx="5509737" cy="2994920"/>
          </a:xfrm>
          <a:prstGeom prst="rect">
            <a:avLst/>
          </a:prstGeom>
        </p:spPr>
      </p:pic>
    </p:spTree>
    <p:extLst>
      <p:ext uri="{BB962C8B-B14F-4D97-AF65-F5344CB8AC3E}">
        <p14:creationId xmlns:p14="http://schemas.microsoft.com/office/powerpoint/2010/main" val="15472661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nvSpPr>
        <p:spPr bwMode="auto">
          <a:xfrm>
            <a:off x="466725" y="192088"/>
            <a:ext cx="82296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sr-Latn-CS" altLang="en-US" sz="3600" b="1" dirty="0">
                <a:solidFill>
                  <a:schemeClr val="tx1"/>
                </a:solidFill>
                <a:effectLst>
                  <a:outerShdw blurRad="38100" dist="38100" dir="2700000" algn="tl">
                    <a:srgbClr val="C0C0C0"/>
                  </a:outerShdw>
                </a:effectLst>
                <a:latin typeface="Comic Sans MS" panose="030F0702030302020204" pitchFamily="66" charset="0"/>
              </a:rPr>
              <a:t>Art. </a:t>
            </a:r>
            <a:r>
              <a:rPr lang="en-GB" altLang="en-US" sz="3600" b="1" dirty="0" err="1">
                <a:solidFill>
                  <a:schemeClr val="tx1"/>
                </a:solidFill>
                <a:effectLst>
                  <a:outerShdw blurRad="38100" dist="38100" dir="2700000" algn="tl">
                    <a:srgbClr val="C0C0C0"/>
                  </a:outerShdw>
                </a:effectLst>
                <a:latin typeface="Comic Sans MS" panose="030F0702030302020204" pitchFamily="66" charset="0"/>
              </a:rPr>
              <a:t>Cubiti</a:t>
            </a:r>
            <a:r>
              <a:rPr lang="en-GB" altLang="en-US" sz="3600" b="1" dirty="0">
                <a:solidFill>
                  <a:schemeClr val="tx1"/>
                </a:solidFill>
                <a:effectLst>
                  <a:outerShdw blurRad="38100" dist="38100" dir="2700000" algn="tl">
                    <a:srgbClr val="C0C0C0"/>
                  </a:outerShdw>
                </a:effectLst>
                <a:latin typeface="Comic Sans MS" panose="030F0702030302020204" pitchFamily="66" charset="0"/>
              </a:rPr>
              <a:t> (elbow joint)</a:t>
            </a:r>
          </a:p>
        </p:txBody>
      </p:sp>
      <p:pic>
        <p:nvPicPr>
          <p:cNvPr id="22531" name="Picture 3" descr="scan018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838200"/>
            <a:ext cx="7392988" cy="3467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2" name="Picture 4"/>
          <p:cNvPicPr>
            <a:picLocks noChangeAspect="1" noChangeArrowheads="1"/>
          </p:cNvPicPr>
          <p:nvPr/>
        </p:nvPicPr>
        <p:blipFill>
          <a:blip r:embed="rId3">
            <a:extLst>
              <a:ext uri="{28A0092B-C50C-407E-A947-70E740481C1C}">
                <a14:useLocalDpi xmlns:a14="http://schemas.microsoft.com/office/drawing/2010/main" val="0"/>
              </a:ext>
            </a:extLst>
          </a:blip>
          <a:srcRect l="45235" t="17805" r="42827" b="15385"/>
          <a:stretch>
            <a:fillRect/>
          </a:stretch>
        </p:blipFill>
        <p:spPr bwMode="auto">
          <a:xfrm>
            <a:off x="36513" y="333375"/>
            <a:ext cx="1573212" cy="495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3" name="Picture 5"/>
          <p:cNvPicPr>
            <a:picLocks noChangeAspect="1" noChangeArrowheads="1"/>
          </p:cNvPicPr>
          <p:nvPr/>
        </p:nvPicPr>
        <p:blipFill>
          <a:blip r:embed="rId4">
            <a:extLst>
              <a:ext uri="{28A0092B-C50C-407E-A947-70E740481C1C}">
                <a14:useLocalDpi xmlns:a14="http://schemas.microsoft.com/office/drawing/2010/main" val="0"/>
              </a:ext>
            </a:extLst>
          </a:blip>
          <a:srcRect l="36501" t="29382" r="38361" b="26125"/>
          <a:stretch>
            <a:fillRect/>
          </a:stretch>
        </p:blipFill>
        <p:spPr bwMode="auto">
          <a:xfrm>
            <a:off x="6510338" y="4484688"/>
            <a:ext cx="2298700" cy="228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3" cstate="print"/>
          <a:srcRect l="15000" r="14091" b="5823"/>
          <a:stretch>
            <a:fillRect/>
          </a:stretch>
        </p:blipFill>
        <p:spPr bwMode="auto">
          <a:xfrm>
            <a:off x="5029200" y="1524000"/>
            <a:ext cx="4038600" cy="4815254"/>
          </a:xfrm>
          <a:prstGeom prst="rect">
            <a:avLst/>
          </a:prstGeom>
          <a:noFill/>
          <a:ln w="9525">
            <a:noFill/>
            <a:miter lim="800000"/>
            <a:headEnd/>
            <a:tailEnd/>
          </a:ln>
          <a:effectLst/>
        </p:spPr>
      </p:pic>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normAutofit/>
          </a:bodyPr>
          <a:lstStyle/>
          <a:p>
            <a:r>
              <a:rPr lang="en-US" dirty="0">
                <a:solidFill>
                  <a:srgbClr val="FFFF00"/>
                </a:solidFill>
              </a:rPr>
              <a:t>The Elbow Joint</a:t>
            </a:r>
            <a:endParaRPr lang="en-US" sz="2700" dirty="0">
              <a:solidFill>
                <a:srgbClr val="FFC000"/>
              </a:solidFill>
            </a:endParaRPr>
          </a:p>
        </p:txBody>
      </p:sp>
      <p:sp>
        <p:nvSpPr>
          <p:cNvPr id="7" name="Content Placeholder 6"/>
          <p:cNvSpPr>
            <a:spLocks noGrp="1"/>
          </p:cNvSpPr>
          <p:nvPr>
            <p:ph sz="quarter" idx="1"/>
          </p:nvPr>
        </p:nvSpPr>
        <p:spPr>
          <a:xfrm>
            <a:off x="533400" y="1676400"/>
            <a:ext cx="4264152" cy="4953000"/>
          </a:xfrm>
        </p:spPr>
        <p:txBody>
          <a:bodyPr>
            <a:normAutofit lnSpcReduction="10000"/>
          </a:bodyPr>
          <a:lstStyle/>
          <a:p>
            <a:pPr algn="l" rtl="0"/>
            <a:r>
              <a:rPr lang="en-US" sz="2000" dirty="0"/>
              <a:t>The human elbow is the summation of 3 articulations:</a:t>
            </a:r>
          </a:p>
          <a:p>
            <a:pPr algn="l" rtl="0">
              <a:buNone/>
            </a:pPr>
            <a:r>
              <a:rPr lang="en-US" sz="2000" b="1" dirty="0"/>
              <a:t>1) </a:t>
            </a:r>
            <a:r>
              <a:rPr lang="en-US" sz="2000" b="1" dirty="0" err="1">
                <a:solidFill>
                  <a:srgbClr val="C00000"/>
                </a:solidFill>
              </a:rPr>
              <a:t>Humeroulnar</a:t>
            </a:r>
            <a:r>
              <a:rPr lang="en-US" sz="2000" b="1" dirty="0">
                <a:solidFill>
                  <a:srgbClr val="C00000"/>
                </a:solidFill>
              </a:rPr>
              <a:t> joint</a:t>
            </a:r>
            <a:r>
              <a:rPr lang="en-US" sz="2000" dirty="0">
                <a:solidFill>
                  <a:srgbClr val="C00000"/>
                </a:solidFill>
              </a:rPr>
              <a:t>: </a:t>
            </a:r>
            <a:r>
              <a:rPr lang="en-US" sz="2000" dirty="0"/>
              <a:t>the synovial hinge joint with articulation between the </a:t>
            </a:r>
            <a:r>
              <a:rPr lang="en-US" sz="2000" dirty="0" err="1"/>
              <a:t>trochlea</a:t>
            </a:r>
            <a:r>
              <a:rPr lang="en-US" sz="2000" dirty="0"/>
              <a:t> of the humeral </a:t>
            </a:r>
            <a:r>
              <a:rPr lang="en-US" sz="2000" dirty="0" err="1"/>
              <a:t>condyle</a:t>
            </a:r>
            <a:r>
              <a:rPr lang="en-US" sz="2000" dirty="0"/>
              <a:t> and the </a:t>
            </a:r>
            <a:r>
              <a:rPr lang="en-US" sz="2000" dirty="0" err="1"/>
              <a:t>trochlear</a:t>
            </a:r>
            <a:r>
              <a:rPr lang="en-US" sz="2000" dirty="0"/>
              <a:t> notch of the ulna.</a:t>
            </a:r>
          </a:p>
          <a:p>
            <a:pPr algn="l" rtl="0">
              <a:buNone/>
            </a:pPr>
            <a:r>
              <a:rPr lang="en-US" sz="2000" b="1" dirty="0"/>
              <a:t>2) </a:t>
            </a:r>
            <a:r>
              <a:rPr lang="en-US" sz="2000" b="1" dirty="0" err="1">
                <a:solidFill>
                  <a:srgbClr val="C00000"/>
                </a:solidFill>
              </a:rPr>
              <a:t>Humeroradial</a:t>
            </a:r>
            <a:r>
              <a:rPr lang="en-US" sz="2000" b="1" dirty="0">
                <a:solidFill>
                  <a:srgbClr val="C00000"/>
                </a:solidFill>
              </a:rPr>
              <a:t> joint: </a:t>
            </a:r>
            <a:r>
              <a:rPr lang="en-US" sz="2000" dirty="0"/>
              <a:t>the articulation between the </a:t>
            </a:r>
            <a:r>
              <a:rPr lang="en-US" sz="2000" dirty="0" err="1"/>
              <a:t>capitulum</a:t>
            </a:r>
            <a:r>
              <a:rPr lang="en-US" sz="2000" dirty="0"/>
              <a:t> of the humeral </a:t>
            </a:r>
            <a:r>
              <a:rPr lang="en-US" sz="2000" dirty="0" err="1"/>
              <a:t>condyle</a:t>
            </a:r>
            <a:r>
              <a:rPr lang="en-US" sz="2000" dirty="0"/>
              <a:t> and the concavity on the superior aspect of the head of the radius</a:t>
            </a:r>
          </a:p>
          <a:p>
            <a:pPr algn="l" rtl="0">
              <a:buNone/>
            </a:pPr>
            <a:r>
              <a:rPr lang="en-US" sz="2000" b="1" dirty="0"/>
              <a:t>3) </a:t>
            </a:r>
            <a:r>
              <a:rPr lang="en-US" sz="2000" b="1" dirty="0" err="1">
                <a:solidFill>
                  <a:srgbClr val="C00000"/>
                </a:solidFill>
              </a:rPr>
              <a:t>Radioulnar</a:t>
            </a:r>
            <a:r>
              <a:rPr lang="en-US" sz="2000" b="1" dirty="0">
                <a:solidFill>
                  <a:srgbClr val="C00000"/>
                </a:solidFill>
              </a:rPr>
              <a:t> joint: </a:t>
            </a:r>
            <a:r>
              <a:rPr lang="en-US" sz="2000" dirty="0"/>
              <a:t>it is a pivot-type synovial joint with articulation between the head of the radius and the radial notch of the ulna.</a:t>
            </a:r>
          </a:p>
        </p:txBody>
      </p:sp>
      <p:sp>
        <p:nvSpPr>
          <p:cNvPr id="8" name="Rectangle 7"/>
          <p:cNvSpPr/>
          <p:nvPr/>
        </p:nvSpPr>
        <p:spPr>
          <a:xfrm>
            <a:off x="4876800" y="5780782"/>
            <a:ext cx="4267200" cy="1077218"/>
          </a:xfrm>
          <a:prstGeom prst="rect">
            <a:avLst/>
          </a:prstGeom>
          <a:solidFill>
            <a:schemeClr val="accent1">
              <a:lumMod val="20000"/>
              <a:lumOff val="80000"/>
            </a:schemeClr>
          </a:solidFill>
        </p:spPr>
        <p:txBody>
          <a:bodyPr wrap="square">
            <a:spAutoFit/>
          </a:bodyPr>
          <a:lstStyle/>
          <a:p>
            <a:r>
              <a:rPr lang="en-US" sz="1600" dirty="0"/>
              <a:t>These 3 articulations, forming 2 different aspects, allow flexion and extension of the elbow, as well as </a:t>
            </a:r>
            <a:r>
              <a:rPr lang="en-US" sz="1600" dirty="0" err="1"/>
              <a:t>supination</a:t>
            </a:r>
            <a:r>
              <a:rPr lang="en-US" sz="1600" dirty="0"/>
              <a:t> and </a:t>
            </a:r>
            <a:r>
              <a:rPr lang="en-US" sz="1600" dirty="0" err="1"/>
              <a:t>pronation</a:t>
            </a:r>
            <a:r>
              <a:rPr lang="en-US" sz="1600" dirty="0"/>
              <a:t> of the forearm and wrist at the elbow.</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Content Placeholder 6"/>
          <p:cNvSpPr>
            <a:spLocks noGrp="1"/>
          </p:cNvSpPr>
          <p:nvPr>
            <p:ph sz="quarter" idx="1"/>
          </p:nvPr>
        </p:nvSpPr>
        <p:spPr>
          <a:xfrm>
            <a:off x="533400" y="2286000"/>
            <a:ext cx="8610600" cy="1828800"/>
          </a:xfrm>
        </p:spPr>
        <p:txBody>
          <a:bodyPr>
            <a:noAutofit/>
          </a:bodyPr>
          <a:lstStyle/>
          <a:p>
            <a:pPr algn="l" rtl="0"/>
            <a:r>
              <a:rPr lang="en-US" sz="2000" dirty="0" err="1"/>
              <a:t>Anteriorly</a:t>
            </a:r>
            <a:r>
              <a:rPr lang="en-US" sz="2000" dirty="0"/>
              <a:t> it is attached above to the </a:t>
            </a:r>
            <a:r>
              <a:rPr lang="en-US" sz="2000" dirty="0" err="1"/>
              <a:t>humerus</a:t>
            </a:r>
            <a:r>
              <a:rPr lang="en-US" sz="2000" dirty="0"/>
              <a:t> along the upper margins of the </a:t>
            </a:r>
            <a:r>
              <a:rPr lang="en-US" sz="2000" dirty="0" err="1"/>
              <a:t>coronoid</a:t>
            </a:r>
            <a:r>
              <a:rPr lang="en-US" sz="2000" dirty="0"/>
              <a:t> and radial </a:t>
            </a:r>
            <a:r>
              <a:rPr lang="en-US" sz="2000" dirty="0" err="1"/>
              <a:t>fossae</a:t>
            </a:r>
            <a:r>
              <a:rPr lang="en-US" sz="2000" dirty="0"/>
              <a:t> to the margin of the </a:t>
            </a:r>
            <a:r>
              <a:rPr lang="en-US" sz="2000" dirty="0" err="1"/>
              <a:t>coronoid</a:t>
            </a:r>
            <a:r>
              <a:rPr lang="en-US" sz="2000" dirty="0"/>
              <a:t> process of the ulna. </a:t>
            </a:r>
          </a:p>
          <a:p>
            <a:pPr algn="l" rtl="0"/>
            <a:r>
              <a:rPr lang="en-US" sz="2000" dirty="0" err="1"/>
              <a:t>Posteriorly</a:t>
            </a:r>
            <a:r>
              <a:rPr lang="en-US" sz="2000" dirty="0"/>
              <a:t> it is attached above to the margins of the </a:t>
            </a:r>
            <a:r>
              <a:rPr lang="en-US" sz="2000" dirty="0" err="1"/>
              <a:t>olecranon</a:t>
            </a:r>
            <a:r>
              <a:rPr lang="en-US" sz="2000" dirty="0"/>
              <a:t> </a:t>
            </a:r>
            <a:r>
              <a:rPr lang="en-US" sz="2000" dirty="0" err="1"/>
              <a:t>fossa</a:t>
            </a:r>
            <a:r>
              <a:rPr lang="en-US" sz="2000" dirty="0"/>
              <a:t> of the </a:t>
            </a:r>
            <a:r>
              <a:rPr lang="en-US" sz="2000" dirty="0" err="1"/>
              <a:t>humerus</a:t>
            </a:r>
            <a:r>
              <a:rPr lang="en-US" sz="2000" dirty="0"/>
              <a:t> and below to the upper margin and sides of the </a:t>
            </a:r>
            <a:r>
              <a:rPr lang="en-US" sz="2000" dirty="0" err="1"/>
              <a:t>olecranon</a:t>
            </a:r>
            <a:r>
              <a:rPr lang="en-US" sz="2000" dirty="0"/>
              <a:t> process of the ulna.</a:t>
            </a:r>
          </a:p>
        </p:txBody>
      </p:sp>
      <p:pic>
        <p:nvPicPr>
          <p:cNvPr id="9" name="Picture 17"/>
          <p:cNvPicPr>
            <a:picLocks noChangeAspect="1" noChangeArrowheads="1"/>
          </p:cNvPicPr>
          <p:nvPr/>
        </p:nvPicPr>
        <p:blipFill>
          <a:blip r:embed="rId3" cstate="print"/>
          <a:srcRect l="49194" t="53689" r="27965" b="18750"/>
          <a:stretch>
            <a:fillRect/>
          </a:stretch>
        </p:blipFill>
        <p:spPr bwMode="auto">
          <a:xfrm>
            <a:off x="944336" y="4241800"/>
            <a:ext cx="3856264" cy="2616200"/>
          </a:xfrm>
          <a:prstGeom prst="rect">
            <a:avLst/>
          </a:prstGeom>
          <a:noFill/>
          <a:ln w="9525">
            <a:noFill/>
            <a:miter lim="800000"/>
            <a:headEnd/>
            <a:tailEnd/>
          </a:ln>
        </p:spPr>
      </p:pic>
      <p:sp>
        <p:nvSpPr>
          <p:cNvPr id="11"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Capsule of elbow joint :</a:t>
            </a:r>
          </a:p>
        </p:txBody>
      </p:sp>
      <p:sp>
        <p:nvSpPr>
          <p:cNvPr id="14" name="Title 1"/>
          <p:cNvSpPr txBox="1">
            <a:spLocks/>
          </p:cNvSpPr>
          <p:nvPr/>
        </p:nvSpPr>
        <p:spPr>
          <a:xfrm>
            <a:off x="612648"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Elbow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5" name="Picture 9" descr="http://img.medscape.com/pi/emed/ckb/clinical_procedures/79926-1412901-1898896-1900272.jpg"/>
          <p:cNvPicPr>
            <a:picLocks noChangeAspect="1" noChangeArrowheads="1"/>
          </p:cNvPicPr>
          <p:nvPr/>
        </p:nvPicPr>
        <p:blipFill>
          <a:blip r:embed="rId4" cstate="print"/>
          <a:srcRect l="10673" t="44761" r="10040" b="9301"/>
          <a:stretch>
            <a:fillRect/>
          </a:stretch>
        </p:blipFill>
        <p:spPr bwMode="auto">
          <a:xfrm>
            <a:off x="4876800" y="3962400"/>
            <a:ext cx="3962400" cy="2971800"/>
          </a:xfrm>
          <a:prstGeom prst="rect">
            <a:avLst/>
          </a:prstGeom>
          <a:noFill/>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3" name="Content Placeholder 2"/>
          <p:cNvSpPr>
            <a:spLocks noGrp="1"/>
          </p:cNvSpPr>
          <p:nvPr>
            <p:ph sz="quarter" idx="1"/>
          </p:nvPr>
        </p:nvSpPr>
        <p:spPr>
          <a:xfrm>
            <a:off x="533400" y="2514600"/>
            <a:ext cx="5334000" cy="3505200"/>
          </a:xfrm>
        </p:spPr>
        <p:txBody>
          <a:bodyPr>
            <a:normAutofit/>
          </a:bodyPr>
          <a:lstStyle/>
          <a:p>
            <a:pPr algn="l" rtl="0"/>
            <a:r>
              <a:rPr lang="en-US" sz="2000" dirty="0"/>
              <a:t>The elbow joint has a synovial membrane-lined joint capsule that is contiguous between the hinge and </a:t>
            </a:r>
            <a:r>
              <a:rPr lang="en-US" sz="2000" dirty="0" err="1"/>
              <a:t>radioulnar</a:t>
            </a:r>
            <a:r>
              <a:rPr lang="en-US" sz="2000" dirty="0"/>
              <a:t> aspects of the joint. The synovial lining covers the internal surface of the fibrous joint capsule and the </a:t>
            </a:r>
            <a:r>
              <a:rPr lang="en-US" sz="2000" dirty="0" err="1"/>
              <a:t>nonarticular</a:t>
            </a:r>
            <a:r>
              <a:rPr lang="en-US" sz="2000" dirty="0"/>
              <a:t> surfaces of the joint that are located </a:t>
            </a:r>
            <a:r>
              <a:rPr lang="en-US" sz="2000" dirty="0" err="1"/>
              <a:t>intracapsularly</a:t>
            </a:r>
            <a:r>
              <a:rPr lang="en-US" sz="2000" dirty="0"/>
              <a:t>.</a:t>
            </a:r>
          </a:p>
          <a:p>
            <a:pPr algn="l" rtl="0"/>
            <a:r>
              <a:rPr lang="en-US" sz="2000" dirty="0"/>
              <a:t>The major bursa in the elbow joint is the subcutaneous </a:t>
            </a:r>
            <a:r>
              <a:rPr lang="en-US" sz="2000" dirty="0" err="1"/>
              <a:t>olecranon</a:t>
            </a:r>
            <a:r>
              <a:rPr lang="en-US" sz="2000" dirty="0"/>
              <a:t> bursa, found in the connective tissue over the </a:t>
            </a:r>
            <a:r>
              <a:rPr lang="en-US" sz="2000" dirty="0" err="1"/>
              <a:t>olecranon</a:t>
            </a:r>
            <a:r>
              <a:rPr lang="en-US" sz="2000" dirty="0"/>
              <a:t>.</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Synovial membrane and bursae of elbow joint :</a:t>
            </a:r>
          </a:p>
        </p:txBody>
      </p:sp>
      <p:sp>
        <p:nvSpPr>
          <p:cNvPr id="10" name="Title 1"/>
          <p:cNvSpPr txBox="1">
            <a:spLocks/>
          </p:cNvSpPr>
          <p:nvPr/>
        </p:nvSpPr>
        <p:spPr>
          <a:xfrm>
            <a:off x="612648"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Elbow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1" name="Picture 1"/>
          <p:cNvPicPr>
            <a:picLocks noChangeAspect="1" noChangeArrowheads="1"/>
          </p:cNvPicPr>
          <p:nvPr/>
        </p:nvPicPr>
        <p:blipFill>
          <a:blip r:embed="rId2" cstate="print"/>
          <a:srcRect l="30454" t="43750" r="51977" b="30208"/>
          <a:stretch>
            <a:fillRect/>
          </a:stretch>
        </p:blipFill>
        <p:spPr bwMode="auto">
          <a:xfrm>
            <a:off x="6019800" y="2286000"/>
            <a:ext cx="2971800" cy="2476500"/>
          </a:xfrm>
          <a:prstGeom prst="rect">
            <a:avLst/>
          </a:prstGeom>
          <a:noFill/>
          <a:ln w="9525">
            <a:noFill/>
            <a:miter lim="800000"/>
            <a:headEnd/>
            <a:tailEnd/>
          </a:ln>
        </p:spPr>
      </p:pic>
      <p:pic>
        <p:nvPicPr>
          <p:cNvPr id="14" name="Picture 20"/>
          <p:cNvPicPr>
            <a:picLocks noChangeAspect="1" noChangeArrowheads="1"/>
          </p:cNvPicPr>
          <p:nvPr/>
        </p:nvPicPr>
        <p:blipFill>
          <a:blip r:embed="rId3" cstate="print"/>
          <a:srcRect l="40349" t="45833" r="26208" b="16667"/>
          <a:stretch>
            <a:fillRect/>
          </a:stretch>
        </p:blipFill>
        <p:spPr bwMode="auto">
          <a:xfrm>
            <a:off x="5867400" y="4792316"/>
            <a:ext cx="3276600" cy="2065683"/>
          </a:xfrm>
          <a:prstGeom prst="rect">
            <a:avLst/>
          </a:prstGeom>
          <a:noFill/>
          <a:ln w="9525">
            <a:noFill/>
            <a:miter lim="800000"/>
            <a:headEnd/>
            <a:tailEnd/>
          </a:ln>
        </p:spPr>
      </p:pic>
      <p:sp>
        <p:nvSpPr>
          <p:cNvPr id="15" name="Rectangle 14"/>
          <p:cNvSpPr/>
          <p:nvPr/>
        </p:nvSpPr>
        <p:spPr>
          <a:xfrm>
            <a:off x="5791200" y="4876800"/>
            <a:ext cx="685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3" name="Content Placeholder 2"/>
          <p:cNvSpPr>
            <a:spLocks noGrp="1"/>
          </p:cNvSpPr>
          <p:nvPr>
            <p:ph sz="quarter" idx="1"/>
          </p:nvPr>
        </p:nvSpPr>
        <p:spPr>
          <a:xfrm>
            <a:off x="457200" y="2667000"/>
            <a:ext cx="4572000" cy="3429000"/>
          </a:xfrm>
        </p:spPr>
        <p:txBody>
          <a:bodyPr>
            <a:normAutofit lnSpcReduction="10000"/>
          </a:bodyPr>
          <a:lstStyle/>
          <a:p>
            <a:pPr algn="l" rtl="0"/>
            <a:r>
              <a:rPr lang="en-US" sz="2000" dirty="0">
                <a:solidFill>
                  <a:srgbClr val="C00000"/>
                </a:solidFill>
              </a:rPr>
              <a:t>Medially,</a:t>
            </a:r>
            <a:r>
              <a:rPr lang="en-US" sz="2000" dirty="0"/>
              <a:t> the joint capsule thickens to form the medial or </a:t>
            </a:r>
            <a:r>
              <a:rPr lang="en-US" sz="2000" dirty="0" err="1"/>
              <a:t>ulnar</a:t>
            </a:r>
            <a:r>
              <a:rPr lang="en-US" sz="2000" dirty="0"/>
              <a:t> collateral ligament, which extends from the medial </a:t>
            </a:r>
            <a:r>
              <a:rPr lang="en-US" sz="2000" dirty="0" err="1"/>
              <a:t>epicondyle</a:t>
            </a:r>
            <a:r>
              <a:rPr lang="en-US" sz="2000" dirty="0"/>
              <a:t> of the </a:t>
            </a:r>
            <a:r>
              <a:rPr lang="en-US" sz="2000" dirty="0" err="1"/>
              <a:t>humerus</a:t>
            </a:r>
            <a:r>
              <a:rPr lang="en-US" sz="2000" dirty="0"/>
              <a:t> to the </a:t>
            </a:r>
            <a:r>
              <a:rPr lang="en-US" sz="2000" dirty="0" err="1"/>
              <a:t>coronoid</a:t>
            </a:r>
            <a:r>
              <a:rPr lang="en-US" sz="2000" dirty="0"/>
              <a:t> and </a:t>
            </a:r>
            <a:r>
              <a:rPr lang="en-US" sz="2000" dirty="0" err="1"/>
              <a:t>olecranon</a:t>
            </a:r>
            <a:r>
              <a:rPr lang="en-US" sz="2000" dirty="0"/>
              <a:t> of the ulna. </a:t>
            </a:r>
          </a:p>
          <a:p>
            <a:pPr algn="l" rtl="0"/>
            <a:r>
              <a:rPr lang="en-US" sz="2000" dirty="0"/>
              <a:t>The </a:t>
            </a:r>
            <a:r>
              <a:rPr lang="en-US" sz="2000" dirty="0" err="1"/>
              <a:t>ulnar</a:t>
            </a:r>
            <a:r>
              <a:rPr lang="en-US" sz="2000" dirty="0"/>
              <a:t> collateral ligament is a triangular thickening with 3 main bands: the anterior or cordlike band, the posterior fanlike band, and the oblique band. </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Ligaments of elbow joint :</a:t>
            </a:r>
          </a:p>
        </p:txBody>
      </p:sp>
      <p:sp>
        <p:nvSpPr>
          <p:cNvPr id="10" name="Title 1"/>
          <p:cNvSpPr txBox="1">
            <a:spLocks/>
          </p:cNvSpPr>
          <p:nvPr/>
        </p:nvSpPr>
        <p:spPr>
          <a:xfrm>
            <a:off x="612648"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Elbow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7" name="Picture 21"/>
          <p:cNvPicPr>
            <a:picLocks noChangeAspect="1" noChangeArrowheads="1"/>
          </p:cNvPicPr>
          <p:nvPr/>
        </p:nvPicPr>
        <p:blipFill>
          <a:blip r:embed="rId2" cstate="print">
            <a:lum bright="-10000" contrast="20000"/>
          </a:blip>
          <a:srcRect l="57979" t="45833" r="14495" b="16667"/>
          <a:stretch>
            <a:fillRect/>
          </a:stretch>
        </p:blipFill>
        <p:spPr bwMode="auto">
          <a:xfrm>
            <a:off x="5181600" y="2895600"/>
            <a:ext cx="3962400" cy="3035030"/>
          </a:xfrm>
          <a:prstGeom prst="rect">
            <a:avLst/>
          </a:prstGeom>
          <a:noFill/>
          <a:ln w="9525">
            <a:noFill/>
            <a:miter lim="800000"/>
            <a:headEnd/>
            <a:tailEnd/>
          </a:ln>
        </p:spPr>
      </p:pic>
      <p:sp>
        <p:nvSpPr>
          <p:cNvPr id="8" name="TextBox 7"/>
          <p:cNvSpPr txBox="1"/>
          <p:nvPr/>
        </p:nvSpPr>
        <p:spPr>
          <a:xfrm>
            <a:off x="7239000" y="4419600"/>
            <a:ext cx="381000" cy="369332"/>
          </a:xfrm>
          <a:prstGeom prst="rect">
            <a:avLst/>
          </a:prstGeom>
          <a:noFill/>
        </p:spPr>
        <p:txBody>
          <a:bodyPr wrap="square" rtlCol="0">
            <a:spAutoFit/>
          </a:bodyPr>
          <a:lstStyle/>
          <a:p>
            <a:r>
              <a:rPr lang="en-US" dirty="0"/>
              <a:t>A</a:t>
            </a:r>
          </a:p>
        </p:txBody>
      </p:sp>
      <p:sp>
        <p:nvSpPr>
          <p:cNvPr id="9" name="TextBox 8"/>
          <p:cNvSpPr txBox="1"/>
          <p:nvPr/>
        </p:nvSpPr>
        <p:spPr>
          <a:xfrm>
            <a:off x="7086600" y="4812268"/>
            <a:ext cx="381000" cy="369332"/>
          </a:xfrm>
          <a:prstGeom prst="rect">
            <a:avLst/>
          </a:prstGeom>
          <a:noFill/>
        </p:spPr>
        <p:txBody>
          <a:bodyPr wrap="square" rtlCol="0">
            <a:spAutoFit/>
          </a:bodyPr>
          <a:lstStyle/>
          <a:p>
            <a:r>
              <a:rPr lang="en-US" dirty="0"/>
              <a:t>O</a:t>
            </a:r>
          </a:p>
        </p:txBody>
      </p:sp>
      <p:sp>
        <p:nvSpPr>
          <p:cNvPr id="11" name="TextBox 10"/>
          <p:cNvSpPr txBox="1"/>
          <p:nvPr/>
        </p:nvSpPr>
        <p:spPr>
          <a:xfrm>
            <a:off x="7696200" y="4572000"/>
            <a:ext cx="381000" cy="369332"/>
          </a:xfrm>
          <a:prstGeom prst="rect">
            <a:avLst/>
          </a:prstGeom>
          <a:noFill/>
        </p:spPr>
        <p:txBody>
          <a:bodyPr wrap="square" rtlCol="0">
            <a:spAutoFit/>
          </a:bodyPr>
          <a:lstStyle/>
          <a:p>
            <a:r>
              <a:rPr lang="en-US" dirty="0"/>
              <a:t>P</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Ligaments of elbow joint :</a:t>
            </a:r>
          </a:p>
        </p:txBody>
      </p:sp>
      <p:sp>
        <p:nvSpPr>
          <p:cNvPr id="10" name="Title 1"/>
          <p:cNvSpPr txBox="1">
            <a:spLocks/>
          </p:cNvSpPr>
          <p:nvPr/>
        </p:nvSpPr>
        <p:spPr>
          <a:xfrm>
            <a:off x="612648"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Elbow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8" name="Picture 21"/>
          <p:cNvPicPr>
            <a:picLocks noChangeAspect="1" noChangeArrowheads="1"/>
          </p:cNvPicPr>
          <p:nvPr/>
        </p:nvPicPr>
        <p:blipFill>
          <a:blip r:embed="rId2" cstate="print">
            <a:lum bright="-10000" contrast="20000"/>
          </a:blip>
          <a:srcRect l="15227" t="41666" r="53734" b="16667"/>
          <a:stretch>
            <a:fillRect/>
          </a:stretch>
        </p:blipFill>
        <p:spPr bwMode="auto">
          <a:xfrm>
            <a:off x="5105400" y="2971800"/>
            <a:ext cx="4038600" cy="3048000"/>
          </a:xfrm>
          <a:prstGeom prst="rect">
            <a:avLst/>
          </a:prstGeom>
          <a:noFill/>
          <a:ln w="9525">
            <a:noFill/>
            <a:miter lim="800000"/>
            <a:headEnd/>
            <a:tailEnd/>
          </a:ln>
        </p:spPr>
      </p:pic>
      <p:sp>
        <p:nvSpPr>
          <p:cNvPr id="3" name="Content Placeholder 2"/>
          <p:cNvSpPr>
            <a:spLocks noGrp="1"/>
          </p:cNvSpPr>
          <p:nvPr>
            <p:ph sz="quarter" idx="1"/>
          </p:nvPr>
        </p:nvSpPr>
        <p:spPr>
          <a:xfrm>
            <a:off x="179512" y="2336800"/>
            <a:ext cx="5112568" cy="4267200"/>
          </a:xfrm>
        </p:spPr>
        <p:txBody>
          <a:bodyPr>
            <a:noAutofit/>
          </a:bodyPr>
          <a:lstStyle/>
          <a:p>
            <a:pPr algn="l" rtl="0"/>
            <a:r>
              <a:rPr lang="en-US" sz="2000" dirty="0">
                <a:solidFill>
                  <a:srgbClr val="C00000"/>
                </a:solidFill>
              </a:rPr>
              <a:t>Laterally,</a:t>
            </a:r>
            <a:r>
              <a:rPr lang="en-US" sz="2000" dirty="0"/>
              <a:t> the lateral or radial collateral ligament extends from the lateral humeral </a:t>
            </a:r>
            <a:r>
              <a:rPr lang="en-US" sz="2000" dirty="0" err="1"/>
              <a:t>epicondyle</a:t>
            </a:r>
            <a:r>
              <a:rPr lang="en-US" sz="2000" dirty="0"/>
              <a:t> and distally blends into the </a:t>
            </a:r>
            <a:r>
              <a:rPr lang="en-US" sz="2000" dirty="0" err="1"/>
              <a:t>anular</a:t>
            </a:r>
            <a:r>
              <a:rPr lang="en-US" sz="2000" dirty="0"/>
              <a:t> ligament of the radius. </a:t>
            </a:r>
          </a:p>
          <a:p>
            <a:pPr algn="l" rtl="0"/>
            <a:r>
              <a:rPr lang="en-US" sz="2000" dirty="0"/>
              <a:t>The </a:t>
            </a:r>
            <a:r>
              <a:rPr lang="en-US" sz="2000" dirty="0" err="1"/>
              <a:t>anular</a:t>
            </a:r>
            <a:r>
              <a:rPr lang="en-US" sz="2000" dirty="0"/>
              <a:t> ligament of the radius wraps around the head of the radius and attaches to the ulna </a:t>
            </a:r>
            <a:r>
              <a:rPr lang="en-US" sz="2000" dirty="0" err="1"/>
              <a:t>anteriorly</a:t>
            </a:r>
            <a:r>
              <a:rPr lang="en-US" sz="2000" dirty="0"/>
              <a:t> and </a:t>
            </a:r>
            <a:r>
              <a:rPr lang="en-US" sz="2000" dirty="0" err="1"/>
              <a:t>posteriorly</a:t>
            </a:r>
            <a:r>
              <a:rPr lang="en-US" sz="2000" dirty="0"/>
              <a:t>. The surface of the </a:t>
            </a:r>
            <a:r>
              <a:rPr lang="en-US" sz="2000" dirty="0" err="1"/>
              <a:t>anular</a:t>
            </a:r>
            <a:r>
              <a:rPr lang="en-US" sz="2000" dirty="0"/>
              <a:t> ligament is lined with synovial membrane and allows the head of the radius to rotate inward during </a:t>
            </a:r>
            <a:r>
              <a:rPr lang="en-US" sz="2000" dirty="0" err="1"/>
              <a:t>supination</a:t>
            </a:r>
            <a:r>
              <a:rPr lang="en-US" sz="2000" dirty="0"/>
              <a:t> and </a:t>
            </a:r>
            <a:r>
              <a:rPr lang="en-US" sz="2000" dirty="0" err="1"/>
              <a:t>pronation</a:t>
            </a:r>
            <a:r>
              <a:rPr lang="en-US" sz="2000" dirty="0"/>
              <a:t>, while maintaining stability of the radial </a:t>
            </a:r>
            <a:r>
              <a:rPr lang="en-US" sz="2000" dirty="0" err="1"/>
              <a:t>ulnar</a:t>
            </a:r>
            <a:r>
              <a:rPr lang="en-US" sz="2000" dirty="0"/>
              <a:t> joint.</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5AC08AD7-D547-85D2-5D23-C22BA387BA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0"/>
            <a:ext cx="812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69881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ovements &amp; Muscles of Radioulnar Joint - YouTube">
            <a:extLst>
              <a:ext uri="{FF2B5EF4-FFF2-40B4-BE49-F238E27FC236}">
                <a16:creationId xmlns:a16="http://schemas.microsoft.com/office/drawing/2014/main" id="{C0E760FD-4FA2-67A2-EA3A-7D8F080C4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476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0" y="1124744"/>
            <a:ext cx="4468108" cy="5874044"/>
          </a:xfrm>
          <a:prstGeom prst="rect">
            <a:avLst/>
          </a:prstGeom>
        </p:spPr>
        <p:txBody>
          <a:bodyPr vert="horz" wrap="square" lIns="0" tIns="74295" rIns="0" bIns="0" rtlCol="0">
            <a:spAutoFit/>
          </a:bodyPr>
          <a:lstStyle/>
          <a:p>
            <a:pPr marL="12700" marR="5715" algn="just">
              <a:lnSpc>
                <a:spcPct val="80000"/>
              </a:lnSpc>
              <a:spcBef>
                <a:spcPts val="585"/>
              </a:spcBef>
              <a:buClr>
                <a:srgbClr val="FF388B"/>
              </a:buClr>
              <a:buSzPct val="75000"/>
              <a:tabLst>
                <a:tab pos="241300" algn="l"/>
              </a:tabLst>
            </a:pPr>
            <a:r>
              <a:rPr lang="en-GB" sz="2000" b="1" spc="-5" dirty="0">
                <a:latin typeface="Cambria"/>
                <a:cs typeface="Cambria"/>
              </a:rPr>
              <a:t>1) </a:t>
            </a:r>
            <a:r>
              <a:rPr sz="2000" b="1" spc="-5" dirty="0">
                <a:latin typeface="Cambria"/>
                <a:cs typeface="Cambria"/>
              </a:rPr>
              <a:t>Superior</a:t>
            </a:r>
            <a:r>
              <a:rPr sz="2000" b="1" dirty="0">
                <a:latin typeface="Cambria"/>
                <a:cs typeface="Cambria"/>
              </a:rPr>
              <a:t> </a:t>
            </a:r>
            <a:r>
              <a:rPr sz="2000" b="1" spc="-5" dirty="0">
                <a:latin typeface="Cambria"/>
                <a:cs typeface="Cambria"/>
              </a:rPr>
              <a:t>border</a:t>
            </a:r>
            <a:r>
              <a:rPr sz="2000" b="1" dirty="0">
                <a:latin typeface="Cambria"/>
                <a:cs typeface="Cambria"/>
              </a:rPr>
              <a:t> </a:t>
            </a:r>
            <a:r>
              <a:rPr sz="2000" b="1" spc="-5" dirty="0">
                <a:latin typeface="Cambria"/>
                <a:cs typeface="Cambria"/>
              </a:rPr>
              <a:t>or</a:t>
            </a:r>
            <a:r>
              <a:rPr sz="2000" b="1" dirty="0">
                <a:latin typeface="Cambria"/>
                <a:cs typeface="Cambria"/>
              </a:rPr>
              <a:t> </a:t>
            </a:r>
            <a:r>
              <a:rPr sz="2000" b="1" spc="-5" dirty="0">
                <a:latin typeface="Cambria"/>
                <a:cs typeface="Cambria"/>
              </a:rPr>
              <a:t>margin</a:t>
            </a:r>
            <a:r>
              <a:rPr sz="2000" b="1" dirty="0">
                <a:latin typeface="Cambria"/>
                <a:cs typeface="Cambria"/>
              </a:rPr>
              <a:t> </a:t>
            </a:r>
            <a:r>
              <a:rPr sz="2000" spc="-5" dirty="0">
                <a:latin typeface="Cambria"/>
                <a:cs typeface="Cambria"/>
              </a:rPr>
              <a:t>is </a:t>
            </a:r>
            <a:r>
              <a:rPr sz="2000" dirty="0">
                <a:latin typeface="Cambria"/>
                <a:cs typeface="Cambria"/>
              </a:rPr>
              <a:t> the</a:t>
            </a:r>
            <a:r>
              <a:rPr sz="2000" spc="5" dirty="0">
                <a:latin typeface="Cambria"/>
                <a:cs typeface="Cambria"/>
              </a:rPr>
              <a:t> </a:t>
            </a:r>
            <a:r>
              <a:rPr lang="en-GB" sz="2000" spc="5" dirty="0">
                <a:latin typeface="Cambria"/>
                <a:cs typeface="Cambria"/>
              </a:rPr>
              <a:t>	</a:t>
            </a:r>
            <a:r>
              <a:rPr sz="2000" spc="-5" dirty="0">
                <a:latin typeface="Cambria"/>
                <a:cs typeface="Cambria"/>
              </a:rPr>
              <a:t>upper</a:t>
            </a:r>
            <a:r>
              <a:rPr sz="2000" dirty="0">
                <a:latin typeface="Cambria"/>
                <a:cs typeface="Cambria"/>
              </a:rPr>
              <a:t> </a:t>
            </a:r>
            <a:r>
              <a:rPr sz="2000" spc="-5" dirty="0">
                <a:latin typeface="Cambria"/>
                <a:cs typeface="Cambria"/>
              </a:rPr>
              <a:t>edge</a:t>
            </a:r>
            <a:r>
              <a:rPr sz="2000" dirty="0">
                <a:latin typeface="Cambria"/>
                <a:cs typeface="Cambria"/>
              </a:rPr>
              <a:t> </a:t>
            </a:r>
            <a:r>
              <a:rPr sz="2000" spc="-5" dirty="0">
                <a:latin typeface="Cambria"/>
                <a:cs typeface="Cambria"/>
              </a:rPr>
              <a:t>of</a:t>
            </a:r>
            <a:r>
              <a:rPr sz="2000" dirty="0">
                <a:latin typeface="Cambria"/>
                <a:cs typeface="Cambria"/>
              </a:rPr>
              <a:t> the</a:t>
            </a:r>
            <a:r>
              <a:rPr sz="2000" spc="440" dirty="0">
                <a:latin typeface="Cambria"/>
                <a:cs typeface="Cambria"/>
              </a:rPr>
              <a:t> </a:t>
            </a:r>
            <a:r>
              <a:rPr sz="2000" spc="-5" dirty="0">
                <a:latin typeface="Cambria"/>
                <a:cs typeface="Cambria"/>
              </a:rPr>
              <a:t>scapula</a:t>
            </a:r>
            <a:r>
              <a:rPr lang="en-GB" sz="2000" spc="-5" dirty="0">
                <a:latin typeface="Cambria"/>
                <a:cs typeface="Cambria"/>
              </a:rPr>
              <a:t>. </a:t>
            </a:r>
            <a:r>
              <a:rPr sz="2000" dirty="0">
                <a:latin typeface="Cambria"/>
                <a:cs typeface="Cambria"/>
              </a:rPr>
              <a:t>The</a:t>
            </a:r>
            <a:br>
              <a:rPr lang="en-GB" sz="2000" dirty="0">
                <a:latin typeface="Cambria"/>
                <a:cs typeface="Cambria"/>
              </a:rPr>
            </a:br>
            <a:r>
              <a:rPr lang="en-GB" sz="2000" dirty="0">
                <a:latin typeface="Cambria"/>
                <a:cs typeface="Cambria"/>
              </a:rPr>
              <a:t>    </a:t>
            </a:r>
            <a:r>
              <a:rPr lang="en-GB" sz="2000" spc="-15" dirty="0">
                <a:latin typeface="Cambria"/>
                <a:cs typeface="Cambria"/>
              </a:rPr>
              <a:t>omohyoid 	</a:t>
            </a:r>
            <a:r>
              <a:rPr lang="en-GB" sz="2000" spc="-5" dirty="0">
                <a:latin typeface="Cambria"/>
                <a:cs typeface="Cambria"/>
              </a:rPr>
              <a:t>muscle attaches along</a:t>
            </a:r>
            <a:br>
              <a:rPr lang="en-GB" sz="2000" spc="-5" dirty="0">
                <a:latin typeface="Cambria"/>
                <a:cs typeface="Cambria"/>
              </a:rPr>
            </a:br>
            <a:r>
              <a:rPr lang="en-GB" sz="2000" spc="-5" dirty="0">
                <a:latin typeface="Cambria"/>
                <a:cs typeface="Cambria"/>
              </a:rPr>
              <a:t>     this</a:t>
            </a:r>
            <a:r>
              <a:rPr lang="en-GB" sz="2000" spc="-20" dirty="0">
                <a:latin typeface="Cambria"/>
                <a:cs typeface="Cambria"/>
              </a:rPr>
              <a:t> </a:t>
            </a:r>
            <a:r>
              <a:rPr lang="en-GB" sz="2000" spc="-5" dirty="0">
                <a:latin typeface="Cambria"/>
                <a:cs typeface="Cambria"/>
              </a:rPr>
              <a:t>surface.</a:t>
            </a:r>
          </a:p>
          <a:p>
            <a:pPr marL="12700" marR="5715" algn="just">
              <a:lnSpc>
                <a:spcPct val="80000"/>
              </a:lnSpc>
              <a:spcBef>
                <a:spcPts val="585"/>
              </a:spcBef>
              <a:buClr>
                <a:srgbClr val="FF388B"/>
              </a:buClr>
              <a:buSzPct val="75000"/>
              <a:tabLst>
                <a:tab pos="241300" algn="l"/>
              </a:tabLst>
            </a:pPr>
            <a:r>
              <a:rPr lang="en-GB" sz="2000" spc="-5" dirty="0">
                <a:latin typeface="Cambria"/>
                <a:cs typeface="Cambria"/>
              </a:rPr>
              <a:t>	</a:t>
            </a:r>
            <a:r>
              <a:rPr lang="en-GB" sz="2000" b="1" spc="-10" dirty="0">
                <a:latin typeface="Cambria"/>
                <a:cs typeface="Cambria"/>
              </a:rPr>
              <a:t>Suprascapular</a:t>
            </a:r>
            <a:r>
              <a:rPr lang="en-GB" sz="2000" b="1" spc="275" dirty="0">
                <a:latin typeface="Cambria"/>
                <a:cs typeface="Cambria"/>
              </a:rPr>
              <a:t> </a:t>
            </a:r>
            <a:r>
              <a:rPr lang="en-GB" sz="2000" b="1" spc="-5" dirty="0">
                <a:latin typeface="Cambria"/>
                <a:cs typeface="Cambria"/>
              </a:rPr>
              <a:t>(scapular)</a:t>
            </a:r>
            <a:r>
              <a:rPr lang="en-GB" sz="2000" b="1" spc="290" dirty="0">
                <a:latin typeface="Cambria"/>
                <a:cs typeface="Cambria"/>
              </a:rPr>
              <a:t> </a:t>
            </a:r>
            <a:r>
              <a:rPr lang="en-GB" sz="2000" b="1" spc="-5" dirty="0">
                <a:latin typeface="Cambria"/>
                <a:cs typeface="Cambria"/>
              </a:rPr>
              <a:t>notch</a:t>
            </a:r>
            <a:r>
              <a:rPr lang="en-GB" sz="2000" b="1" spc="290" dirty="0">
                <a:latin typeface="Cambria"/>
                <a:cs typeface="Cambria"/>
              </a:rPr>
              <a:t> </a:t>
            </a:r>
            <a:r>
              <a:rPr lang="en-GB" sz="2000" dirty="0">
                <a:latin typeface="Cambria"/>
                <a:cs typeface="Cambria"/>
              </a:rPr>
              <a:t>is </a:t>
            </a:r>
            <a:r>
              <a:rPr lang="en-GB" sz="2000" spc="-385" dirty="0">
                <a:latin typeface="Cambria"/>
                <a:cs typeface="Cambria"/>
              </a:rPr>
              <a:t> </a:t>
            </a:r>
            <a:r>
              <a:rPr lang="en-GB" sz="2000" dirty="0">
                <a:latin typeface="Cambria"/>
                <a:cs typeface="Cambria"/>
              </a:rPr>
              <a:t>a 	</a:t>
            </a:r>
            <a:r>
              <a:rPr lang="en-GB" sz="2000" spc="-5" dirty="0">
                <a:latin typeface="Cambria"/>
                <a:cs typeface="Cambria"/>
              </a:rPr>
              <a:t>small </a:t>
            </a:r>
            <a:r>
              <a:rPr lang="en-GB" sz="2000" spc="-20" dirty="0">
                <a:latin typeface="Cambria"/>
                <a:cs typeface="Cambria"/>
              </a:rPr>
              <a:t>groove at superior border, </a:t>
            </a:r>
            <a:r>
              <a:rPr lang="en-GB" sz="2000" spc="-10" dirty="0">
                <a:latin typeface="Cambria"/>
                <a:cs typeface="Cambria"/>
              </a:rPr>
              <a:t>located 	</a:t>
            </a:r>
            <a:r>
              <a:rPr lang="en-GB" sz="2000" spc="-5" dirty="0">
                <a:latin typeface="Cambria"/>
                <a:cs typeface="Cambria"/>
              </a:rPr>
              <a:t>medial to the </a:t>
            </a:r>
            <a:r>
              <a:rPr lang="en-GB" sz="2000" dirty="0">
                <a:latin typeface="Cambria"/>
                <a:cs typeface="Cambria"/>
              </a:rPr>
              <a:t> </a:t>
            </a:r>
            <a:r>
              <a:rPr lang="en-GB" sz="2000" spc="-10" dirty="0">
                <a:latin typeface="Cambria"/>
                <a:cs typeface="Cambria"/>
              </a:rPr>
              <a:t>coracoid</a:t>
            </a:r>
            <a:r>
              <a:rPr lang="en-GB" sz="2000" spc="-5" dirty="0">
                <a:latin typeface="Cambria"/>
                <a:cs typeface="Cambria"/>
              </a:rPr>
              <a:t> </a:t>
            </a:r>
            <a:r>
              <a:rPr lang="en-GB" sz="2000" spc="-10" dirty="0">
                <a:latin typeface="Cambria"/>
                <a:cs typeface="Cambria"/>
              </a:rPr>
              <a:t>process.</a:t>
            </a:r>
            <a:r>
              <a:rPr lang="en-GB" sz="2000" spc="-5" dirty="0">
                <a:latin typeface="Cambria"/>
                <a:cs typeface="Cambria"/>
              </a:rPr>
              <a:t> </a:t>
            </a:r>
            <a:r>
              <a:rPr lang="en-GB" sz="2000" dirty="0">
                <a:latin typeface="Cambria"/>
                <a:cs typeface="Cambria"/>
              </a:rPr>
              <a:t>It</a:t>
            </a:r>
            <a:r>
              <a:rPr lang="en-GB" sz="2000" spc="5" dirty="0">
                <a:latin typeface="Cambria"/>
                <a:cs typeface="Cambria"/>
              </a:rPr>
              <a:t> 	</a:t>
            </a:r>
            <a:r>
              <a:rPr lang="en-GB" sz="2000" spc="-5" dirty="0">
                <a:latin typeface="Cambria"/>
                <a:cs typeface="Cambria"/>
              </a:rPr>
              <a:t>forms</a:t>
            </a:r>
            <a:r>
              <a:rPr lang="en-GB" sz="2000" dirty="0">
                <a:latin typeface="Cambria"/>
                <a:cs typeface="Cambria"/>
              </a:rPr>
              <a:t> a </a:t>
            </a:r>
            <a:r>
              <a:rPr lang="en-GB" sz="2000" spc="-15" dirty="0">
                <a:latin typeface="Cambria"/>
                <a:cs typeface="Cambria"/>
              </a:rPr>
              <a:t>passageway</a:t>
            </a:r>
            <a:r>
              <a:rPr lang="en-GB" sz="2000" spc="-10" dirty="0">
                <a:latin typeface="Cambria"/>
                <a:cs typeface="Cambria"/>
              </a:rPr>
              <a:t> </a:t>
            </a:r>
            <a:r>
              <a:rPr lang="en-GB" sz="2000" spc="-15" dirty="0">
                <a:latin typeface="Cambria"/>
                <a:cs typeface="Cambria"/>
              </a:rPr>
              <a:t>for</a:t>
            </a:r>
            <a:r>
              <a:rPr lang="en-GB" sz="2000" spc="-10" dirty="0">
                <a:latin typeface="Cambria"/>
                <a:cs typeface="Cambria"/>
              </a:rPr>
              <a:t> </a:t>
            </a:r>
            <a:r>
              <a:rPr lang="en-GB" sz="2000" spc="-5" dirty="0">
                <a:latin typeface="Cambria"/>
                <a:cs typeface="Cambria"/>
              </a:rPr>
              <a:t>the</a:t>
            </a:r>
            <a:r>
              <a:rPr lang="en-GB" sz="2000" dirty="0">
                <a:latin typeface="Cambria"/>
                <a:cs typeface="Cambria"/>
              </a:rPr>
              <a:t> 	</a:t>
            </a:r>
            <a:r>
              <a:rPr lang="en-GB" sz="2000" spc="-10" dirty="0">
                <a:latin typeface="Cambria"/>
                <a:cs typeface="Cambria"/>
              </a:rPr>
              <a:t>suprascapular </a:t>
            </a:r>
            <a:r>
              <a:rPr lang="en-GB" sz="2000" spc="-5" dirty="0">
                <a:latin typeface="Cambria"/>
                <a:cs typeface="Cambria"/>
              </a:rPr>
              <a:t> </a:t>
            </a:r>
            <a:r>
              <a:rPr lang="en-GB" sz="2000" spc="-10" dirty="0">
                <a:latin typeface="Cambria"/>
                <a:cs typeface="Cambria"/>
              </a:rPr>
              <a:t>nerve.</a:t>
            </a:r>
            <a:endParaRPr lang="en-GB" sz="2000" dirty="0">
              <a:latin typeface="Cambria"/>
              <a:cs typeface="Cambria"/>
            </a:endParaRPr>
          </a:p>
          <a:p>
            <a:pPr marL="12700" marR="5715" algn="just">
              <a:lnSpc>
                <a:spcPct val="80000"/>
              </a:lnSpc>
              <a:spcBef>
                <a:spcPts val="585"/>
              </a:spcBef>
              <a:buClr>
                <a:srgbClr val="FF388B"/>
              </a:buClr>
              <a:buSzPct val="75000"/>
              <a:tabLst>
                <a:tab pos="241300" algn="l"/>
              </a:tabLst>
            </a:pPr>
            <a:endParaRPr lang="en-GB" sz="2000" b="1" spc="-5" dirty="0">
              <a:latin typeface="Cambria"/>
              <a:cs typeface="Cambria"/>
            </a:endParaRPr>
          </a:p>
          <a:p>
            <a:pPr marL="12700" marR="5715" algn="just">
              <a:lnSpc>
                <a:spcPct val="80000"/>
              </a:lnSpc>
              <a:spcBef>
                <a:spcPts val="585"/>
              </a:spcBef>
              <a:buClr>
                <a:srgbClr val="FF388B"/>
              </a:buClr>
              <a:buSzPct val="75000"/>
              <a:tabLst>
                <a:tab pos="241300" algn="l"/>
              </a:tabLst>
            </a:pPr>
            <a:r>
              <a:rPr lang="en-GB" sz="2000" b="1" spc="-5" dirty="0">
                <a:latin typeface="Cambria"/>
                <a:cs typeface="Cambria"/>
              </a:rPr>
              <a:t>2) </a:t>
            </a:r>
            <a:r>
              <a:rPr sz="2000" b="1" spc="-5" dirty="0">
                <a:latin typeface="Cambria"/>
                <a:cs typeface="Cambria"/>
              </a:rPr>
              <a:t>Medial </a:t>
            </a:r>
            <a:r>
              <a:rPr sz="2000" b="1" spc="-10" dirty="0">
                <a:latin typeface="Cambria"/>
                <a:cs typeface="Cambria"/>
              </a:rPr>
              <a:t>border </a:t>
            </a:r>
            <a:r>
              <a:rPr sz="2000" b="1" spc="-5" dirty="0">
                <a:latin typeface="Cambria"/>
                <a:cs typeface="Cambria"/>
              </a:rPr>
              <a:t>or margin </a:t>
            </a:r>
            <a:r>
              <a:rPr sz="2000" spc="-5" dirty="0">
                <a:latin typeface="Cambria"/>
                <a:cs typeface="Cambria"/>
              </a:rPr>
              <a:t>is </a:t>
            </a:r>
            <a:r>
              <a:rPr sz="2000" dirty="0">
                <a:latin typeface="Cambria"/>
                <a:cs typeface="Cambria"/>
              </a:rPr>
              <a:t>the </a:t>
            </a:r>
            <a:r>
              <a:rPr sz="2000" spc="5" dirty="0">
                <a:latin typeface="Cambria"/>
                <a:cs typeface="Cambria"/>
              </a:rPr>
              <a:t> </a:t>
            </a:r>
            <a:r>
              <a:rPr lang="en-GB" sz="2000" spc="5" dirty="0">
                <a:latin typeface="Cambria"/>
                <a:cs typeface="Cambria"/>
              </a:rPr>
              <a:t>	</a:t>
            </a:r>
            <a:r>
              <a:rPr sz="2000" spc="-5" dirty="0">
                <a:latin typeface="Cambria"/>
                <a:cs typeface="Cambria"/>
              </a:rPr>
              <a:t>medial </a:t>
            </a:r>
            <a:r>
              <a:rPr sz="2000" dirty="0">
                <a:latin typeface="Cambria"/>
                <a:cs typeface="Cambria"/>
              </a:rPr>
              <a:t>edge </a:t>
            </a:r>
            <a:r>
              <a:rPr sz="2000" spc="-5" dirty="0">
                <a:latin typeface="Cambria"/>
                <a:cs typeface="Cambria"/>
              </a:rPr>
              <a:t>of </a:t>
            </a:r>
            <a:r>
              <a:rPr sz="2000" dirty="0">
                <a:latin typeface="Cambria"/>
                <a:cs typeface="Cambria"/>
              </a:rPr>
              <a:t>the </a:t>
            </a:r>
            <a:r>
              <a:rPr sz="2000" spc="-5" dirty="0">
                <a:latin typeface="Cambria"/>
                <a:cs typeface="Cambria"/>
              </a:rPr>
              <a:t>scapula </a:t>
            </a:r>
            <a:r>
              <a:rPr sz="2000" dirty="0">
                <a:latin typeface="Cambria"/>
                <a:cs typeface="Cambria"/>
              </a:rPr>
              <a:t>and </a:t>
            </a:r>
            <a:r>
              <a:rPr sz="2000" spc="-5" dirty="0">
                <a:latin typeface="Cambria"/>
                <a:cs typeface="Cambria"/>
              </a:rPr>
              <a:t>is </a:t>
            </a:r>
            <a:r>
              <a:rPr sz="2000" dirty="0">
                <a:latin typeface="Cambria"/>
                <a:cs typeface="Cambria"/>
              </a:rPr>
              <a:t> </a:t>
            </a:r>
            <a:r>
              <a:rPr sz="2000" spc="-5" dirty="0">
                <a:latin typeface="Cambria"/>
                <a:cs typeface="Cambria"/>
              </a:rPr>
              <a:t>also</a:t>
            </a:r>
            <a:r>
              <a:rPr sz="2000" dirty="0">
                <a:latin typeface="Cambria"/>
                <a:cs typeface="Cambria"/>
              </a:rPr>
              <a:t> </a:t>
            </a:r>
            <a:r>
              <a:rPr lang="en-GB" sz="2000" dirty="0">
                <a:latin typeface="Cambria"/>
                <a:cs typeface="Cambria"/>
              </a:rPr>
              <a:t>	</a:t>
            </a:r>
            <a:r>
              <a:rPr sz="2000" spc="-5" dirty="0">
                <a:latin typeface="Cambria"/>
                <a:cs typeface="Cambria"/>
              </a:rPr>
              <a:t>called</a:t>
            </a:r>
            <a:r>
              <a:rPr sz="2000" dirty="0">
                <a:latin typeface="Cambria"/>
                <a:cs typeface="Cambria"/>
              </a:rPr>
              <a:t> </a:t>
            </a:r>
            <a:r>
              <a:rPr sz="2000" spc="-5" dirty="0">
                <a:latin typeface="Cambria"/>
                <a:cs typeface="Cambria"/>
              </a:rPr>
              <a:t>the</a:t>
            </a:r>
            <a:r>
              <a:rPr sz="2000" dirty="0">
                <a:latin typeface="Cambria"/>
                <a:cs typeface="Cambria"/>
              </a:rPr>
              <a:t> </a:t>
            </a:r>
            <a:r>
              <a:rPr sz="2000" spc="-15" dirty="0">
                <a:latin typeface="Cambria"/>
                <a:cs typeface="Cambria"/>
              </a:rPr>
              <a:t>vetebral</a:t>
            </a:r>
            <a:r>
              <a:rPr sz="2000" spc="-10" dirty="0">
                <a:latin typeface="Cambria"/>
                <a:cs typeface="Cambria"/>
              </a:rPr>
              <a:t> </a:t>
            </a:r>
            <a:r>
              <a:rPr sz="2000" spc="-35" dirty="0">
                <a:latin typeface="Cambria"/>
                <a:cs typeface="Cambria"/>
              </a:rPr>
              <a:t>border. </a:t>
            </a:r>
            <a:r>
              <a:rPr sz="2000" spc="-30" dirty="0">
                <a:latin typeface="Cambria"/>
                <a:cs typeface="Cambria"/>
              </a:rPr>
              <a:t> </a:t>
            </a:r>
            <a:r>
              <a:rPr sz="2000" spc="-5" dirty="0">
                <a:latin typeface="Cambria"/>
                <a:cs typeface="Cambria"/>
              </a:rPr>
              <a:t>This</a:t>
            </a:r>
            <a:r>
              <a:rPr lang="en-GB" sz="2000" spc="235" dirty="0">
                <a:latin typeface="Cambria"/>
                <a:cs typeface="Cambria"/>
              </a:rPr>
              <a:t> </a:t>
            </a:r>
            <a:r>
              <a:rPr sz="2000" spc="-15" dirty="0">
                <a:latin typeface="Cambria"/>
                <a:cs typeface="Cambria"/>
              </a:rPr>
              <a:t>area</a:t>
            </a:r>
            <a:r>
              <a:rPr sz="2000" spc="240" dirty="0">
                <a:latin typeface="Cambria"/>
                <a:cs typeface="Cambria"/>
              </a:rPr>
              <a:t> </a:t>
            </a:r>
            <a:r>
              <a:rPr sz="2000" spc="-5" dirty="0">
                <a:latin typeface="Cambria"/>
                <a:cs typeface="Cambria"/>
              </a:rPr>
              <a:t>is</a:t>
            </a:r>
            <a:r>
              <a:rPr sz="2000" spc="240" dirty="0">
                <a:latin typeface="Cambria"/>
                <a:cs typeface="Cambria"/>
              </a:rPr>
              <a:t> </a:t>
            </a:r>
            <a:r>
              <a:rPr lang="en-GB" sz="2000" spc="240" dirty="0">
                <a:latin typeface="Cambria"/>
                <a:cs typeface="Cambria"/>
              </a:rPr>
              <a:t>	</a:t>
            </a:r>
            <a:r>
              <a:rPr sz="2000" spc="-5" dirty="0">
                <a:latin typeface="Cambria"/>
                <a:cs typeface="Cambria"/>
              </a:rPr>
              <a:t>an</a:t>
            </a:r>
            <a:r>
              <a:rPr sz="2000" spc="229" dirty="0">
                <a:latin typeface="Cambria"/>
                <a:cs typeface="Cambria"/>
              </a:rPr>
              <a:t> </a:t>
            </a:r>
            <a:r>
              <a:rPr sz="2000" spc="-5" dirty="0">
                <a:latin typeface="Cambria"/>
                <a:cs typeface="Cambria"/>
              </a:rPr>
              <a:t>attachment</a:t>
            </a:r>
            <a:r>
              <a:rPr sz="2000" spc="225" dirty="0">
                <a:latin typeface="Cambria"/>
                <a:cs typeface="Cambria"/>
              </a:rPr>
              <a:t> </a:t>
            </a:r>
            <a:r>
              <a:rPr sz="2000" spc="-5" dirty="0">
                <a:latin typeface="Cambria"/>
                <a:cs typeface="Cambria"/>
              </a:rPr>
              <a:t>point</a:t>
            </a:r>
            <a:r>
              <a:rPr lang="en-GB" sz="2000" spc="-5" dirty="0">
                <a:latin typeface="Cambria"/>
                <a:cs typeface="Cambria"/>
              </a:rPr>
              <a:t> </a:t>
            </a:r>
            <a:r>
              <a:rPr lang="en-GB" sz="2000" spc="-10" dirty="0">
                <a:latin typeface="Cambria"/>
                <a:cs typeface="Cambria"/>
              </a:rPr>
              <a:t>for </a:t>
            </a:r>
            <a:r>
              <a:rPr lang="en-GB" sz="2000" spc="-5" dirty="0">
                <a:latin typeface="Cambria"/>
                <a:cs typeface="Cambria"/>
              </a:rPr>
              <a:t>the rhomboid</a:t>
            </a:r>
            <a:r>
              <a:rPr lang="en-GB" sz="2000" dirty="0">
                <a:latin typeface="Cambria"/>
                <a:cs typeface="Cambria"/>
              </a:rPr>
              <a:t> 	</a:t>
            </a:r>
            <a:r>
              <a:rPr lang="en-GB" sz="2000" spc="-40" dirty="0">
                <a:latin typeface="Cambria"/>
                <a:cs typeface="Cambria"/>
              </a:rPr>
              <a:t>major,</a:t>
            </a:r>
            <a:r>
              <a:rPr lang="en-GB" sz="2000" dirty="0">
                <a:latin typeface="Cambria"/>
                <a:cs typeface="Cambria"/>
              </a:rPr>
              <a:t> </a:t>
            </a:r>
            <a:r>
              <a:rPr lang="en-GB" sz="2000" spc="-5" dirty="0">
                <a:latin typeface="Cambria"/>
                <a:cs typeface="Cambria"/>
              </a:rPr>
              <a:t>rhomboid </a:t>
            </a:r>
            <a:r>
              <a:rPr lang="en-GB" sz="2000" spc="-10" dirty="0">
                <a:latin typeface="Cambria"/>
                <a:cs typeface="Cambria"/>
              </a:rPr>
              <a:t>minor	 </a:t>
            </a:r>
            <a:r>
              <a:rPr lang="en-GB" sz="2000" spc="-5" dirty="0">
                <a:latin typeface="Cambria"/>
                <a:cs typeface="Cambria"/>
              </a:rPr>
              <a:t>and </a:t>
            </a:r>
            <a:r>
              <a:rPr lang="en-GB" sz="2000" spc="-10" dirty="0">
                <a:latin typeface="Cambria"/>
                <a:cs typeface="Cambria"/>
              </a:rPr>
              <a:t>serratus 	</a:t>
            </a:r>
            <a:r>
              <a:rPr lang="en-GB" sz="2000" spc="-5" dirty="0">
                <a:latin typeface="Cambria"/>
                <a:cs typeface="Cambria"/>
              </a:rPr>
              <a:t>anterior</a:t>
            </a:r>
            <a:r>
              <a:rPr lang="en-GB" sz="2000" spc="-65" dirty="0">
                <a:latin typeface="Cambria"/>
                <a:cs typeface="Cambria"/>
              </a:rPr>
              <a:t> </a:t>
            </a:r>
            <a:r>
              <a:rPr lang="en-GB" sz="2000" spc="-5" dirty="0">
                <a:latin typeface="Cambria"/>
                <a:cs typeface="Cambria"/>
              </a:rPr>
              <a:t>muscles.</a:t>
            </a:r>
            <a:endParaRPr lang="en-GB" sz="2000" dirty="0">
              <a:latin typeface="Cambria"/>
              <a:cs typeface="Cambria"/>
            </a:endParaRPr>
          </a:p>
          <a:p>
            <a:pPr marL="241300" marR="5080" indent="-228600" algn="just">
              <a:lnSpc>
                <a:spcPct val="80000"/>
              </a:lnSpc>
              <a:spcBef>
                <a:spcPts val="605"/>
              </a:spcBef>
            </a:pPr>
            <a:r>
              <a:rPr lang="en-GB" sz="1500" b="1" spc="10" dirty="0">
                <a:latin typeface="Cambria"/>
                <a:cs typeface="Cambria"/>
              </a:rPr>
              <a:t>3)</a:t>
            </a:r>
            <a:r>
              <a:rPr lang="en-GB" sz="1500" b="1" spc="10" dirty="0">
                <a:solidFill>
                  <a:srgbClr val="FF388B"/>
                </a:solidFill>
                <a:latin typeface="Cambria"/>
                <a:cs typeface="Cambria"/>
              </a:rPr>
              <a:t> </a:t>
            </a:r>
            <a:r>
              <a:rPr lang="en-GB" sz="2000" b="1" spc="-10" dirty="0">
                <a:latin typeface="Cambria"/>
                <a:cs typeface="Cambria"/>
              </a:rPr>
              <a:t>Lateral border </a:t>
            </a:r>
            <a:r>
              <a:rPr lang="en-GB" sz="2000" b="1" spc="-5" dirty="0">
                <a:latin typeface="Cambria"/>
                <a:cs typeface="Cambria"/>
              </a:rPr>
              <a:t>or margin </a:t>
            </a:r>
            <a:r>
              <a:rPr lang="en-GB" sz="2000" spc="-5" dirty="0">
                <a:latin typeface="Cambria"/>
                <a:cs typeface="Cambria"/>
              </a:rPr>
              <a:t>is the </a:t>
            </a:r>
            <a:r>
              <a:rPr lang="en-GB" sz="2000" dirty="0">
                <a:latin typeface="Cambria"/>
                <a:cs typeface="Cambria"/>
              </a:rPr>
              <a:t> </a:t>
            </a:r>
            <a:r>
              <a:rPr lang="en-GB" sz="2000" spc="-15" dirty="0">
                <a:latin typeface="Cambria"/>
                <a:cs typeface="Cambria"/>
              </a:rPr>
              <a:t>lateral</a:t>
            </a:r>
            <a:r>
              <a:rPr lang="en-GB" sz="2000" spc="-10" dirty="0">
                <a:latin typeface="Cambria"/>
                <a:cs typeface="Cambria"/>
              </a:rPr>
              <a:t> </a:t>
            </a:r>
            <a:r>
              <a:rPr lang="en-GB" sz="2000" spc="-5" dirty="0">
                <a:latin typeface="Cambria"/>
                <a:cs typeface="Cambria"/>
              </a:rPr>
              <a:t>edge</a:t>
            </a:r>
            <a:r>
              <a:rPr lang="en-GB" sz="2000" dirty="0">
                <a:latin typeface="Cambria"/>
                <a:cs typeface="Cambria"/>
              </a:rPr>
              <a:t> of</a:t>
            </a:r>
            <a:r>
              <a:rPr lang="en-GB" sz="2000" spc="5" dirty="0">
                <a:latin typeface="Cambria"/>
                <a:cs typeface="Cambria"/>
              </a:rPr>
              <a:t> </a:t>
            </a:r>
            <a:r>
              <a:rPr lang="en-GB" sz="2000" dirty="0">
                <a:latin typeface="Cambria"/>
                <a:cs typeface="Cambria"/>
              </a:rPr>
              <a:t>the</a:t>
            </a:r>
            <a:r>
              <a:rPr lang="en-GB" sz="2000" spc="5" dirty="0">
                <a:latin typeface="Cambria"/>
                <a:cs typeface="Cambria"/>
              </a:rPr>
              <a:t> </a:t>
            </a:r>
            <a:r>
              <a:rPr lang="en-GB" sz="2000" spc="-5" dirty="0">
                <a:latin typeface="Cambria"/>
                <a:cs typeface="Cambria"/>
              </a:rPr>
              <a:t>scapula.</a:t>
            </a:r>
            <a:r>
              <a:rPr lang="en-GB" sz="2000" dirty="0">
                <a:latin typeface="Cambria"/>
                <a:cs typeface="Cambria"/>
              </a:rPr>
              <a:t> The </a:t>
            </a:r>
            <a:r>
              <a:rPr lang="en-GB" sz="2000" spc="-430" dirty="0">
                <a:latin typeface="Cambria"/>
                <a:cs typeface="Cambria"/>
              </a:rPr>
              <a:t> </a:t>
            </a:r>
            <a:r>
              <a:rPr lang="en-GB" sz="2000" spc="-15" dirty="0">
                <a:latin typeface="Cambria"/>
                <a:cs typeface="Cambria"/>
              </a:rPr>
              <a:t>teres</a:t>
            </a:r>
            <a:r>
              <a:rPr lang="en-GB" sz="2000" spc="-10" dirty="0">
                <a:latin typeface="Cambria"/>
                <a:cs typeface="Cambria"/>
              </a:rPr>
              <a:t> </a:t>
            </a:r>
            <a:r>
              <a:rPr lang="en-GB" sz="2000" spc="-5" dirty="0">
                <a:latin typeface="Cambria"/>
                <a:cs typeface="Cambria"/>
              </a:rPr>
              <a:t>minor</a:t>
            </a:r>
            <a:r>
              <a:rPr lang="en-GB" sz="2000" dirty="0">
                <a:latin typeface="Cambria"/>
                <a:cs typeface="Cambria"/>
              </a:rPr>
              <a:t> </a:t>
            </a:r>
            <a:r>
              <a:rPr lang="en-GB" sz="2000" spc="-5" dirty="0">
                <a:latin typeface="Cambria"/>
                <a:cs typeface="Cambria"/>
              </a:rPr>
              <a:t>muscle</a:t>
            </a:r>
            <a:r>
              <a:rPr lang="en-GB" sz="2000" spc="434" dirty="0">
                <a:latin typeface="Cambria"/>
                <a:cs typeface="Cambria"/>
              </a:rPr>
              <a:t> </a:t>
            </a:r>
            <a:r>
              <a:rPr lang="en-GB" sz="2000" spc="-5" dirty="0">
                <a:latin typeface="Cambria"/>
                <a:cs typeface="Cambria"/>
              </a:rPr>
              <a:t>attaches </a:t>
            </a:r>
            <a:r>
              <a:rPr lang="en-GB" sz="2000" dirty="0">
                <a:latin typeface="Cambria"/>
                <a:cs typeface="Cambria"/>
              </a:rPr>
              <a:t> </a:t>
            </a:r>
            <a:r>
              <a:rPr lang="en-GB" sz="2000" spc="-5" dirty="0">
                <a:latin typeface="Cambria"/>
                <a:cs typeface="Cambria"/>
              </a:rPr>
              <a:t>along this </a:t>
            </a:r>
            <a:r>
              <a:rPr lang="en-GB" sz="2000" spc="-10" dirty="0">
                <a:latin typeface="Cambria"/>
                <a:cs typeface="Cambria"/>
              </a:rPr>
              <a:t>surface, </a:t>
            </a:r>
            <a:r>
              <a:rPr lang="en-GB" sz="2000" spc="-5" dirty="0">
                <a:latin typeface="Cambria"/>
                <a:cs typeface="Cambria"/>
              </a:rPr>
              <a:t>which is also </a:t>
            </a:r>
            <a:r>
              <a:rPr lang="en-GB" sz="2000" dirty="0">
                <a:latin typeface="Cambria"/>
                <a:cs typeface="Cambria"/>
              </a:rPr>
              <a:t> called</a:t>
            </a:r>
            <a:r>
              <a:rPr lang="en-GB" sz="2000" spc="-25" dirty="0">
                <a:latin typeface="Cambria"/>
                <a:cs typeface="Cambria"/>
              </a:rPr>
              <a:t> </a:t>
            </a:r>
            <a:r>
              <a:rPr lang="en-GB" sz="2000" dirty="0">
                <a:latin typeface="Cambria"/>
                <a:cs typeface="Cambria"/>
              </a:rPr>
              <a:t>the</a:t>
            </a:r>
            <a:r>
              <a:rPr lang="en-GB" sz="2000" spc="-15" dirty="0">
                <a:latin typeface="Cambria"/>
                <a:cs typeface="Cambria"/>
              </a:rPr>
              <a:t> </a:t>
            </a:r>
            <a:r>
              <a:rPr lang="en-GB" sz="2000" spc="-5" dirty="0">
                <a:latin typeface="Cambria"/>
                <a:cs typeface="Cambria"/>
              </a:rPr>
              <a:t>axillary</a:t>
            </a:r>
            <a:r>
              <a:rPr lang="en-GB" sz="2000" spc="-40" dirty="0">
                <a:latin typeface="Cambria"/>
                <a:cs typeface="Cambria"/>
              </a:rPr>
              <a:t> </a:t>
            </a:r>
            <a:r>
              <a:rPr lang="en-GB" sz="2000" spc="-35" dirty="0">
                <a:latin typeface="Cambria"/>
                <a:cs typeface="Cambria"/>
              </a:rPr>
              <a:t>border.</a:t>
            </a:r>
            <a:endParaRPr lang="en-GB" sz="2000" dirty="0">
              <a:latin typeface="Cambria"/>
              <a:cs typeface="Cambria"/>
            </a:endParaRPr>
          </a:p>
          <a:p>
            <a:pPr marL="241300" marR="5080" indent="-228600" algn="just">
              <a:lnSpc>
                <a:spcPts val="1920"/>
              </a:lnSpc>
              <a:spcBef>
                <a:spcPts val="580"/>
              </a:spcBef>
              <a:buClr>
                <a:srgbClr val="FF388B"/>
              </a:buClr>
              <a:buSzPct val="75000"/>
              <a:buAutoNum type="alphaLcParenR"/>
              <a:tabLst>
                <a:tab pos="241300" algn="l"/>
              </a:tabLst>
            </a:pPr>
            <a:endParaRPr sz="2000" dirty="0">
              <a:latin typeface="Cambria"/>
              <a:cs typeface="Cambria"/>
            </a:endParaRPr>
          </a:p>
        </p:txBody>
      </p:sp>
      <p:pic>
        <p:nvPicPr>
          <p:cNvPr id="7" name="Picture 2" descr="C:\Documents and Settings\me\My Documents\My Pictures\Picture16.jpg">
            <a:extLst>
              <a:ext uri="{FF2B5EF4-FFF2-40B4-BE49-F238E27FC236}">
                <a16:creationId xmlns:a16="http://schemas.microsoft.com/office/drawing/2014/main" id="{4244B972-92E1-8C82-2E0B-13E98BE352E8}"/>
              </a:ext>
            </a:extLst>
          </p:cNvPr>
          <p:cNvPicPr>
            <a:picLocks noChangeAspect="1" noChangeArrowheads="1"/>
          </p:cNvPicPr>
          <p:nvPr/>
        </p:nvPicPr>
        <p:blipFill>
          <a:blip r:embed="rId2">
            <a:lum bright="10000" contrast="-20000"/>
            <a:extLst>
              <a:ext uri="{28A0092B-C50C-407E-A947-70E740481C1C}">
                <a14:useLocalDpi xmlns:a14="http://schemas.microsoft.com/office/drawing/2010/main" val="0"/>
              </a:ext>
            </a:extLst>
          </a:blip>
          <a:srcRect/>
          <a:stretch>
            <a:fillRect/>
          </a:stretch>
        </p:blipFill>
        <p:spPr>
          <a:xfrm>
            <a:off x="5004048" y="1628800"/>
            <a:ext cx="3867249" cy="4499298"/>
          </a:xfrm>
          <a:prstGeom prst="rect">
            <a:avLst/>
          </a:prstGeom>
          <a:ln w="19050">
            <a:solidFill>
              <a:schemeClr val="tx1"/>
            </a:solidFill>
            <a:miter lim="800000"/>
            <a:headEnd/>
            <a:tailEnd/>
          </a:ln>
        </p:spPr>
      </p:pic>
      <p:sp>
        <p:nvSpPr>
          <p:cNvPr id="8" name="object 2">
            <a:extLst>
              <a:ext uri="{FF2B5EF4-FFF2-40B4-BE49-F238E27FC236}">
                <a16:creationId xmlns:a16="http://schemas.microsoft.com/office/drawing/2014/main" id="{2EEC7A6D-63ED-6709-193E-78CCBAF3854F}"/>
              </a:ext>
            </a:extLst>
          </p:cNvPr>
          <p:cNvSpPr txBox="1">
            <a:spLocks/>
          </p:cNvSpPr>
          <p:nvPr/>
        </p:nvSpPr>
        <p:spPr>
          <a:xfrm>
            <a:off x="467544" y="384615"/>
            <a:ext cx="8424936" cy="690574"/>
          </a:xfrm>
          <a:prstGeom prst="rect">
            <a:avLst/>
          </a:prstGeom>
        </p:spPr>
        <p:txBody>
          <a:bodyPr vert="horz" wrap="square" lIns="0" tIns="13335" rIns="0" bIns="0" rtlCol="0">
            <a:sp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12700">
              <a:spcBef>
                <a:spcPts val="105"/>
              </a:spcBef>
            </a:pPr>
            <a:r>
              <a:rPr lang="en-GB" dirty="0"/>
              <a:t>THE</a:t>
            </a:r>
            <a:r>
              <a:rPr lang="en-GB" spc="-70" dirty="0"/>
              <a:t> </a:t>
            </a:r>
            <a:r>
              <a:rPr lang="en-GB" spc="-5" dirty="0"/>
              <a:t>SCAPULA (margins)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lbow Movement and Normal Range of Motion">
            <a:extLst>
              <a:ext uri="{FF2B5EF4-FFF2-40B4-BE49-F238E27FC236}">
                <a16:creationId xmlns:a16="http://schemas.microsoft.com/office/drawing/2014/main" id="{C54EF9D3-908A-407F-5F44-CC40994EB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8256"/>
            <a:ext cx="6724650" cy="6501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609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79F5A2-0F7F-B3EB-EBAD-43FEDB5A2189}"/>
              </a:ext>
            </a:extLst>
          </p:cNvPr>
          <p:cNvPicPr>
            <a:picLocks noChangeAspect="1"/>
          </p:cNvPicPr>
          <p:nvPr/>
        </p:nvPicPr>
        <p:blipFill>
          <a:blip r:embed="rId2"/>
          <a:stretch>
            <a:fillRect/>
          </a:stretch>
        </p:blipFill>
        <p:spPr>
          <a:xfrm>
            <a:off x="0" y="699138"/>
            <a:ext cx="3566469" cy="5128704"/>
          </a:xfrm>
          <a:prstGeom prst="rect">
            <a:avLst/>
          </a:prstGeom>
        </p:spPr>
      </p:pic>
      <p:sp>
        <p:nvSpPr>
          <p:cNvPr id="4" name="TextBox 3">
            <a:extLst>
              <a:ext uri="{FF2B5EF4-FFF2-40B4-BE49-F238E27FC236}">
                <a16:creationId xmlns:a16="http://schemas.microsoft.com/office/drawing/2014/main" id="{C48C2579-49A6-083F-C82C-DE115440594D}"/>
              </a:ext>
            </a:extLst>
          </p:cNvPr>
          <p:cNvSpPr txBox="1"/>
          <p:nvPr/>
        </p:nvSpPr>
        <p:spPr>
          <a:xfrm>
            <a:off x="279624" y="15920"/>
            <a:ext cx="8121846" cy="954107"/>
          </a:xfrm>
          <a:prstGeom prst="rect">
            <a:avLst/>
          </a:prstGeom>
          <a:noFill/>
        </p:spPr>
        <p:txBody>
          <a:bodyPr wrap="square">
            <a:spAutoFit/>
          </a:bodyPr>
          <a:lstStyle/>
          <a:p>
            <a:pPr eaLnBrk="1" hangingPunct="1">
              <a:defRPr/>
            </a:pPr>
            <a:r>
              <a:rPr lang="en-GB" altLang="en-US" sz="2800" b="1" dirty="0">
                <a:solidFill>
                  <a:schemeClr val="tx1"/>
                </a:solidFill>
                <a:effectLst>
                  <a:outerShdw blurRad="38100" dist="38100" dir="2700000" algn="tl">
                    <a:srgbClr val="C0C0C0"/>
                  </a:outerShdw>
                </a:effectLst>
                <a:latin typeface="Book Antiqua" panose="02040602050305030304" pitchFamily="18" charset="0"/>
              </a:rPr>
              <a:t>MOVEMENTS OF ELBOW JOINT</a:t>
            </a:r>
          </a:p>
          <a:p>
            <a:pPr eaLnBrk="1" hangingPunct="1">
              <a:defRPr/>
            </a:pPr>
            <a:r>
              <a:rPr lang="en-GB" altLang="en-US" sz="2800" b="1" dirty="0">
                <a:effectLst>
                  <a:outerShdw blurRad="38100" dist="38100" dir="2700000" algn="tl">
                    <a:srgbClr val="C0C0C0"/>
                  </a:outerShdw>
                </a:effectLst>
                <a:latin typeface="Book Antiqua" panose="02040602050305030304" pitchFamily="18" charset="0"/>
              </a:rPr>
              <a:t>- ELEXIO AND EXTENSIO</a:t>
            </a:r>
            <a:endParaRPr lang="en-US" altLang="en-US" sz="2800" b="1" dirty="0">
              <a:solidFill>
                <a:schemeClr val="tx1"/>
              </a:solidFill>
              <a:effectLst>
                <a:outerShdw blurRad="38100" dist="38100" dir="2700000" algn="tl">
                  <a:srgbClr val="C0C0C0"/>
                </a:outerShdw>
              </a:effectLst>
              <a:latin typeface="Book Antiqua" panose="02040602050305030304" pitchFamily="18" charset="0"/>
            </a:endParaRPr>
          </a:p>
        </p:txBody>
      </p:sp>
      <p:sp>
        <p:nvSpPr>
          <p:cNvPr id="5" name="TextBox 4">
            <a:extLst>
              <a:ext uri="{FF2B5EF4-FFF2-40B4-BE49-F238E27FC236}">
                <a16:creationId xmlns:a16="http://schemas.microsoft.com/office/drawing/2014/main" id="{AD82C596-0699-D9DF-6E3D-44A9BA13C1ED}"/>
              </a:ext>
            </a:extLst>
          </p:cNvPr>
          <p:cNvSpPr txBox="1"/>
          <p:nvPr/>
        </p:nvSpPr>
        <p:spPr>
          <a:xfrm>
            <a:off x="3506643" y="1294048"/>
            <a:ext cx="5940153" cy="954107"/>
          </a:xfrm>
          <a:prstGeom prst="rect">
            <a:avLst/>
          </a:prstGeom>
          <a:noFill/>
        </p:spPr>
        <p:txBody>
          <a:bodyPr wrap="square">
            <a:spAutoFit/>
          </a:bodyPr>
          <a:lstStyle/>
          <a:p>
            <a:pPr eaLnBrk="1" hangingPunct="1">
              <a:defRPr/>
            </a:pPr>
            <a:r>
              <a:rPr lang="en-GB" altLang="en-US" sz="2800" b="1" dirty="0">
                <a:solidFill>
                  <a:schemeClr val="tx1"/>
                </a:solidFill>
                <a:effectLst>
                  <a:outerShdw blurRad="38100" dist="38100" dir="2700000" algn="tl">
                    <a:srgbClr val="C0C0C0"/>
                  </a:outerShdw>
                </a:effectLst>
                <a:latin typeface="Book Antiqua" panose="02040602050305030304" pitchFamily="18" charset="0"/>
              </a:rPr>
              <a:t>- SUPINATIO AND PRONATIO</a:t>
            </a:r>
          </a:p>
          <a:p>
            <a:pPr eaLnBrk="1" hangingPunct="1">
              <a:defRPr/>
            </a:pPr>
            <a:r>
              <a:rPr lang="en-GB" altLang="en-US" sz="28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AT PROXIMAL RADIOULNAR JOINT</a:t>
            </a:r>
            <a:endParaRPr lang="en-US" altLang="en-US" sz="2400" b="1" dirty="0">
              <a:solidFill>
                <a:schemeClr val="tx1"/>
              </a:solidFill>
              <a:effectLst>
                <a:outerShdw blurRad="38100" dist="38100" dir="2700000" algn="tl">
                  <a:srgbClr val="C0C0C0"/>
                </a:outerShdw>
              </a:effectLst>
              <a:latin typeface="Book Antiqua" panose="02040602050305030304" pitchFamily="18" charset="0"/>
            </a:endParaRPr>
          </a:p>
        </p:txBody>
      </p:sp>
      <p:pic>
        <p:nvPicPr>
          <p:cNvPr id="7" name="Picture 6">
            <a:extLst>
              <a:ext uri="{FF2B5EF4-FFF2-40B4-BE49-F238E27FC236}">
                <a16:creationId xmlns:a16="http://schemas.microsoft.com/office/drawing/2014/main" id="{8E520386-F944-0A5A-A3C1-028B4D637AFD}"/>
              </a:ext>
            </a:extLst>
          </p:cNvPr>
          <p:cNvPicPr>
            <a:picLocks noChangeAspect="1"/>
          </p:cNvPicPr>
          <p:nvPr/>
        </p:nvPicPr>
        <p:blipFill>
          <a:blip r:embed="rId3"/>
          <a:stretch>
            <a:fillRect/>
          </a:stretch>
        </p:blipFill>
        <p:spPr>
          <a:xfrm>
            <a:off x="4556224" y="2248155"/>
            <a:ext cx="4221078" cy="2776024"/>
          </a:xfrm>
          <a:prstGeom prst="rect">
            <a:avLst/>
          </a:prstGeom>
        </p:spPr>
      </p:pic>
      <p:sp>
        <p:nvSpPr>
          <p:cNvPr id="9" name="TextBox 8">
            <a:extLst>
              <a:ext uri="{FF2B5EF4-FFF2-40B4-BE49-F238E27FC236}">
                <a16:creationId xmlns:a16="http://schemas.microsoft.com/office/drawing/2014/main" id="{3AF91FD7-3927-0D12-CE92-08C291E93782}"/>
              </a:ext>
            </a:extLst>
          </p:cNvPr>
          <p:cNvSpPr txBox="1"/>
          <p:nvPr/>
        </p:nvSpPr>
        <p:spPr>
          <a:xfrm>
            <a:off x="3289045" y="5042118"/>
            <a:ext cx="5854955" cy="1815882"/>
          </a:xfrm>
          <a:prstGeom prst="rect">
            <a:avLst/>
          </a:prstGeom>
          <a:noFill/>
        </p:spPr>
        <p:txBody>
          <a:bodyPr wrap="square">
            <a:spAutoFit/>
          </a:bodyPr>
          <a:lstStyle/>
          <a:p>
            <a:r>
              <a:rPr lang="en-GB" sz="1600" b="1" dirty="0"/>
              <a:t>Supination </a:t>
            </a:r>
            <a:r>
              <a:rPr lang="en-GB" sz="1600" dirty="0"/>
              <a:t>is produced by the supinator (when resistance is absent) and biceps brachii (when power is required because of resistance), with some assistance from the EPL and ECRL.</a:t>
            </a:r>
          </a:p>
          <a:p>
            <a:r>
              <a:rPr lang="en-GB" sz="1600" b="1" dirty="0"/>
              <a:t>Pronation</a:t>
            </a:r>
            <a:r>
              <a:rPr lang="en-GB" sz="1600" dirty="0"/>
              <a:t> is produced by the pronator quadratus (primarily) and pronator teres (secondarily), with some assistance from the FCR, palmaris longus, and brachioradialis (when the forearm is in the </a:t>
            </a:r>
            <a:r>
              <a:rPr lang="en-GB" sz="1600" dirty="0" err="1"/>
              <a:t>midpronated</a:t>
            </a:r>
            <a:r>
              <a:rPr lang="en-GB" sz="1600" dirty="0"/>
              <a:t> position).</a:t>
            </a:r>
          </a:p>
        </p:txBody>
      </p:sp>
    </p:spTree>
    <p:extLst>
      <p:ext uri="{BB962C8B-B14F-4D97-AF65-F5344CB8AC3E}">
        <p14:creationId xmlns:p14="http://schemas.microsoft.com/office/powerpoint/2010/main" val="109000999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3C1FC7-15E6-2B4E-2D82-753EF92811C0}"/>
              </a:ext>
            </a:extLst>
          </p:cNvPr>
          <p:cNvPicPr>
            <a:picLocks noChangeAspect="1"/>
          </p:cNvPicPr>
          <p:nvPr/>
        </p:nvPicPr>
        <p:blipFill>
          <a:blip r:embed="rId2"/>
          <a:stretch>
            <a:fillRect/>
          </a:stretch>
        </p:blipFill>
        <p:spPr>
          <a:xfrm>
            <a:off x="395536" y="3429000"/>
            <a:ext cx="3213163" cy="3358928"/>
          </a:xfrm>
          <a:prstGeom prst="rect">
            <a:avLst/>
          </a:prstGeom>
        </p:spPr>
      </p:pic>
      <p:pic>
        <p:nvPicPr>
          <p:cNvPr id="5" name="Picture 4">
            <a:extLst>
              <a:ext uri="{FF2B5EF4-FFF2-40B4-BE49-F238E27FC236}">
                <a16:creationId xmlns:a16="http://schemas.microsoft.com/office/drawing/2014/main" id="{5253A937-6768-822B-E9F1-0E1820A4CF44}"/>
              </a:ext>
            </a:extLst>
          </p:cNvPr>
          <p:cNvPicPr>
            <a:picLocks noChangeAspect="1"/>
          </p:cNvPicPr>
          <p:nvPr/>
        </p:nvPicPr>
        <p:blipFill>
          <a:blip r:embed="rId3"/>
          <a:stretch>
            <a:fillRect/>
          </a:stretch>
        </p:blipFill>
        <p:spPr>
          <a:xfrm>
            <a:off x="4283968" y="3429000"/>
            <a:ext cx="4656223" cy="3025402"/>
          </a:xfrm>
          <a:prstGeom prst="rect">
            <a:avLst/>
          </a:prstGeom>
        </p:spPr>
      </p:pic>
      <p:sp>
        <p:nvSpPr>
          <p:cNvPr id="7" name="TextBox 6">
            <a:extLst>
              <a:ext uri="{FF2B5EF4-FFF2-40B4-BE49-F238E27FC236}">
                <a16:creationId xmlns:a16="http://schemas.microsoft.com/office/drawing/2014/main" id="{61475FCB-B6E2-8B52-A6FC-E7E9263E62EF}"/>
              </a:ext>
            </a:extLst>
          </p:cNvPr>
          <p:cNvSpPr txBox="1"/>
          <p:nvPr/>
        </p:nvSpPr>
        <p:spPr>
          <a:xfrm>
            <a:off x="131801" y="764704"/>
            <a:ext cx="9012199" cy="2554545"/>
          </a:xfrm>
          <a:prstGeom prst="rect">
            <a:avLst/>
          </a:prstGeom>
          <a:noFill/>
        </p:spPr>
        <p:txBody>
          <a:bodyPr wrap="square">
            <a:spAutoFit/>
          </a:bodyPr>
          <a:lstStyle/>
          <a:p>
            <a:r>
              <a:rPr lang="en-GB" sz="1600" dirty="0"/>
              <a:t>- During pronation and supination of the forearm, the head of the radius rotates within</a:t>
            </a:r>
            <a:br>
              <a:rPr lang="en-GB" sz="1600" dirty="0"/>
            </a:br>
            <a:r>
              <a:rPr lang="en-GB" sz="1600" dirty="0"/>
              <a:t>  the collar formed by the </a:t>
            </a:r>
            <a:r>
              <a:rPr lang="en-GB" sz="1600" dirty="0" err="1"/>
              <a:t>anular</a:t>
            </a:r>
            <a:r>
              <a:rPr lang="en-GB" sz="1600" dirty="0"/>
              <a:t> ligament and the radial notch of the ulna. </a:t>
            </a:r>
          </a:p>
          <a:p>
            <a:r>
              <a:rPr lang="en-GB" sz="1600" dirty="0"/>
              <a:t>- </a:t>
            </a:r>
            <a:r>
              <a:rPr lang="en-GB" sz="1600" dirty="0">
                <a:solidFill>
                  <a:srgbClr val="FF0000"/>
                </a:solidFill>
              </a:rPr>
              <a:t>Supination </a:t>
            </a:r>
            <a:r>
              <a:rPr lang="en-GB" sz="1600" dirty="0"/>
              <a:t>turns the palm anteriorly, or superiorly when the forearm is flexed. </a:t>
            </a:r>
          </a:p>
          <a:p>
            <a:r>
              <a:rPr lang="en-GB" sz="1600" dirty="0"/>
              <a:t>- </a:t>
            </a:r>
            <a:r>
              <a:rPr lang="en-GB" sz="1600" dirty="0">
                <a:solidFill>
                  <a:srgbClr val="FF0000"/>
                </a:solidFill>
              </a:rPr>
              <a:t>Pronation</a:t>
            </a:r>
            <a:r>
              <a:rPr lang="en-GB" sz="1600" dirty="0"/>
              <a:t> turns the palm posteriorly, or inferiorly when the forearm is flexed. </a:t>
            </a:r>
          </a:p>
          <a:p>
            <a:r>
              <a:rPr lang="en-GB" sz="1600" dirty="0"/>
              <a:t>- The axis for these movements passes proximally through the </a:t>
            </a:r>
            <a:r>
              <a:rPr lang="en-GB" sz="1600" dirty="0" err="1"/>
              <a:t>center</a:t>
            </a:r>
            <a:r>
              <a:rPr lang="en-GB" sz="1600" dirty="0"/>
              <a:t> of the head of</a:t>
            </a:r>
            <a:br>
              <a:rPr lang="en-GB" sz="1600" dirty="0"/>
            </a:br>
            <a:r>
              <a:rPr lang="en-GB" sz="1600" dirty="0"/>
              <a:t>   the radius, and distally through the site of attachment of the apex of the articular disc</a:t>
            </a:r>
            <a:br>
              <a:rPr lang="en-GB" sz="1600" dirty="0"/>
            </a:br>
            <a:r>
              <a:rPr lang="en-GB" sz="1600" dirty="0"/>
              <a:t>   to the head (styloid process) of the ulna. </a:t>
            </a:r>
          </a:p>
          <a:p>
            <a:r>
              <a:rPr lang="en-GB" sz="1600" dirty="0"/>
              <a:t>- During pronation and supination, it is the radius that rotates; its head rotates within the </a:t>
            </a:r>
            <a:br>
              <a:rPr lang="en-GB" sz="1600" dirty="0"/>
            </a:br>
            <a:r>
              <a:rPr lang="en-GB" sz="1600" dirty="0"/>
              <a:t>  cup-shaped collar formed by the </a:t>
            </a:r>
            <a:r>
              <a:rPr lang="en-GB" sz="1600" dirty="0" err="1"/>
              <a:t>anular</a:t>
            </a:r>
            <a:r>
              <a:rPr lang="en-GB" sz="1600" dirty="0"/>
              <a:t> ligament and the radial notch on the ulna. </a:t>
            </a:r>
            <a:br>
              <a:rPr lang="en-GB" sz="1600" dirty="0"/>
            </a:br>
            <a:r>
              <a:rPr lang="en-GB" sz="1600" dirty="0"/>
              <a:t>  Distally, the end of the radius rotates around the head of the ulna. </a:t>
            </a:r>
          </a:p>
        </p:txBody>
      </p:sp>
    </p:spTree>
    <p:extLst>
      <p:ext uri="{BB962C8B-B14F-4D97-AF65-F5344CB8AC3E}">
        <p14:creationId xmlns:p14="http://schemas.microsoft.com/office/powerpoint/2010/main" val="20362307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3" descr="scan0185"/>
          <p:cNvPicPr>
            <a:picLocks noGrp="1" noChangeAspect="1" noChangeArrowheads="1"/>
          </p:cNvPicPr>
          <p:nvPr>
            <p:ph sz="half" idx="1"/>
          </p:nvPr>
        </p:nvPicPr>
        <p:blipFill>
          <a:blip r:embed="rId2" cstate="print"/>
          <a:srcRect/>
          <a:stretch>
            <a:fillRect/>
          </a:stretch>
        </p:blipFill>
        <p:spPr>
          <a:xfrm>
            <a:off x="0" y="2438400"/>
            <a:ext cx="9144000" cy="1676400"/>
          </a:xfrm>
          <a:noFill/>
        </p:spPr>
      </p:pic>
      <p:sp>
        <p:nvSpPr>
          <p:cNvPr id="35843" name="Text Box 6"/>
          <p:cNvSpPr txBox="1">
            <a:spLocks noChangeArrowheads="1"/>
          </p:cNvSpPr>
          <p:nvPr/>
        </p:nvSpPr>
        <p:spPr bwMode="auto">
          <a:xfrm>
            <a:off x="8244408" y="3573016"/>
            <a:ext cx="1152525" cy="336550"/>
          </a:xfrm>
          <a:prstGeom prst="rect">
            <a:avLst/>
          </a:prstGeom>
          <a:noFill/>
          <a:ln w="9525">
            <a:noFill/>
            <a:miter lim="800000"/>
            <a:headEnd/>
            <a:tailEnd/>
          </a:ln>
        </p:spPr>
        <p:txBody>
          <a:bodyPr>
            <a:spAutoFit/>
          </a:bodyPr>
          <a:lstStyle/>
          <a:p>
            <a:r>
              <a:rPr lang="sr-Latn-CS" sz="1600" dirty="0" err="1">
                <a:solidFill>
                  <a:srgbClr val="000000"/>
                </a:solidFill>
              </a:rPr>
              <a:t>supinatio</a:t>
            </a:r>
            <a:endParaRPr lang="en-US" sz="1600" dirty="0">
              <a:solidFill>
                <a:srgbClr val="000000"/>
              </a:solidFill>
            </a:endParaRPr>
          </a:p>
        </p:txBody>
      </p:sp>
      <p:sp>
        <p:nvSpPr>
          <p:cNvPr id="6" name="Rectangle 2"/>
          <p:cNvSpPr>
            <a:spLocks noGrp="1" noChangeArrowheads="1"/>
          </p:cNvSpPr>
          <p:nvPr>
            <p:ph type="title"/>
          </p:nvPr>
        </p:nvSpPr>
        <p:spPr>
          <a:xfrm>
            <a:off x="457200" y="115888"/>
            <a:ext cx="8229600" cy="504825"/>
          </a:xfrm>
        </p:spPr>
        <p:txBody>
          <a:bodyPr/>
          <a:lstStyle/>
          <a:p>
            <a:pPr eaLnBrk="1" hangingPunct="1">
              <a:defRPr/>
            </a:pPr>
            <a:r>
              <a:rPr lang="sr-Latn-CS" sz="3600" b="1" dirty="0">
                <a:solidFill>
                  <a:srgbClr val="FF0000"/>
                </a:solidFill>
                <a:latin typeface="Comic Sans MS" pitchFamily="66" charset="0"/>
              </a:rPr>
              <a:t>Art. Radio-ulnaris distalis</a:t>
            </a:r>
            <a:endParaRPr lang="en-US" sz="3600" b="1" dirty="0">
              <a:solidFill>
                <a:srgbClr val="FF0000"/>
              </a:solidFill>
              <a:latin typeface="Comic Sans MS" pitchFamily="66" charset="0"/>
            </a:endParaRPr>
          </a:p>
        </p:txBody>
      </p:sp>
      <p:sp>
        <p:nvSpPr>
          <p:cNvPr id="2" name="TextBox 1"/>
          <p:cNvSpPr txBox="1"/>
          <p:nvPr/>
        </p:nvSpPr>
        <p:spPr>
          <a:xfrm>
            <a:off x="2895600" y="4800600"/>
            <a:ext cx="2672526" cy="646331"/>
          </a:xfrm>
          <a:prstGeom prst="rect">
            <a:avLst/>
          </a:prstGeom>
          <a:noFill/>
        </p:spPr>
        <p:txBody>
          <a:bodyPr wrap="none" rtlCol="0">
            <a:spAutoFit/>
          </a:bodyPr>
          <a:lstStyle/>
          <a:p>
            <a:r>
              <a:rPr lang="en-GB" dirty="0" err="1"/>
              <a:t>Lig</a:t>
            </a:r>
            <a:r>
              <a:rPr lang="en-GB" dirty="0"/>
              <a:t>. </a:t>
            </a:r>
            <a:r>
              <a:rPr lang="en-GB" dirty="0" err="1"/>
              <a:t>radioulnare</a:t>
            </a:r>
            <a:r>
              <a:rPr lang="en-GB" dirty="0"/>
              <a:t> </a:t>
            </a:r>
            <a:r>
              <a:rPr lang="en-GB" dirty="0" err="1"/>
              <a:t>palmare</a:t>
            </a:r>
            <a:endParaRPr lang="en-GB" dirty="0"/>
          </a:p>
          <a:p>
            <a:r>
              <a:rPr lang="en-GB" dirty="0" err="1"/>
              <a:t>Lig</a:t>
            </a:r>
            <a:r>
              <a:rPr lang="en-GB" dirty="0"/>
              <a:t>. </a:t>
            </a:r>
            <a:r>
              <a:rPr lang="en-GB" dirty="0" err="1"/>
              <a:t>radioulnare</a:t>
            </a:r>
            <a:r>
              <a:rPr lang="en-GB" dirty="0"/>
              <a:t> </a:t>
            </a:r>
            <a:r>
              <a:rPr lang="en-GB" dirty="0" err="1"/>
              <a:t>dorsale</a:t>
            </a:r>
            <a:endParaRPr lang="en-GB" dirty="0"/>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12" name="Title 1"/>
          <p:cNvSpPr txBox="1">
            <a:spLocks/>
          </p:cNvSpPr>
          <p:nvPr/>
        </p:nvSpPr>
        <p:spPr>
          <a:xfrm>
            <a:off x="533400" y="228600"/>
            <a:ext cx="8153400"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FFFF00"/>
                </a:solidFill>
                <a:effectLst/>
                <a:uLnTx/>
                <a:uFillTx/>
                <a:latin typeface="+mj-lt"/>
                <a:ea typeface="+mj-ea"/>
                <a:cs typeface="+mj-cs"/>
              </a:rPr>
              <a:t>Distal </a:t>
            </a:r>
            <a:r>
              <a:rPr kumimoji="0" lang="en-US" sz="4400" b="0" i="0" u="none" strike="noStrike" kern="1200" cap="none" spc="0" normalizeH="0" baseline="0" noProof="0" dirty="0" err="1">
                <a:ln>
                  <a:noFill/>
                </a:ln>
                <a:solidFill>
                  <a:srgbClr val="FFFF00"/>
                </a:solidFill>
                <a:effectLst/>
                <a:uLnTx/>
                <a:uFillTx/>
                <a:latin typeface="+mj-lt"/>
                <a:ea typeface="+mj-ea"/>
                <a:cs typeface="+mj-cs"/>
              </a:rPr>
              <a:t>Radioulnar</a:t>
            </a:r>
            <a:r>
              <a:rPr kumimoji="0" lang="en-US" sz="4400" b="0" i="0" u="none" strike="noStrike" kern="1200" cap="none" spc="0" normalizeH="0" baseline="0" noProof="0" dirty="0">
                <a:ln>
                  <a:noFill/>
                </a:ln>
                <a:solidFill>
                  <a:srgbClr val="FFFF00"/>
                </a:solidFill>
                <a:effectLst/>
                <a:uLnTx/>
                <a:uFillTx/>
                <a:latin typeface="+mj-lt"/>
                <a:ea typeface="+mj-ea"/>
                <a:cs typeface="+mj-cs"/>
              </a:rPr>
              <a:t> joint</a:t>
            </a:r>
            <a:endParaRPr kumimoji="0" lang="en-US" sz="2700" b="0" i="0" u="none" strike="noStrike" kern="1200" cap="none" spc="0" normalizeH="0" baseline="0" noProof="0" dirty="0">
              <a:ln>
                <a:noFill/>
              </a:ln>
              <a:solidFill>
                <a:srgbClr val="FFC000"/>
              </a:solidFill>
              <a:effectLst/>
              <a:uLnTx/>
              <a:uFillTx/>
              <a:latin typeface="+mj-lt"/>
              <a:ea typeface="+mj-ea"/>
              <a:cs typeface="+mj-cs"/>
            </a:endParaRPr>
          </a:p>
        </p:txBody>
      </p:sp>
      <p:sp>
        <p:nvSpPr>
          <p:cNvPr id="7" name="Content Placeholder 6"/>
          <p:cNvSpPr>
            <a:spLocks noGrp="1"/>
          </p:cNvSpPr>
          <p:nvPr>
            <p:ph sz="quarter" idx="1"/>
          </p:nvPr>
        </p:nvSpPr>
        <p:spPr>
          <a:xfrm>
            <a:off x="536448" y="2133600"/>
            <a:ext cx="4264152" cy="4038600"/>
          </a:xfrm>
        </p:spPr>
        <p:txBody>
          <a:bodyPr>
            <a:normAutofit lnSpcReduction="10000"/>
          </a:bodyPr>
          <a:lstStyle/>
          <a:p>
            <a:pPr algn="l" rtl="0"/>
            <a:r>
              <a:rPr lang="en-US" sz="2000" dirty="0"/>
              <a:t>This is a pivot-joint formed between the head of the ulna and the </a:t>
            </a:r>
            <a:r>
              <a:rPr lang="en-US" sz="2000" dirty="0" err="1"/>
              <a:t>ulnar</a:t>
            </a:r>
            <a:r>
              <a:rPr lang="en-US" sz="2000" dirty="0"/>
              <a:t> notch on the lower end of the radius. </a:t>
            </a:r>
          </a:p>
          <a:p>
            <a:pPr algn="l" rtl="0"/>
            <a:r>
              <a:rPr lang="en-US" sz="2000" dirty="0"/>
              <a:t>The synovial membrane of this articulation is extremely loose, and extends upward as a recess between the radius and the ulna.</a:t>
            </a:r>
          </a:p>
          <a:p>
            <a:pPr algn="l" rtl="0"/>
            <a:r>
              <a:rPr lang="en-US" sz="2000" dirty="0"/>
              <a:t>The movements of </a:t>
            </a:r>
            <a:r>
              <a:rPr lang="en-US" sz="2000" dirty="0" err="1"/>
              <a:t>pronation</a:t>
            </a:r>
            <a:r>
              <a:rPr lang="en-US" sz="2000" dirty="0"/>
              <a:t> and </a:t>
            </a:r>
            <a:r>
              <a:rPr lang="en-US" sz="2000" dirty="0" err="1"/>
              <a:t>supination</a:t>
            </a:r>
            <a:r>
              <a:rPr lang="en-US" sz="2000" dirty="0"/>
              <a:t> of the forearm involve a rotary movement around a vertical axis at the proximal and distal </a:t>
            </a:r>
            <a:r>
              <a:rPr lang="en-US" sz="2000" dirty="0" err="1"/>
              <a:t>radioulnar</a:t>
            </a:r>
            <a:r>
              <a:rPr lang="en-US" sz="2000" dirty="0"/>
              <a:t> joints.</a:t>
            </a:r>
          </a:p>
        </p:txBody>
      </p:sp>
      <p:pic>
        <p:nvPicPr>
          <p:cNvPr id="8" name="Picture 29" descr="http://upload.wikimedia.org/wikipedia/commons/3/37/Gray336.png"/>
          <p:cNvPicPr>
            <a:picLocks noChangeAspect="1" noChangeArrowheads="1"/>
          </p:cNvPicPr>
          <p:nvPr/>
        </p:nvPicPr>
        <p:blipFill>
          <a:blip r:embed="rId3" cstate="print"/>
          <a:srcRect/>
          <a:stretch>
            <a:fillRect/>
          </a:stretch>
        </p:blipFill>
        <p:spPr bwMode="auto">
          <a:xfrm>
            <a:off x="4563140" y="2286000"/>
            <a:ext cx="4580860" cy="3581400"/>
          </a:xfrm>
          <a:prstGeom prst="rect">
            <a:avLst/>
          </a:prstGeom>
          <a:noFill/>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 name="Title 1"/>
          <p:cNvSpPr txBox="1">
            <a:spLocks/>
          </p:cNvSpPr>
          <p:nvPr/>
        </p:nvSpPr>
        <p:spPr>
          <a:xfrm>
            <a:off x="533400"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Distal </a:t>
            </a:r>
            <a:r>
              <a:rPr kumimoji="0" lang="en-US" sz="2400" b="0" i="0" u="none" strike="noStrike" kern="1200" cap="none" spc="0" normalizeH="0" baseline="0" noProof="0" dirty="0" err="1">
                <a:ln>
                  <a:noFill/>
                </a:ln>
                <a:solidFill>
                  <a:schemeClr val="bg1">
                    <a:lumMod val="95000"/>
                  </a:schemeClr>
                </a:solidFill>
                <a:effectLst/>
                <a:uLnTx/>
                <a:uFillTx/>
                <a:latin typeface="+mj-lt"/>
                <a:ea typeface="+mj-ea"/>
                <a:cs typeface="+mj-cs"/>
              </a:rPr>
              <a:t>Radioulnar</a:t>
            </a: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sp>
        <p:nvSpPr>
          <p:cNvPr id="8"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Ligaments of distal </a:t>
            </a:r>
            <a:r>
              <a:rPr lang="en-US" sz="2400" b="1" dirty="0" err="1">
                <a:solidFill>
                  <a:schemeClr val="accent1">
                    <a:lumMod val="75000"/>
                  </a:schemeClr>
                </a:solidFill>
              </a:rPr>
              <a:t>radioulnar</a:t>
            </a:r>
            <a:r>
              <a:rPr lang="en-US" sz="2400" b="1" dirty="0">
                <a:solidFill>
                  <a:schemeClr val="accent1">
                    <a:lumMod val="75000"/>
                  </a:schemeClr>
                </a:solidFill>
              </a:rPr>
              <a:t> joint :</a:t>
            </a:r>
          </a:p>
        </p:txBody>
      </p:sp>
      <p:sp>
        <p:nvSpPr>
          <p:cNvPr id="7" name="Content Placeholder 6"/>
          <p:cNvSpPr>
            <a:spLocks noGrp="1"/>
          </p:cNvSpPr>
          <p:nvPr>
            <p:ph sz="quarter" idx="1"/>
          </p:nvPr>
        </p:nvSpPr>
        <p:spPr>
          <a:xfrm>
            <a:off x="536448" y="2438400"/>
            <a:ext cx="8607552" cy="4191000"/>
          </a:xfrm>
        </p:spPr>
        <p:txBody>
          <a:bodyPr>
            <a:normAutofit/>
          </a:bodyPr>
          <a:lstStyle/>
          <a:p>
            <a:pPr algn="l" rtl="0"/>
            <a:r>
              <a:rPr lang="en-US" sz="2000" b="1" dirty="0">
                <a:solidFill>
                  <a:srgbClr val="C00000"/>
                </a:solidFill>
              </a:rPr>
              <a:t>A</a:t>
            </a:r>
            <a:r>
              <a:rPr lang="en-US" sz="2000" b="1" i="1" dirty="0">
                <a:solidFill>
                  <a:srgbClr val="C00000"/>
                </a:solidFill>
              </a:rPr>
              <a:t>nterior </a:t>
            </a:r>
            <a:r>
              <a:rPr lang="en-US" sz="2000" b="1" i="1" dirty="0" err="1">
                <a:solidFill>
                  <a:srgbClr val="C00000"/>
                </a:solidFill>
              </a:rPr>
              <a:t>radioulnar</a:t>
            </a:r>
            <a:r>
              <a:rPr lang="en-US" sz="2000" b="1" i="1" dirty="0">
                <a:solidFill>
                  <a:srgbClr val="C00000"/>
                </a:solidFill>
              </a:rPr>
              <a:t> ligament</a:t>
            </a:r>
            <a:r>
              <a:rPr lang="en-US" sz="2000" b="1" dirty="0">
                <a:solidFill>
                  <a:srgbClr val="C00000"/>
                </a:solidFill>
              </a:rPr>
              <a:t>: </a:t>
            </a:r>
            <a:r>
              <a:rPr lang="en-US" sz="2000" dirty="0"/>
              <a:t>This ligament is a narrow band of fibers extending from the anterior margin of the </a:t>
            </a:r>
            <a:r>
              <a:rPr lang="en-US" sz="2000" dirty="0" err="1"/>
              <a:t>ulnar</a:t>
            </a:r>
            <a:r>
              <a:rPr lang="en-US" sz="2000" dirty="0"/>
              <a:t> notch of the radius to the front of the head of the ulna.</a:t>
            </a:r>
            <a:r>
              <a:rPr lang="en-US" sz="2000" i="1" dirty="0"/>
              <a:t> </a:t>
            </a:r>
          </a:p>
          <a:p>
            <a:pPr algn="l" rtl="0"/>
            <a:r>
              <a:rPr lang="en-US" sz="2000" b="1" dirty="0">
                <a:solidFill>
                  <a:srgbClr val="C00000"/>
                </a:solidFill>
              </a:rPr>
              <a:t>P</a:t>
            </a:r>
            <a:r>
              <a:rPr lang="en-US" sz="2000" b="1" i="1" dirty="0">
                <a:solidFill>
                  <a:srgbClr val="C00000"/>
                </a:solidFill>
              </a:rPr>
              <a:t>osterior </a:t>
            </a:r>
            <a:r>
              <a:rPr lang="en-US" sz="2000" b="1" i="1" dirty="0" err="1">
                <a:solidFill>
                  <a:srgbClr val="C00000"/>
                </a:solidFill>
              </a:rPr>
              <a:t>radioulnar</a:t>
            </a:r>
            <a:r>
              <a:rPr lang="en-US" sz="2000" b="1" i="1" dirty="0">
                <a:solidFill>
                  <a:srgbClr val="C00000"/>
                </a:solidFill>
              </a:rPr>
              <a:t> ligament</a:t>
            </a:r>
            <a:r>
              <a:rPr lang="en-US" sz="2000" b="1" dirty="0">
                <a:solidFill>
                  <a:srgbClr val="C00000"/>
                </a:solidFill>
              </a:rPr>
              <a:t>:</a:t>
            </a:r>
            <a:r>
              <a:rPr lang="en-US" sz="2000" b="1" dirty="0"/>
              <a:t> </a:t>
            </a:r>
            <a:r>
              <a:rPr lang="en-US" sz="2000" dirty="0"/>
              <a:t>This ligament extends between corresponding surfaces on the dorsal aspect of the articulation.</a:t>
            </a:r>
          </a:p>
        </p:txBody>
      </p:sp>
      <p:pic>
        <p:nvPicPr>
          <p:cNvPr id="50178" name="Picture 2" descr="http://l.yimg.com/a/i/edu/ref/ga/l/334.gif"/>
          <p:cNvPicPr>
            <a:picLocks noChangeAspect="1" noChangeArrowheads="1"/>
          </p:cNvPicPr>
          <p:nvPr/>
        </p:nvPicPr>
        <p:blipFill>
          <a:blip r:embed="rId3" cstate="print"/>
          <a:srcRect l="7858" t="5150" r="11984" b="39914"/>
          <a:stretch>
            <a:fillRect/>
          </a:stretch>
        </p:blipFill>
        <p:spPr bwMode="auto">
          <a:xfrm>
            <a:off x="838200" y="4371789"/>
            <a:ext cx="3962400" cy="2486212"/>
          </a:xfrm>
          <a:prstGeom prst="rect">
            <a:avLst/>
          </a:prstGeom>
          <a:noFill/>
        </p:spPr>
      </p:pic>
      <p:pic>
        <p:nvPicPr>
          <p:cNvPr id="50180" name="Picture 4" descr="http://l.yimg.com/a/i/edu/ref/ga/l/335.gif"/>
          <p:cNvPicPr>
            <a:picLocks noChangeAspect="1" noChangeArrowheads="1"/>
          </p:cNvPicPr>
          <p:nvPr/>
        </p:nvPicPr>
        <p:blipFill>
          <a:blip r:embed="rId4" cstate="print"/>
          <a:srcRect l="9449" r="8661" b="30839"/>
          <a:stretch>
            <a:fillRect/>
          </a:stretch>
        </p:blipFill>
        <p:spPr bwMode="auto">
          <a:xfrm>
            <a:off x="5334000" y="4232213"/>
            <a:ext cx="3581400" cy="2625787"/>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 name="Title 1"/>
          <p:cNvSpPr txBox="1">
            <a:spLocks/>
          </p:cNvSpPr>
          <p:nvPr/>
        </p:nvSpPr>
        <p:spPr>
          <a:xfrm>
            <a:off x="533400"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Distal </a:t>
            </a:r>
            <a:r>
              <a:rPr kumimoji="0" lang="en-US" sz="2400" b="0" i="0" u="none" strike="noStrike" kern="1200" cap="none" spc="0" normalizeH="0" baseline="0" noProof="0" dirty="0" err="1">
                <a:ln>
                  <a:noFill/>
                </a:ln>
                <a:solidFill>
                  <a:schemeClr val="bg1">
                    <a:lumMod val="95000"/>
                  </a:schemeClr>
                </a:solidFill>
                <a:effectLst/>
                <a:uLnTx/>
                <a:uFillTx/>
                <a:latin typeface="+mj-lt"/>
                <a:ea typeface="+mj-ea"/>
                <a:cs typeface="+mj-cs"/>
              </a:rPr>
              <a:t>Radioulnar</a:t>
            </a: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0" name="Picture 33"/>
          <p:cNvPicPr>
            <a:picLocks noChangeAspect="1" noChangeArrowheads="1"/>
          </p:cNvPicPr>
          <p:nvPr/>
        </p:nvPicPr>
        <p:blipFill>
          <a:blip r:embed="rId3" cstate="print"/>
          <a:srcRect l="31472" b="4969"/>
          <a:stretch>
            <a:fillRect/>
          </a:stretch>
        </p:blipFill>
        <p:spPr bwMode="auto">
          <a:xfrm>
            <a:off x="1547664" y="1295400"/>
            <a:ext cx="5753100" cy="4346787"/>
          </a:xfrm>
          <a:prstGeom prst="rect">
            <a:avLst/>
          </a:prstGeom>
          <a:noFill/>
          <a:ln w="9525">
            <a:noFill/>
            <a:miter lim="800000"/>
            <a:headEnd/>
            <a:tailEnd/>
          </a:ln>
          <a:effectLst/>
        </p:spPr>
      </p:pic>
      <p:sp>
        <p:nvSpPr>
          <p:cNvPr id="3" name="TextBox 2">
            <a:extLst>
              <a:ext uri="{FF2B5EF4-FFF2-40B4-BE49-F238E27FC236}">
                <a16:creationId xmlns:a16="http://schemas.microsoft.com/office/drawing/2014/main" id="{5025661F-90EE-F600-6AC0-44FEAB6C0CC0}"/>
              </a:ext>
            </a:extLst>
          </p:cNvPr>
          <p:cNvSpPr txBox="1"/>
          <p:nvPr/>
        </p:nvSpPr>
        <p:spPr>
          <a:xfrm>
            <a:off x="107504" y="5658118"/>
            <a:ext cx="9433048" cy="1200329"/>
          </a:xfrm>
          <a:prstGeom prst="rect">
            <a:avLst/>
          </a:prstGeom>
          <a:noFill/>
        </p:spPr>
        <p:txBody>
          <a:bodyPr wrap="square">
            <a:spAutoFit/>
          </a:bodyPr>
          <a:lstStyle/>
          <a:p>
            <a:r>
              <a:rPr lang="en-GB" dirty="0"/>
              <a:t>During pronation of the forearm and hand, the distal end of the radius moves (rotates) anteriorly and medially, crossing over the ulna anteriorly.</a:t>
            </a:r>
          </a:p>
          <a:p>
            <a:r>
              <a:rPr lang="en-GB" dirty="0"/>
              <a:t>During supination, the radius uncrosses from the ulna, its distal end moving (rotating) laterally and posteriorly so the bones become parallel.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1340768"/>
            <a:ext cx="4678670" cy="5088573"/>
          </a:xfrm>
          <a:prstGeom prst="rect">
            <a:avLst/>
          </a:prstGeom>
        </p:spPr>
        <p:txBody>
          <a:bodyPr vert="horz" wrap="square" lIns="0" tIns="12700" rIns="0" bIns="0" rtlCol="0">
            <a:spAutoFit/>
          </a:bodyPr>
          <a:lstStyle/>
          <a:p>
            <a:pPr marL="354965" marR="5080" indent="-342900" algn="just">
              <a:lnSpc>
                <a:spcPct val="100000"/>
              </a:lnSpc>
              <a:spcBef>
                <a:spcPts val="100"/>
              </a:spcBef>
              <a:buClr>
                <a:srgbClr val="FF388B"/>
              </a:buClr>
              <a:buSzPct val="75000"/>
              <a:buAutoNum type="alphaUcParenR"/>
              <a:tabLst>
                <a:tab pos="302260" algn="l"/>
              </a:tabLst>
            </a:pPr>
            <a:r>
              <a:rPr sz="1800" b="1" spc="-5" dirty="0">
                <a:latin typeface="Cambria"/>
                <a:cs typeface="Cambria"/>
              </a:rPr>
              <a:t>Superior </a:t>
            </a:r>
            <a:r>
              <a:rPr sz="1800" b="1" spc="-10" dirty="0">
                <a:latin typeface="Cambria"/>
                <a:cs typeface="Cambria"/>
              </a:rPr>
              <a:t>angle </a:t>
            </a:r>
            <a:r>
              <a:rPr sz="1800" dirty="0">
                <a:latin typeface="Cambria"/>
                <a:cs typeface="Cambria"/>
              </a:rPr>
              <a:t>is a </a:t>
            </a:r>
            <a:r>
              <a:rPr sz="1800" spc="-5" dirty="0">
                <a:latin typeface="Cambria"/>
                <a:cs typeface="Cambria"/>
              </a:rPr>
              <a:t>sharp </a:t>
            </a:r>
            <a:r>
              <a:rPr sz="1800" spc="-10" dirty="0">
                <a:latin typeface="Cambria"/>
                <a:cs typeface="Cambria"/>
              </a:rPr>
              <a:t>curvature </a:t>
            </a:r>
            <a:r>
              <a:rPr sz="1800" spc="-5" dirty="0">
                <a:latin typeface="Cambria"/>
                <a:cs typeface="Cambria"/>
              </a:rPr>
              <a:t> at the junction </a:t>
            </a:r>
            <a:r>
              <a:rPr sz="1800" dirty="0">
                <a:latin typeface="Cambria"/>
                <a:cs typeface="Cambria"/>
              </a:rPr>
              <a:t>of </a:t>
            </a:r>
            <a:r>
              <a:rPr sz="1800" spc="-5" dirty="0">
                <a:latin typeface="Cambria"/>
                <a:cs typeface="Cambria"/>
              </a:rPr>
              <a:t>the superior and </a:t>
            </a:r>
            <a:r>
              <a:rPr sz="1800" dirty="0">
                <a:latin typeface="Cambria"/>
                <a:cs typeface="Cambria"/>
              </a:rPr>
              <a:t> </a:t>
            </a:r>
            <a:r>
              <a:rPr sz="1800" spc="-5" dirty="0">
                <a:latin typeface="Cambria"/>
                <a:cs typeface="Cambria"/>
              </a:rPr>
              <a:t>medial</a:t>
            </a:r>
            <a:r>
              <a:rPr sz="1800" dirty="0">
                <a:latin typeface="Cambria"/>
                <a:cs typeface="Cambria"/>
              </a:rPr>
              <a:t> </a:t>
            </a:r>
            <a:r>
              <a:rPr sz="1800" spc="-10" dirty="0">
                <a:latin typeface="Cambria"/>
                <a:cs typeface="Cambria"/>
              </a:rPr>
              <a:t>borders.</a:t>
            </a:r>
            <a:r>
              <a:rPr sz="1800" spc="-5" dirty="0">
                <a:latin typeface="Cambria"/>
                <a:cs typeface="Cambria"/>
              </a:rPr>
              <a:t> </a:t>
            </a:r>
            <a:r>
              <a:rPr sz="1800" dirty="0">
                <a:latin typeface="Cambria"/>
                <a:cs typeface="Cambria"/>
              </a:rPr>
              <a:t>This</a:t>
            </a:r>
            <a:r>
              <a:rPr sz="1800" spc="5" dirty="0">
                <a:latin typeface="Cambria"/>
                <a:cs typeface="Cambria"/>
              </a:rPr>
              <a:t> </a:t>
            </a:r>
            <a:r>
              <a:rPr sz="1800" spc="-10" dirty="0">
                <a:latin typeface="Cambria"/>
                <a:cs typeface="Cambria"/>
              </a:rPr>
              <a:t>area</a:t>
            </a:r>
            <a:r>
              <a:rPr sz="1800" spc="-5" dirty="0">
                <a:latin typeface="Cambria"/>
                <a:cs typeface="Cambria"/>
              </a:rPr>
              <a:t> </a:t>
            </a:r>
            <a:r>
              <a:rPr sz="1800" dirty="0">
                <a:latin typeface="Cambria"/>
                <a:cs typeface="Cambria"/>
              </a:rPr>
              <a:t>is</a:t>
            </a:r>
            <a:r>
              <a:rPr sz="1800" spc="5" dirty="0">
                <a:latin typeface="Cambria"/>
                <a:cs typeface="Cambria"/>
              </a:rPr>
              <a:t> </a:t>
            </a:r>
            <a:r>
              <a:rPr sz="1800" spc="-5" dirty="0">
                <a:latin typeface="Cambria"/>
                <a:cs typeface="Cambria"/>
              </a:rPr>
              <a:t>an </a:t>
            </a:r>
            <a:r>
              <a:rPr sz="1800" dirty="0">
                <a:latin typeface="Cambria"/>
                <a:cs typeface="Cambria"/>
              </a:rPr>
              <a:t> </a:t>
            </a:r>
            <a:r>
              <a:rPr sz="1800" spc="-5" dirty="0">
                <a:latin typeface="Cambria"/>
                <a:cs typeface="Cambria"/>
              </a:rPr>
              <a:t>attachment </a:t>
            </a:r>
            <a:r>
              <a:rPr sz="1800" spc="-10" dirty="0">
                <a:latin typeface="Cambria"/>
                <a:cs typeface="Cambria"/>
              </a:rPr>
              <a:t>point for </a:t>
            </a:r>
            <a:r>
              <a:rPr sz="1800" spc="-15" dirty="0" err="1">
                <a:latin typeface="Cambria"/>
                <a:cs typeface="Cambria"/>
              </a:rPr>
              <a:t>levator</a:t>
            </a:r>
            <a:r>
              <a:rPr sz="1800" spc="-15" dirty="0">
                <a:latin typeface="Cambria"/>
                <a:cs typeface="Cambria"/>
              </a:rPr>
              <a:t> </a:t>
            </a:r>
            <a:r>
              <a:rPr sz="1800" spc="-5" dirty="0">
                <a:latin typeface="Cambria"/>
                <a:cs typeface="Cambria"/>
              </a:rPr>
              <a:t>scapula </a:t>
            </a:r>
            <a:r>
              <a:rPr sz="1800" dirty="0">
                <a:latin typeface="Cambria"/>
                <a:cs typeface="Cambria"/>
              </a:rPr>
              <a:t> </a:t>
            </a:r>
            <a:r>
              <a:rPr sz="1800" spc="-5" dirty="0">
                <a:latin typeface="Cambria"/>
                <a:cs typeface="Cambria"/>
              </a:rPr>
              <a:t>muscle.</a:t>
            </a:r>
            <a:endParaRPr lang="en-GB" dirty="0">
              <a:latin typeface="Cambria"/>
              <a:cs typeface="Cambria"/>
            </a:endParaRPr>
          </a:p>
          <a:p>
            <a:pPr marL="354965" marR="5080" indent="-342900" algn="just">
              <a:spcBef>
                <a:spcPts val="100"/>
              </a:spcBef>
              <a:buClr>
                <a:srgbClr val="FF388B"/>
              </a:buClr>
              <a:buSzPct val="75000"/>
              <a:buFontTx/>
              <a:buAutoNum type="alphaUcParenR"/>
              <a:tabLst>
                <a:tab pos="302260" algn="l"/>
              </a:tabLst>
            </a:pPr>
            <a:r>
              <a:rPr lang="en-GB" b="1" spc="-5" dirty="0">
                <a:latin typeface="Cambria"/>
                <a:cs typeface="Cambria"/>
              </a:rPr>
              <a:t>Inferior </a:t>
            </a:r>
            <a:r>
              <a:rPr lang="en-GB" b="1" spc="-10" dirty="0">
                <a:latin typeface="Cambria"/>
                <a:cs typeface="Cambria"/>
              </a:rPr>
              <a:t>angle </a:t>
            </a:r>
            <a:r>
              <a:rPr lang="en-GB" dirty="0">
                <a:latin typeface="Cambria"/>
                <a:cs typeface="Cambria"/>
              </a:rPr>
              <a:t>is a </a:t>
            </a:r>
            <a:r>
              <a:rPr lang="en-GB" spc="-5" dirty="0">
                <a:latin typeface="Cambria"/>
                <a:cs typeface="Cambria"/>
              </a:rPr>
              <a:t>sharp </a:t>
            </a:r>
            <a:r>
              <a:rPr lang="en-GB" spc="-10" dirty="0">
                <a:latin typeface="Cambria"/>
                <a:cs typeface="Cambria"/>
              </a:rPr>
              <a:t>curvature </a:t>
            </a:r>
            <a:r>
              <a:rPr lang="en-GB" spc="-5" dirty="0">
                <a:latin typeface="Cambria"/>
                <a:cs typeface="Cambria"/>
              </a:rPr>
              <a:t> formed at the junction </a:t>
            </a:r>
            <a:r>
              <a:rPr lang="en-GB" dirty="0">
                <a:latin typeface="Cambria"/>
                <a:cs typeface="Cambria"/>
              </a:rPr>
              <a:t>of </a:t>
            </a:r>
            <a:r>
              <a:rPr lang="en-GB" spc="-5" dirty="0">
                <a:latin typeface="Cambria"/>
                <a:cs typeface="Cambria"/>
              </a:rPr>
              <a:t>the </a:t>
            </a:r>
            <a:r>
              <a:rPr lang="en-GB" spc="-10" dirty="0">
                <a:latin typeface="Cambria"/>
                <a:cs typeface="Cambria"/>
              </a:rPr>
              <a:t>medial </a:t>
            </a:r>
            <a:r>
              <a:rPr lang="en-GB" spc="-5" dirty="0">
                <a:latin typeface="Cambria"/>
                <a:cs typeface="Cambria"/>
              </a:rPr>
              <a:t> and </a:t>
            </a:r>
            <a:r>
              <a:rPr lang="en-GB" spc="-10" dirty="0">
                <a:latin typeface="Cambria"/>
                <a:cs typeface="Cambria"/>
              </a:rPr>
              <a:t>lateral </a:t>
            </a:r>
            <a:r>
              <a:rPr lang="en-GB" spc="-5" dirty="0">
                <a:latin typeface="Cambria"/>
                <a:cs typeface="Cambria"/>
              </a:rPr>
              <a:t>margins. </a:t>
            </a:r>
            <a:r>
              <a:rPr lang="en-GB" dirty="0">
                <a:latin typeface="Cambria"/>
                <a:cs typeface="Cambria"/>
              </a:rPr>
              <a:t>It is </a:t>
            </a:r>
            <a:r>
              <a:rPr lang="en-GB" spc="-5" dirty="0">
                <a:latin typeface="Cambria"/>
                <a:cs typeface="Cambria"/>
              </a:rPr>
              <a:t>an </a:t>
            </a:r>
            <a:r>
              <a:rPr lang="en-GB" spc="-10" dirty="0">
                <a:latin typeface="Cambria"/>
                <a:cs typeface="Cambria"/>
              </a:rPr>
              <a:t>area </a:t>
            </a:r>
            <a:r>
              <a:rPr lang="en-GB" dirty="0">
                <a:latin typeface="Cambria"/>
                <a:cs typeface="Cambria"/>
              </a:rPr>
              <a:t>of </a:t>
            </a:r>
            <a:r>
              <a:rPr lang="en-GB" spc="5" dirty="0">
                <a:latin typeface="Cambria"/>
                <a:cs typeface="Cambria"/>
              </a:rPr>
              <a:t> </a:t>
            </a:r>
            <a:r>
              <a:rPr lang="en-GB" spc="-5" dirty="0">
                <a:latin typeface="Cambria"/>
                <a:cs typeface="Cambria"/>
              </a:rPr>
              <a:t>attachment</a:t>
            </a:r>
            <a:r>
              <a:rPr lang="en-GB" dirty="0">
                <a:latin typeface="Cambria"/>
                <a:cs typeface="Cambria"/>
              </a:rPr>
              <a:t> </a:t>
            </a:r>
            <a:r>
              <a:rPr lang="en-GB" spc="-15" dirty="0">
                <a:latin typeface="Cambria"/>
                <a:cs typeface="Cambria"/>
              </a:rPr>
              <a:t>for</a:t>
            </a:r>
            <a:r>
              <a:rPr lang="en-GB" spc="-10" dirty="0">
                <a:latin typeface="Cambria"/>
                <a:cs typeface="Cambria"/>
              </a:rPr>
              <a:t> </a:t>
            </a:r>
            <a:r>
              <a:rPr lang="en-GB" spc="-5" dirty="0">
                <a:latin typeface="Cambria"/>
                <a:cs typeface="Cambria"/>
              </a:rPr>
              <a:t>the</a:t>
            </a:r>
            <a:r>
              <a:rPr lang="en-GB" dirty="0">
                <a:latin typeface="Cambria"/>
                <a:cs typeface="Cambria"/>
              </a:rPr>
              <a:t> </a:t>
            </a:r>
            <a:r>
              <a:rPr lang="en-GB" spc="-10" dirty="0">
                <a:latin typeface="Cambria"/>
                <a:cs typeface="Cambria"/>
              </a:rPr>
              <a:t>teres</a:t>
            </a:r>
            <a:r>
              <a:rPr lang="en-GB" spc="-5" dirty="0">
                <a:latin typeface="Cambria"/>
                <a:cs typeface="Cambria"/>
              </a:rPr>
              <a:t> major </a:t>
            </a:r>
            <a:r>
              <a:rPr lang="en-GB" spc="-385" dirty="0">
                <a:latin typeface="Cambria"/>
                <a:cs typeface="Cambria"/>
              </a:rPr>
              <a:t> </a:t>
            </a:r>
            <a:r>
              <a:rPr lang="en-GB" spc="-5" dirty="0">
                <a:latin typeface="Cambria"/>
                <a:cs typeface="Cambria"/>
              </a:rPr>
              <a:t>muscle.</a:t>
            </a:r>
            <a:endParaRPr lang="en-GB" dirty="0">
              <a:latin typeface="Cambria"/>
              <a:cs typeface="Cambria"/>
            </a:endParaRPr>
          </a:p>
          <a:p>
            <a:pPr marL="354965" marR="5080" indent="-342900" algn="just">
              <a:lnSpc>
                <a:spcPct val="100000"/>
              </a:lnSpc>
              <a:spcBef>
                <a:spcPts val="100"/>
              </a:spcBef>
              <a:buClr>
                <a:srgbClr val="FF388B"/>
              </a:buClr>
              <a:buSzPct val="75000"/>
              <a:buAutoNum type="alphaUcParenR"/>
              <a:tabLst>
                <a:tab pos="302260" algn="l"/>
              </a:tabLst>
            </a:pPr>
            <a:r>
              <a:rPr sz="1800" b="1" spc="-10" dirty="0">
                <a:latin typeface="Cambria"/>
                <a:cs typeface="Cambria"/>
              </a:rPr>
              <a:t>Lateral</a:t>
            </a:r>
            <a:r>
              <a:rPr sz="1800" b="1" spc="195" dirty="0">
                <a:latin typeface="Cambria"/>
                <a:cs typeface="Cambria"/>
              </a:rPr>
              <a:t> </a:t>
            </a:r>
            <a:r>
              <a:rPr sz="1800" b="1" spc="-10" dirty="0">
                <a:latin typeface="Cambria"/>
                <a:cs typeface="Cambria"/>
              </a:rPr>
              <a:t>angle</a:t>
            </a:r>
            <a:r>
              <a:rPr sz="1800" b="1" spc="210" dirty="0">
                <a:latin typeface="Cambria"/>
                <a:cs typeface="Cambria"/>
              </a:rPr>
              <a:t> </a:t>
            </a:r>
            <a:r>
              <a:rPr sz="1800" spc="-5" dirty="0">
                <a:latin typeface="Cambria"/>
                <a:cs typeface="Cambria"/>
              </a:rPr>
              <a:t>is</a:t>
            </a:r>
            <a:r>
              <a:rPr sz="1800" spc="200" dirty="0">
                <a:latin typeface="Cambria"/>
                <a:cs typeface="Cambria"/>
              </a:rPr>
              <a:t> </a:t>
            </a:r>
            <a:r>
              <a:rPr sz="1800" spc="-5" dirty="0">
                <a:latin typeface="Cambria"/>
                <a:cs typeface="Cambria"/>
              </a:rPr>
              <a:t>the</a:t>
            </a:r>
            <a:r>
              <a:rPr sz="1800" spc="204" dirty="0">
                <a:latin typeface="Cambria"/>
                <a:cs typeface="Cambria"/>
              </a:rPr>
              <a:t> </a:t>
            </a:r>
            <a:r>
              <a:rPr sz="1800" dirty="0">
                <a:latin typeface="Cambria"/>
                <a:cs typeface="Cambria"/>
              </a:rPr>
              <a:t>junction</a:t>
            </a:r>
            <a:r>
              <a:rPr sz="1800" spc="204" dirty="0">
                <a:latin typeface="Cambria"/>
                <a:cs typeface="Cambria"/>
              </a:rPr>
              <a:t> </a:t>
            </a:r>
            <a:r>
              <a:rPr sz="1800" dirty="0">
                <a:latin typeface="Cambria"/>
                <a:cs typeface="Cambria"/>
              </a:rPr>
              <a:t>of</a:t>
            </a:r>
            <a:r>
              <a:rPr sz="1800" spc="200" dirty="0">
                <a:latin typeface="Cambria"/>
                <a:cs typeface="Cambria"/>
              </a:rPr>
              <a:t> </a:t>
            </a:r>
            <a:r>
              <a:rPr sz="1800" spc="-5" dirty="0">
                <a:latin typeface="Cambria"/>
                <a:cs typeface="Cambria"/>
              </a:rPr>
              <a:t>the</a:t>
            </a:r>
            <a:r>
              <a:rPr lang="en-GB" spc="-5" dirty="0">
                <a:latin typeface="Cambria"/>
                <a:cs typeface="Cambria"/>
              </a:rPr>
              <a:t> sup</a:t>
            </a:r>
            <a:r>
              <a:rPr lang="en-GB" spc="5" dirty="0">
                <a:latin typeface="Cambria"/>
                <a:cs typeface="Cambria"/>
              </a:rPr>
              <a:t>e</a:t>
            </a:r>
            <a:r>
              <a:rPr lang="en-GB" dirty="0">
                <a:latin typeface="Cambria"/>
                <a:cs typeface="Cambria"/>
              </a:rPr>
              <a:t>ri</a:t>
            </a:r>
            <a:r>
              <a:rPr lang="en-GB" spc="5" dirty="0">
                <a:latin typeface="Cambria"/>
                <a:cs typeface="Cambria"/>
              </a:rPr>
              <a:t>o</a:t>
            </a:r>
            <a:r>
              <a:rPr lang="en-GB" dirty="0">
                <a:latin typeface="Cambria"/>
                <a:cs typeface="Cambria"/>
              </a:rPr>
              <a:t>r </a:t>
            </a:r>
            <a:r>
              <a:rPr lang="en-GB" spc="-5" dirty="0">
                <a:latin typeface="Cambria"/>
                <a:cs typeface="Cambria"/>
              </a:rPr>
              <a:t>an</a:t>
            </a:r>
            <a:r>
              <a:rPr lang="en-GB" dirty="0">
                <a:latin typeface="Cambria"/>
                <a:cs typeface="Cambria"/>
              </a:rPr>
              <a:t>d </a:t>
            </a:r>
            <a:r>
              <a:rPr lang="en-GB" spc="-5" dirty="0">
                <a:latin typeface="Cambria"/>
                <a:cs typeface="Cambria"/>
              </a:rPr>
              <a:t>la</a:t>
            </a:r>
            <a:r>
              <a:rPr lang="en-GB" spc="-10" dirty="0">
                <a:latin typeface="Cambria"/>
                <a:cs typeface="Cambria"/>
              </a:rPr>
              <a:t>t</a:t>
            </a:r>
            <a:r>
              <a:rPr lang="en-GB" dirty="0">
                <a:latin typeface="Cambria"/>
                <a:cs typeface="Cambria"/>
              </a:rPr>
              <a:t>e</a:t>
            </a:r>
            <a:r>
              <a:rPr lang="en-GB" spc="-40" dirty="0">
                <a:latin typeface="Cambria"/>
                <a:cs typeface="Cambria"/>
              </a:rPr>
              <a:t>r</a:t>
            </a:r>
            <a:r>
              <a:rPr lang="en-GB" spc="-5" dirty="0">
                <a:latin typeface="Cambria"/>
                <a:cs typeface="Cambria"/>
              </a:rPr>
              <a:t>a</a:t>
            </a:r>
            <a:r>
              <a:rPr lang="en-GB" dirty="0">
                <a:latin typeface="Cambria"/>
                <a:cs typeface="Cambria"/>
              </a:rPr>
              <a:t>l </a:t>
            </a:r>
            <a:r>
              <a:rPr lang="en-GB" spc="-5" dirty="0">
                <a:latin typeface="Cambria"/>
                <a:cs typeface="Cambria"/>
              </a:rPr>
              <a:t>bo</a:t>
            </a:r>
            <a:r>
              <a:rPr lang="en-GB" spc="-25" dirty="0">
                <a:latin typeface="Cambria"/>
                <a:cs typeface="Cambria"/>
              </a:rPr>
              <a:t>r</a:t>
            </a:r>
            <a:r>
              <a:rPr lang="en-GB" dirty="0">
                <a:latin typeface="Cambria"/>
                <a:cs typeface="Cambria"/>
              </a:rPr>
              <a:t>d</a:t>
            </a:r>
            <a:r>
              <a:rPr lang="en-GB" spc="-5" dirty="0">
                <a:latin typeface="Cambria"/>
                <a:cs typeface="Cambria"/>
              </a:rPr>
              <a:t>e</a:t>
            </a:r>
            <a:r>
              <a:rPr lang="en-GB" dirty="0">
                <a:latin typeface="Cambria"/>
                <a:cs typeface="Cambria"/>
              </a:rPr>
              <a:t>r</a:t>
            </a:r>
            <a:r>
              <a:rPr lang="en-GB" spc="-5" dirty="0">
                <a:latin typeface="Cambria"/>
                <a:cs typeface="Cambria"/>
              </a:rPr>
              <a:t>s</a:t>
            </a:r>
            <a:r>
              <a:rPr lang="en-GB" dirty="0">
                <a:latin typeface="Cambria"/>
                <a:cs typeface="Cambria"/>
              </a:rPr>
              <a:t>. </a:t>
            </a:r>
            <a:r>
              <a:rPr lang="en-GB" spc="-5" dirty="0">
                <a:latin typeface="Cambria"/>
                <a:cs typeface="Cambria"/>
              </a:rPr>
              <a:t>I</a:t>
            </a:r>
            <a:r>
              <a:rPr lang="en-GB" spc="15" dirty="0">
                <a:latin typeface="Cambria"/>
                <a:cs typeface="Cambria"/>
              </a:rPr>
              <a:t>t</a:t>
            </a:r>
            <a:r>
              <a:rPr lang="en-GB" dirty="0">
                <a:latin typeface="Cambria"/>
                <a:cs typeface="Cambria"/>
              </a:rPr>
              <a:t>s  </a:t>
            </a:r>
            <a:r>
              <a:rPr lang="en-GB" spc="-10" dirty="0">
                <a:latin typeface="Cambria"/>
                <a:cs typeface="Cambria"/>
              </a:rPr>
              <a:t>slightly </a:t>
            </a:r>
            <a:r>
              <a:rPr lang="en-GB" spc="-15" dirty="0">
                <a:latin typeface="Cambria"/>
                <a:cs typeface="Cambria"/>
              </a:rPr>
              <a:t>c</a:t>
            </a:r>
            <a:r>
              <a:rPr lang="en-GB" spc="-10" dirty="0">
                <a:latin typeface="Cambria"/>
                <a:cs typeface="Cambria"/>
              </a:rPr>
              <a:t>o</a:t>
            </a:r>
            <a:r>
              <a:rPr lang="en-GB" spc="-5" dirty="0">
                <a:latin typeface="Cambria"/>
                <a:cs typeface="Cambria"/>
              </a:rPr>
              <a:t>n</a:t>
            </a:r>
            <a:r>
              <a:rPr lang="en-GB" spc="-15" dirty="0">
                <a:latin typeface="Cambria"/>
                <a:cs typeface="Cambria"/>
              </a:rPr>
              <a:t>c</a:t>
            </a:r>
            <a:r>
              <a:rPr lang="en-GB" spc="-40" dirty="0">
                <a:latin typeface="Cambria"/>
                <a:cs typeface="Cambria"/>
              </a:rPr>
              <a:t>a</a:t>
            </a:r>
            <a:r>
              <a:rPr lang="en-GB" spc="-35" dirty="0">
                <a:latin typeface="Cambria"/>
                <a:cs typeface="Cambria"/>
              </a:rPr>
              <a:t>v</a:t>
            </a:r>
            <a:r>
              <a:rPr lang="en-GB" dirty="0">
                <a:latin typeface="Cambria"/>
                <a:cs typeface="Cambria"/>
              </a:rPr>
              <a:t>e </a:t>
            </a:r>
            <a:r>
              <a:rPr lang="en-GB" spc="-5" dirty="0">
                <a:latin typeface="Cambria"/>
                <a:cs typeface="Cambria"/>
              </a:rPr>
              <a:t>la</a:t>
            </a:r>
            <a:r>
              <a:rPr lang="en-GB" spc="-10" dirty="0">
                <a:latin typeface="Cambria"/>
                <a:cs typeface="Cambria"/>
              </a:rPr>
              <a:t>t</a:t>
            </a:r>
            <a:r>
              <a:rPr lang="en-GB" dirty="0">
                <a:latin typeface="Cambria"/>
                <a:cs typeface="Cambria"/>
              </a:rPr>
              <a:t>e</a:t>
            </a:r>
            <a:r>
              <a:rPr lang="en-GB" spc="-40" dirty="0">
                <a:latin typeface="Cambria"/>
                <a:cs typeface="Cambria"/>
              </a:rPr>
              <a:t>r</a:t>
            </a:r>
            <a:r>
              <a:rPr lang="en-GB" spc="-5" dirty="0">
                <a:latin typeface="Cambria"/>
                <a:cs typeface="Cambria"/>
              </a:rPr>
              <a:t>a</a:t>
            </a:r>
            <a:r>
              <a:rPr lang="en-GB" dirty="0">
                <a:latin typeface="Cambria"/>
                <a:cs typeface="Cambria"/>
              </a:rPr>
              <a:t>l	e</a:t>
            </a:r>
            <a:r>
              <a:rPr lang="en-GB" spc="-5" dirty="0">
                <a:latin typeface="Cambria"/>
                <a:cs typeface="Cambria"/>
              </a:rPr>
              <a:t>dge a</a:t>
            </a:r>
            <a:r>
              <a:rPr lang="en-GB" spc="-10" dirty="0">
                <a:latin typeface="Cambria"/>
                <a:cs typeface="Cambria"/>
              </a:rPr>
              <a:t>r</a:t>
            </a:r>
            <a:r>
              <a:rPr lang="en-GB" spc="-5" dirty="0">
                <a:latin typeface="Cambria"/>
                <a:cs typeface="Cambria"/>
              </a:rPr>
              <a:t>t</a:t>
            </a:r>
            <a:r>
              <a:rPr lang="en-GB" dirty="0">
                <a:latin typeface="Cambria"/>
                <a:cs typeface="Cambria"/>
              </a:rPr>
              <a:t>icula</a:t>
            </a:r>
            <a:r>
              <a:rPr lang="en-GB" spc="-15" dirty="0">
                <a:latin typeface="Cambria"/>
                <a:cs typeface="Cambria"/>
              </a:rPr>
              <a:t>t</a:t>
            </a:r>
            <a:r>
              <a:rPr lang="en-GB" dirty="0">
                <a:latin typeface="Cambria"/>
                <a:cs typeface="Cambria"/>
              </a:rPr>
              <a:t>es </a:t>
            </a:r>
            <a:r>
              <a:rPr lang="en-GB" spc="-5" dirty="0">
                <a:latin typeface="Cambria"/>
                <a:cs typeface="Cambria"/>
              </a:rPr>
              <a:t>wi</a:t>
            </a:r>
            <a:r>
              <a:rPr lang="en-GB" spc="10" dirty="0">
                <a:latin typeface="Cambria"/>
                <a:cs typeface="Cambria"/>
              </a:rPr>
              <a:t>t</a:t>
            </a:r>
            <a:r>
              <a:rPr lang="en-GB" dirty="0">
                <a:latin typeface="Cambria"/>
                <a:cs typeface="Cambria"/>
              </a:rPr>
              <a:t>h </a:t>
            </a:r>
            <a:r>
              <a:rPr lang="en-GB" spc="-5" dirty="0">
                <a:latin typeface="Cambria"/>
                <a:cs typeface="Cambria"/>
              </a:rPr>
              <a:t>the </a:t>
            </a:r>
            <a:r>
              <a:rPr lang="en-GB" dirty="0">
                <a:latin typeface="Cambria"/>
                <a:cs typeface="Cambria"/>
              </a:rPr>
              <a:t>head </a:t>
            </a:r>
            <a:r>
              <a:rPr lang="en-GB" spc="-5" dirty="0">
                <a:latin typeface="Cambria"/>
                <a:cs typeface="Cambria"/>
              </a:rPr>
              <a:t>of the humerus:</a:t>
            </a:r>
          </a:p>
          <a:p>
            <a:pPr marL="12065" marR="5080" algn="just">
              <a:lnSpc>
                <a:spcPct val="100000"/>
              </a:lnSpc>
              <a:spcBef>
                <a:spcPts val="100"/>
              </a:spcBef>
              <a:buClr>
                <a:srgbClr val="FF388B"/>
              </a:buClr>
              <a:buSzPct val="75000"/>
              <a:tabLst>
                <a:tab pos="302260" algn="l"/>
              </a:tabLst>
            </a:pPr>
            <a:r>
              <a:rPr lang="en-GB" spc="-5" dirty="0">
                <a:latin typeface="Cambria"/>
                <a:cs typeface="Cambria"/>
              </a:rPr>
              <a:t>	- At lateral angle: </a:t>
            </a:r>
          </a:p>
          <a:p>
            <a:pPr marL="12065" marR="5080" algn="just">
              <a:lnSpc>
                <a:spcPct val="100000"/>
              </a:lnSpc>
              <a:spcBef>
                <a:spcPts val="100"/>
              </a:spcBef>
              <a:buClr>
                <a:srgbClr val="FF388B"/>
              </a:buClr>
              <a:buSzPct val="75000"/>
              <a:tabLst>
                <a:tab pos="302260" algn="l"/>
              </a:tabLst>
            </a:pPr>
            <a:r>
              <a:rPr lang="en-GB" sz="1800" b="1" spc="-5" dirty="0">
                <a:latin typeface="Cambria"/>
                <a:cs typeface="Cambria"/>
              </a:rPr>
              <a:t>         * Glenoid</a:t>
            </a:r>
            <a:r>
              <a:rPr lang="en-GB" sz="1800" b="1" dirty="0">
                <a:latin typeface="Cambria"/>
                <a:cs typeface="Cambria"/>
              </a:rPr>
              <a:t> </a:t>
            </a:r>
            <a:r>
              <a:rPr lang="en-GB" sz="1800" b="1" spc="-15" dirty="0">
                <a:latin typeface="Cambria"/>
                <a:cs typeface="Cambria"/>
              </a:rPr>
              <a:t>cavity</a:t>
            </a:r>
            <a:r>
              <a:rPr lang="en-GB" sz="1800" b="1" spc="-10" dirty="0">
                <a:latin typeface="Cambria"/>
                <a:cs typeface="Cambria"/>
              </a:rPr>
              <a:t> </a:t>
            </a:r>
            <a:r>
              <a:rPr lang="en-GB" sz="1800" b="1" spc="-5" dirty="0">
                <a:latin typeface="Cambria"/>
                <a:cs typeface="Cambria"/>
              </a:rPr>
              <a:t>or</a:t>
            </a:r>
            <a:r>
              <a:rPr lang="en-GB" sz="1800" b="1" dirty="0">
                <a:latin typeface="Cambria"/>
                <a:cs typeface="Cambria"/>
              </a:rPr>
              <a:t> </a:t>
            </a:r>
            <a:r>
              <a:rPr lang="en-GB" sz="1800" b="1" spc="-5" dirty="0">
                <a:latin typeface="Cambria"/>
                <a:cs typeface="Cambria"/>
              </a:rPr>
              <a:t>fossa,</a:t>
            </a:r>
          </a:p>
          <a:p>
            <a:pPr marL="12065" marR="5080" algn="just">
              <a:lnSpc>
                <a:spcPct val="100000"/>
              </a:lnSpc>
              <a:spcBef>
                <a:spcPts val="100"/>
              </a:spcBef>
              <a:buClr>
                <a:srgbClr val="FF388B"/>
              </a:buClr>
              <a:buSzPct val="75000"/>
              <a:tabLst>
                <a:tab pos="302260" algn="l"/>
              </a:tabLst>
            </a:pPr>
            <a:r>
              <a:rPr lang="en-GB" b="1" spc="-5" dirty="0">
                <a:latin typeface="Cambria"/>
                <a:cs typeface="Cambria"/>
              </a:rPr>
              <a:t>	   * </a:t>
            </a:r>
            <a:r>
              <a:rPr lang="en-GB" b="1" spc="-15" dirty="0">
                <a:latin typeface="Cambria"/>
                <a:cs typeface="Cambria"/>
              </a:rPr>
              <a:t>Coracoid </a:t>
            </a:r>
            <a:r>
              <a:rPr lang="en-GB" b="1" spc="-10" dirty="0">
                <a:latin typeface="Cambria"/>
                <a:cs typeface="Cambria"/>
              </a:rPr>
              <a:t>process </a:t>
            </a:r>
          </a:p>
          <a:p>
            <a:pPr marL="12065" marR="5080" algn="just">
              <a:lnSpc>
                <a:spcPct val="100000"/>
              </a:lnSpc>
              <a:spcBef>
                <a:spcPts val="100"/>
              </a:spcBef>
              <a:buClr>
                <a:srgbClr val="FF388B"/>
              </a:buClr>
              <a:buSzPct val="75000"/>
              <a:tabLst>
                <a:tab pos="302260" algn="l"/>
              </a:tabLst>
            </a:pPr>
            <a:r>
              <a:rPr lang="en-GB" sz="1800" b="1" spc="-10" dirty="0">
                <a:latin typeface="Cambria"/>
                <a:cs typeface="Cambria"/>
              </a:rPr>
              <a:t>         * </a:t>
            </a:r>
            <a:r>
              <a:rPr lang="en-GB" b="1" spc="-10" dirty="0">
                <a:latin typeface="Cambria"/>
                <a:cs typeface="Cambria"/>
              </a:rPr>
              <a:t>S</a:t>
            </a:r>
            <a:r>
              <a:rPr lang="en-GB" sz="1800" b="1" spc="-10" dirty="0">
                <a:latin typeface="Cambria"/>
                <a:cs typeface="Cambria"/>
              </a:rPr>
              <a:t>upraglenoid</a:t>
            </a:r>
            <a:r>
              <a:rPr lang="en-GB" sz="1800" b="1" spc="-5" dirty="0">
                <a:latin typeface="Cambria"/>
                <a:cs typeface="Cambria"/>
              </a:rPr>
              <a:t> </a:t>
            </a:r>
            <a:r>
              <a:rPr lang="en-GB" sz="1800" b="1" spc="-10" dirty="0">
                <a:latin typeface="Cambria"/>
                <a:cs typeface="Cambria"/>
              </a:rPr>
              <a:t>tubercle</a:t>
            </a:r>
            <a:r>
              <a:rPr lang="en-GB" sz="1800" b="1" spc="-5" dirty="0">
                <a:latin typeface="Cambria"/>
                <a:cs typeface="Cambria"/>
              </a:rPr>
              <a:t> </a:t>
            </a:r>
            <a:endParaRPr lang="en-GB" spc="-5" dirty="0">
              <a:latin typeface="Cambria"/>
              <a:cs typeface="Cambria"/>
            </a:endParaRPr>
          </a:p>
          <a:p>
            <a:pPr marL="12065" marR="5080" algn="just">
              <a:lnSpc>
                <a:spcPct val="100000"/>
              </a:lnSpc>
              <a:spcBef>
                <a:spcPts val="100"/>
              </a:spcBef>
              <a:buClr>
                <a:srgbClr val="FF388B"/>
              </a:buClr>
              <a:buSzPct val="75000"/>
              <a:tabLst>
                <a:tab pos="302260" algn="l"/>
              </a:tabLst>
            </a:pPr>
            <a:endParaRPr lang="en-GB" spc="-5" dirty="0">
              <a:latin typeface="Cambria"/>
              <a:cs typeface="Cambria"/>
            </a:endParaRPr>
          </a:p>
          <a:p>
            <a:pPr marL="354965" marR="5080" indent="-342900" algn="just">
              <a:lnSpc>
                <a:spcPct val="100000"/>
              </a:lnSpc>
              <a:spcBef>
                <a:spcPts val="100"/>
              </a:spcBef>
              <a:buClr>
                <a:srgbClr val="FF388B"/>
              </a:buClr>
              <a:buSzPct val="75000"/>
              <a:buAutoNum type="alphaUcParenR"/>
              <a:tabLst>
                <a:tab pos="302260" algn="l"/>
              </a:tabLst>
            </a:pPr>
            <a:endParaRPr lang="en-GB" dirty="0">
              <a:latin typeface="Cambria"/>
              <a:cs typeface="Cambria"/>
            </a:endParaRPr>
          </a:p>
        </p:txBody>
      </p:sp>
      <p:sp>
        <p:nvSpPr>
          <p:cNvPr id="8" name="object 2">
            <a:extLst>
              <a:ext uri="{FF2B5EF4-FFF2-40B4-BE49-F238E27FC236}">
                <a16:creationId xmlns:a16="http://schemas.microsoft.com/office/drawing/2014/main" id="{7054EF57-BF98-B51E-DACF-BF69BE921DE6}"/>
              </a:ext>
            </a:extLst>
          </p:cNvPr>
          <p:cNvSpPr txBox="1">
            <a:spLocks/>
          </p:cNvSpPr>
          <p:nvPr/>
        </p:nvSpPr>
        <p:spPr>
          <a:xfrm>
            <a:off x="467544" y="428659"/>
            <a:ext cx="8424936" cy="690574"/>
          </a:xfrm>
          <a:prstGeom prst="rect">
            <a:avLst/>
          </a:prstGeom>
        </p:spPr>
        <p:txBody>
          <a:bodyPr vert="horz" wrap="square" lIns="0" tIns="13335" rIns="0" bIns="0" rtlCol="0">
            <a:sp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12700">
              <a:spcBef>
                <a:spcPts val="105"/>
              </a:spcBef>
            </a:pPr>
            <a:r>
              <a:rPr lang="en-GB" dirty="0"/>
              <a:t>THE</a:t>
            </a:r>
            <a:r>
              <a:rPr lang="en-GB" spc="-70" dirty="0"/>
              <a:t> </a:t>
            </a:r>
            <a:r>
              <a:rPr lang="en-GB" spc="-5" dirty="0"/>
              <a:t>SCAPULA (angles)</a:t>
            </a:r>
          </a:p>
        </p:txBody>
      </p:sp>
      <p:pic>
        <p:nvPicPr>
          <p:cNvPr id="9" name="Picture 2">
            <a:extLst>
              <a:ext uri="{FF2B5EF4-FFF2-40B4-BE49-F238E27FC236}">
                <a16:creationId xmlns:a16="http://schemas.microsoft.com/office/drawing/2014/main" id="{10949779-5558-C21F-B424-9CB98D8DD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250" t="22000" r="31250" b="10001"/>
          <a:stretch>
            <a:fillRect/>
          </a:stretch>
        </p:blipFill>
        <p:spPr bwMode="auto">
          <a:xfrm>
            <a:off x="4974314" y="1340768"/>
            <a:ext cx="4201158" cy="47671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nvSpPr>
        <p:spPr bwMode="auto">
          <a:xfrm>
            <a:off x="539552" y="0"/>
            <a:ext cx="82296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sr-Latn-CS" altLang="en-US" sz="3600" b="1" dirty="0">
                <a:solidFill>
                  <a:schemeClr val="tx1"/>
                </a:solidFill>
                <a:effectLst>
                  <a:outerShdw blurRad="38100" dist="38100" dir="2700000" algn="tl">
                    <a:srgbClr val="C0C0C0"/>
                  </a:outerShdw>
                </a:effectLst>
                <a:latin typeface="Comic Sans MS" panose="030F0702030302020204" pitchFamily="66" charset="0"/>
              </a:rPr>
              <a:t>Art. </a:t>
            </a:r>
            <a:r>
              <a:rPr lang="en-GB" altLang="en-US" sz="3600" b="1" dirty="0" err="1">
                <a:solidFill>
                  <a:schemeClr val="tx1"/>
                </a:solidFill>
                <a:effectLst>
                  <a:outerShdw blurRad="38100" dist="38100" dir="2700000" algn="tl">
                    <a:srgbClr val="C0C0C0"/>
                  </a:outerShdw>
                </a:effectLst>
                <a:latin typeface="Comic Sans MS" panose="030F0702030302020204" pitchFamily="66" charset="0"/>
              </a:rPr>
              <a:t>radiocarpalis</a:t>
            </a:r>
            <a:r>
              <a:rPr lang="en-GB" altLang="en-US" sz="3600" b="1" dirty="0">
                <a:solidFill>
                  <a:schemeClr val="tx1"/>
                </a:solidFill>
                <a:effectLst>
                  <a:outerShdw blurRad="38100" dist="38100" dir="2700000" algn="tl">
                    <a:srgbClr val="C0C0C0"/>
                  </a:outerShdw>
                </a:effectLst>
                <a:latin typeface="Comic Sans MS" panose="030F0702030302020204" pitchFamily="66" charset="0"/>
              </a:rPr>
              <a:t> (wrist joint</a:t>
            </a:r>
            <a:r>
              <a:rPr lang="sr-Cyrl-RS" altLang="en-US" sz="3600" b="1" dirty="0">
                <a:solidFill>
                  <a:schemeClr val="tx1"/>
                </a:solidFill>
                <a:effectLst>
                  <a:outerShdw blurRad="38100" dist="38100" dir="2700000" algn="tl">
                    <a:srgbClr val="C0C0C0"/>
                  </a:outerShdw>
                </a:effectLst>
                <a:latin typeface="Comic Sans MS" panose="030F0702030302020204" pitchFamily="66" charset="0"/>
              </a:rPr>
              <a:t>)</a:t>
            </a:r>
            <a:endParaRPr lang="en-GB" altLang="en-US" sz="3600" b="1" dirty="0">
              <a:solidFill>
                <a:schemeClr val="tx1"/>
              </a:solidFill>
              <a:effectLst>
                <a:outerShdw blurRad="38100" dist="38100" dir="2700000" algn="tl">
                  <a:srgbClr val="C0C0C0"/>
                </a:outerShdw>
              </a:effectLst>
              <a:latin typeface="Comic Sans MS" panose="030F0702030302020204" pitchFamily="66" charset="0"/>
            </a:endParaRPr>
          </a:p>
        </p:txBody>
      </p:sp>
      <p:sp>
        <p:nvSpPr>
          <p:cNvPr id="23555" name="Rectangle 3"/>
          <p:cNvSpPr>
            <a:spLocks noGrp="1" noChangeArrowheads="1"/>
          </p:cNvSpPr>
          <p:nvPr/>
        </p:nvSpPr>
        <p:spPr bwMode="auto">
          <a:xfrm>
            <a:off x="35496" y="620688"/>
            <a:ext cx="9001125" cy="496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pPr>
            <a:r>
              <a:rPr lang="sr-Cyrl-RS" altLang="en-US" sz="1800" dirty="0">
                <a:latin typeface="Book Antiqua" panose="02040602050305030304" pitchFamily="18" charset="0"/>
              </a:rPr>
              <a:t>* </a:t>
            </a:r>
            <a:r>
              <a:rPr lang="en-GB" altLang="en-US" sz="1800" dirty="0">
                <a:latin typeface="Book Antiqua" panose="02040602050305030304" pitchFamily="18" charset="0"/>
              </a:rPr>
              <a:t>joint of distal radial end and the proximal carpal bones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upper articular surface</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 </a:t>
            </a:r>
            <a:r>
              <a:rPr lang="en-GB" altLang="en-US" sz="1800" dirty="0" err="1">
                <a:latin typeface="Book Antiqua" panose="02040602050305030304" pitchFamily="18" charset="0"/>
              </a:rPr>
              <a:t>facies</a:t>
            </a:r>
            <a:r>
              <a:rPr lang="en-GB" altLang="en-US" sz="1800" dirty="0">
                <a:latin typeface="Book Antiqua" panose="02040602050305030304" pitchFamily="18" charset="0"/>
              </a:rPr>
              <a:t> </a:t>
            </a:r>
            <a:r>
              <a:rPr lang="en-GB" altLang="en-US" sz="1800" dirty="0" err="1">
                <a:latin typeface="Book Antiqua" panose="02040602050305030304" pitchFamily="18" charset="0"/>
              </a:rPr>
              <a:t>articularis</a:t>
            </a:r>
            <a:r>
              <a:rPr lang="en-GB" altLang="en-US" sz="1800" dirty="0">
                <a:latin typeface="Book Antiqua" panose="02040602050305030304" pitchFamily="18" charset="0"/>
              </a:rPr>
              <a:t> carpi </a:t>
            </a:r>
            <a:r>
              <a:rPr lang="sr-Cyrl-RS" altLang="en-US" sz="1800" dirty="0">
                <a:latin typeface="Book Antiqua" panose="02040602050305030304" pitchFamily="18" charset="0"/>
              </a:rPr>
              <a:t>(</a:t>
            </a:r>
            <a:r>
              <a:rPr lang="en-GB" altLang="en-US" sz="1800" dirty="0">
                <a:latin typeface="Book Antiqua" panose="02040602050305030304" pitchFamily="18" charset="0"/>
              </a:rPr>
              <a:t>distal (bottom) surface of distal end of radius)</a:t>
            </a:r>
            <a:br>
              <a:rPr lang="en-GB" altLang="en-US" sz="1800" dirty="0">
                <a:latin typeface="Book Antiqua" panose="02040602050305030304" pitchFamily="18" charset="0"/>
              </a:rPr>
            </a:br>
            <a:r>
              <a:rPr lang="en-GB" altLang="en-US" sz="1800" dirty="0">
                <a:latin typeface="Book Antiqua" panose="02040602050305030304" pitchFamily="18" charset="0"/>
              </a:rPr>
              <a:t>	- discus </a:t>
            </a:r>
            <a:r>
              <a:rPr lang="en-GB" altLang="en-US" sz="1800" dirty="0" err="1">
                <a:latin typeface="Book Antiqua" panose="02040602050305030304" pitchFamily="18" charset="0"/>
              </a:rPr>
              <a:t>articularis</a:t>
            </a:r>
            <a:r>
              <a:rPr lang="en-GB" altLang="en-US" sz="1800" dirty="0">
                <a:latin typeface="Book Antiqua" panose="02040602050305030304" pitchFamily="18" charset="0"/>
              </a:rPr>
              <a:t> (between</a:t>
            </a:r>
            <a:r>
              <a:rPr lang="sr-Cyrl-RS" altLang="en-US" sz="1800" dirty="0">
                <a:latin typeface="Book Antiqua" panose="02040602050305030304" pitchFamily="18" charset="0"/>
              </a:rPr>
              <a:t> </a:t>
            </a:r>
            <a:r>
              <a:rPr lang="en-GB" altLang="en-US" sz="1800" dirty="0">
                <a:latin typeface="Book Antiqua" panose="02040602050305030304" pitchFamily="18" charset="0"/>
              </a:rPr>
              <a:t>ulna and the proximal carpal bones</a:t>
            </a:r>
            <a:r>
              <a:rPr lang="sr-Cyrl-RS" altLang="en-US" sz="1800" dirty="0">
                <a:latin typeface="Book Antiqua" panose="02040602050305030304" pitchFamily="18" charset="0"/>
              </a:rPr>
              <a:t>)</a:t>
            </a:r>
          </a:p>
          <a:p>
            <a:pPr eaLnBrk="1" hangingPunct="1">
              <a:lnSpc>
                <a:spcPct val="90000"/>
              </a:lnSpc>
              <a:buFontTx/>
              <a:buNone/>
            </a:pPr>
            <a:endParaRPr lang="sr-Cyrl-RS" altLang="en-US" sz="1800" dirty="0">
              <a:latin typeface="Book Antiqua" panose="02040602050305030304" pitchFamily="18" charset="0"/>
            </a:endParaRPr>
          </a:p>
          <a:p>
            <a:pPr eaLnBrk="1" hangingPunct="1">
              <a:lnSpc>
                <a:spcPct val="90000"/>
              </a:lnSpc>
              <a:buFontTx/>
              <a:buNone/>
            </a:pPr>
            <a:r>
              <a:rPr lang="sr-Cyrl-RS" altLang="en-US" sz="1800" dirty="0">
                <a:latin typeface="Book Antiqua" panose="02040602050305030304" pitchFamily="18" charset="0"/>
              </a:rPr>
              <a:t>	- </a:t>
            </a:r>
            <a:r>
              <a:rPr lang="en-GB" altLang="en-US" sz="1800" dirty="0">
                <a:latin typeface="Book Antiqua" panose="02040602050305030304" pitchFamily="18" charset="0"/>
              </a:rPr>
              <a:t>lower articular surface</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 </a:t>
            </a:r>
            <a:r>
              <a:rPr lang="en-GB" altLang="en-US" sz="1800" dirty="0">
                <a:latin typeface="Book Antiqua" panose="02040602050305030304" pitchFamily="18" charset="0"/>
              </a:rPr>
              <a:t>upper surface of </a:t>
            </a:r>
            <a:r>
              <a:rPr lang="en-GB" altLang="en-US" sz="1800" dirty="0" err="1">
                <a:latin typeface="Book Antiqua" panose="02040602050305030304" pitchFamily="18" charset="0"/>
              </a:rPr>
              <a:t>os</a:t>
            </a:r>
            <a:r>
              <a:rPr lang="en-GB" altLang="en-US" sz="1800" dirty="0">
                <a:latin typeface="Book Antiqua" panose="02040602050305030304" pitchFamily="18" charset="0"/>
              </a:rPr>
              <a:t> </a:t>
            </a:r>
            <a:r>
              <a:rPr lang="en-GB" altLang="en-US" sz="1800" dirty="0" err="1">
                <a:latin typeface="Book Antiqua" panose="02040602050305030304" pitchFamily="18" charset="0"/>
              </a:rPr>
              <a:t>scpahoideum</a:t>
            </a:r>
            <a:r>
              <a:rPr lang="en-GB" altLang="en-US" sz="1800" dirty="0">
                <a:latin typeface="Book Antiqua" panose="02040602050305030304" pitchFamily="18" charset="0"/>
              </a:rPr>
              <a:t>, </a:t>
            </a:r>
            <a:r>
              <a:rPr lang="en-GB" altLang="en-US" sz="1800" dirty="0" err="1">
                <a:latin typeface="Book Antiqua" panose="02040602050305030304" pitchFamily="18" charset="0"/>
              </a:rPr>
              <a:t>os</a:t>
            </a:r>
            <a:r>
              <a:rPr lang="en-GB" altLang="en-US" sz="1800" dirty="0">
                <a:latin typeface="Book Antiqua" panose="02040602050305030304" pitchFamily="18" charset="0"/>
              </a:rPr>
              <a:t> </a:t>
            </a:r>
            <a:r>
              <a:rPr lang="en-GB" altLang="en-US" sz="1800" dirty="0" err="1">
                <a:latin typeface="Book Antiqua" panose="02040602050305030304" pitchFamily="18" charset="0"/>
              </a:rPr>
              <a:t>lunatum</a:t>
            </a:r>
            <a:r>
              <a:rPr lang="en-GB" altLang="en-US" sz="1800" dirty="0">
                <a:latin typeface="Book Antiqua" panose="02040602050305030304" pitchFamily="18" charset="0"/>
              </a:rPr>
              <a:t> and </a:t>
            </a:r>
            <a:r>
              <a:rPr lang="en-GB" altLang="en-US" sz="1800" dirty="0" err="1">
                <a:latin typeface="Book Antiqua" panose="02040602050305030304" pitchFamily="18" charset="0"/>
              </a:rPr>
              <a:t>os</a:t>
            </a:r>
            <a:r>
              <a:rPr lang="en-GB" altLang="en-US" sz="1800" dirty="0">
                <a:latin typeface="Book Antiqua" panose="02040602050305030304" pitchFamily="18" charset="0"/>
              </a:rPr>
              <a:t> </a:t>
            </a:r>
            <a:r>
              <a:rPr lang="en-GB" altLang="en-US" sz="1800" dirty="0" err="1">
                <a:latin typeface="Book Antiqua" panose="02040602050305030304" pitchFamily="18" charset="0"/>
              </a:rPr>
              <a:t>triquetrum</a:t>
            </a:r>
            <a:endParaRPr lang="en-GB" altLang="en-US" sz="1800" dirty="0">
              <a:latin typeface="Book Antiqua" panose="02040602050305030304" pitchFamily="18" charset="0"/>
            </a:endParaRPr>
          </a:p>
          <a:p>
            <a:pPr eaLnBrk="1" hangingPunct="1">
              <a:lnSpc>
                <a:spcPct val="90000"/>
              </a:lnSpc>
              <a:buFontTx/>
              <a:buNone/>
            </a:pPr>
            <a:endParaRPr lang="sr-Cyrl-RS" altLang="en-US" sz="1800" dirty="0">
              <a:latin typeface="Book Antiqua" panose="02040602050305030304" pitchFamily="18" charset="0"/>
            </a:endParaRPr>
          </a:p>
          <a:p>
            <a:pPr eaLnBrk="1" hangingPunct="1">
              <a:lnSpc>
                <a:spcPct val="90000"/>
              </a:lnSpc>
              <a:buFontTx/>
              <a:buNone/>
            </a:pPr>
            <a:r>
              <a:rPr lang="en-GB" altLang="en-US" sz="1800" dirty="0">
                <a:latin typeface="Book Antiqua" panose="02040602050305030304" pitchFamily="18" charset="0"/>
              </a:rPr>
              <a:t>	</a:t>
            </a:r>
            <a:endParaRPr lang="sr-Cyrl-RS" altLang="en-US" sz="1800" dirty="0">
              <a:latin typeface="Book Antiqua" panose="02040602050305030304" pitchFamily="18"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l="13902" t="20346" r="53833" b="11926"/>
          <a:stretch>
            <a:fillRect/>
          </a:stretch>
        </p:blipFill>
        <p:spPr bwMode="auto">
          <a:xfrm>
            <a:off x="2843808" y="2830908"/>
            <a:ext cx="3411811" cy="4027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nvSpPr>
        <p:spPr bwMode="auto">
          <a:xfrm>
            <a:off x="539552" y="0"/>
            <a:ext cx="82296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sr-Latn-CS" altLang="en-US" sz="3600" b="1" dirty="0">
                <a:solidFill>
                  <a:schemeClr val="tx1"/>
                </a:solidFill>
                <a:effectLst>
                  <a:outerShdw blurRad="38100" dist="38100" dir="2700000" algn="tl">
                    <a:srgbClr val="C0C0C0"/>
                  </a:outerShdw>
                </a:effectLst>
                <a:latin typeface="Comic Sans MS" panose="030F0702030302020204" pitchFamily="66" charset="0"/>
              </a:rPr>
              <a:t>Art. </a:t>
            </a:r>
            <a:r>
              <a:rPr lang="en-GB" altLang="en-US" sz="3600" b="1" dirty="0" err="1">
                <a:solidFill>
                  <a:schemeClr val="tx1"/>
                </a:solidFill>
                <a:effectLst>
                  <a:outerShdw blurRad="38100" dist="38100" dir="2700000" algn="tl">
                    <a:srgbClr val="C0C0C0"/>
                  </a:outerShdw>
                </a:effectLst>
                <a:latin typeface="Comic Sans MS" panose="030F0702030302020204" pitchFamily="66" charset="0"/>
              </a:rPr>
              <a:t>radiocarpalis</a:t>
            </a:r>
            <a:r>
              <a:rPr lang="en-GB" altLang="en-US" sz="3600" b="1" dirty="0">
                <a:solidFill>
                  <a:schemeClr val="tx1"/>
                </a:solidFill>
                <a:effectLst>
                  <a:outerShdw blurRad="38100" dist="38100" dir="2700000" algn="tl">
                    <a:srgbClr val="C0C0C0"/>
                  </a:outerShdw>
                </a:effectLst>
                <a:latin typeface="Comic Sans MS" panose="030F0702030302020204" pitchFamily="66" charset="0"/>
              </a:rPr>
              <a:t> (wrist joint</a:t>
            </a:r>
            <a:r>
              <a:rPr lang="sr-Cyrl-RS" altLang="en-US" sz="3600" b="1" dirty="0">
                <a:solidFill>
                  <a:schemeClr val="tx1"/>
                </a:solidFill>
                <a:effectLst>
                  <a:outerShdw blurRad="38100" dist="38100" dir="2700000" algn="tl">
                    <a:srgbClr val="C0C0C0"/>
                  </a:outerShdw>
                </a:effectLst>
                <a:latin typeface="Comic Sans MS" panose="030F0702030302020204" pitchFamily="66" charset="0"/>
              </a:rPr>
              <a:t>)</a:t>
            </a:r>
            <a:endParaRPr lang="en-GB" altLang="en-US" sz="3600" b="1" dirty="0">
              <a:solidFill>
                <a:schemeClr val="tx1"/>
              </a:solidFill>
              <a:effectLst>
                <a:outerShdw blurRad="38100" dist="38100" dir="2700000" algn="tl">
                  <a:srgbClr val="C0C0C0"/>
                </a:outerShdw>
              </a:effectLst>
              <a:latin typeface="Comic Sans MS" panose="030F0702030302020204" pitchFamily="66" charset="0"/>
            </a:endParaRPr>
          </a:p>
        </p:txBody>
      </p:sp>
      <p:sp>
        <p:nvSpPr>
          <p:cNvPr id="23555" name="Rectangle 3"/>
          <p:cNvSpPr>
            <a:spLocks noGrp="1" noChangeArrowheads="1"/>
          </p:cNvSpPr>
          <p:nvPr/>
        </p:nvSpPr>
        <p:spPr bwMode="auto">
          <a:xfrm>
            <a:off x="35496" y="620688"/>
            <a:ext cx="9001125" cy="496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pPr>
            <a:endParaRPr lang="sr-Cyrl-RS" altLang="en-US" sz="1800" dirty="0">
              <a:latin typeface="Book Antiqua" panose="02040602050305030304" pitchFamily="18" charset="0"/>
            </a:endParaRPr>
          </a:p>
          <a:p>
            <a:pPr eaLnBrk="1" hangingPunct="1">
              <a:lnSpc>
                <a:spcPct val="90000"/>
              </a:lnSpc>
              <a:buFontTx/>
              <a:buNone/>
            </a:pPr>
            <a:r>
              <a:rPr lang="en-GB" altLang="en-US" sz="1800" dirty="0">
                <a:latin typeface="Book Antiqua" panose="02040602050305030304" pitchFamily="18" charset="0"/>
              </a:rPr>
              <a:t>	- joint capsule </a:t>
            </a:r>
            <a:r>
              <a:rPr lang="sr-Cyrl-RS" altLang="en-US" sz="1800" dirty="0">
                <a:latin typeface="Book Antiqua" panose="02040602050305030304" pitchFamily="18" charset="0"/>
              </a:rPr>
              <a:t>(</a:t>
            </a:r>
            <a:r>
              <a:rPr lang="en-GB" altLang="en-US" sz="1800" dirty="0" err="1">
                <a:latin typeface="Book Antiqua" panose="02040602050305030304" pitchFamily="18" charset="0"/>
              </a:rPr>
              <a:t>capsula</a:t>
            </a:r>
            <a:r>
              <a:rPr lang="en-GB" altLang="en-US" sz="1800" dirty="0">
                <a:latin typeface="Book Antiqua" panose="02040602050305030304" pitchFamily="18" charset="0"/>
              </a:rPr>
              <a:t> </a:t>
            </a:r>
            <a:r>
              <a:rPr lang="en-GB" altLang="en-US" sz="1800" dirty="0" err="1">
                <a:latin typeface="Book Antiqua" panose="02040602050305030304" pitchFamily="18" charset="0"/>
              </a:rPr>
              <a:t>articularis</a:t>
            </a:r>
            <a:r>
              <a:rPr lang="en-GB" altLang="en-US" sz="1800" dirty="0">
                <a:latin typeface="Book Antiqua" panose="02040602050305030304" pitchFamily="18" charset="0"/>
              </a:rPr>
              <a:t>) consists of 2 layers</a:t>
            </a:r>
            <a:r>
              <a:rPr lang="sr-Cyrl-RS" altLang="en-US" sz="1800" dirty="0">
                <a:latin typeface="Book Antiqua" panose="02040602050305030304" pitchFamily="18" charset="0"/>
              </a:rPr>
              <a:t>, </a:t>
            </a:r>
            <a:r>
              <a:rPr lang="en-GB" altLang="en-US" sz="1800" dirty="0">
                <a:latin typeface="Book Antiqua" panose="02040602050305030304" pitchFamily="18" charset="0"/>
              </a:rPr>
              <a:t>external</a:t>
            </a:r>
            <a:r>
              <a:rPr lang="sr-Cyrl-RS" altLang="en-US" sz="1800" dirty="0">
                <a:latin typeface="Book Antiqua" panose="02040602050305030304" pitchFamily="18" charset="0"/>
              </a:rPr>
              <a:t> (</a:t>
            </a:r>
            <a:r>
              <a:rPr lang="en-GB" altLang="en-US" sz="1800" dirty="0" err="1">
                <a:latin typeface="Book Antiqua" panose="02040602050305030304" pitchFamily="18" charset="0"/>
              </a:rPr>
              <a:t>membrana</a:t>
            </a:r>
            <a:r>
              <a:rPr lang="en-GB" altLang="en-US" sz="1800" dirty="0">
                <a:latin typeface="Book Antiqua" panose="02040602050305030304" pitchFamily="18" charset="0"/>
              </a:rPr>
              <a:t> </a:t>
            </a:r>
            <a:r>
              <a:rPr lang="en-GB" altLang="en-US" sz="1800" dirty="0" err="1">
                <a:latin typeface="Book Antiqua" panose="02040602050305030304" pitchFamily="18" charset="0"/>
              </a:rPr>
              <a:t>fibrosa</a:t>
            </a:r>
            <a:r>
              <a:rPr lang="sr-Cyrl-RS" altLang="en-US" sz="1800" dirty="0">
                <a:latin typeface="Book Antiqua" panose="02040602050305030304" pitchFamily="18" charset="0"/>
              </a:rPr>
              <a:t>)</a:t>
            </a:r>
            <a:r>
              <a:rPr lang="en-GB" altLang="en-US" sz="1800" dirty="0">
                <a:latin typeface="Book Antiqua" panose="02040602050305030304" pitchFamily="18" charset="0"/>
              </a:rPr>
              <a:t> and internal </a:t>
            </a:r>
            <a:r>
              <a:rPr lang="sr-Cyrl-RS" altLang="en-US" sz="1800" dirty="0">
                <a:latin typeface="Book Antiqua" panose="02040602050305030304" pitchFamily="18" charset="0"/>
              </a:rPr>
              <a:t>(</a:t>
            </a:r>
            <a:r>
              <a:rPr lang="en-GB" altLang="en-US" sz="1800" dirty="0" err="1">
                <a:latin typeface="Book Antiqua" panose="02040602050305030304" pitchFamily="18" charset="0"/>
              </a:rPr>
              <a:t>membrana</a:t>
            </a:r>
            <a:r>
              <a:rPr lang="en-GB" altLang="en-US" sz="1800" dirty="0">
                <a:latin typeface="Book Antiqua" panose="02040602050305030304" pitchFamily="18" charset="0"/>
              </a:rPr>
              <a:t> </a:t>
            </a:r>
            <a:r>
              <a:rPr lang="en-GB" altLang="en-US" sz="1800" dirty="0" err="1">
                <a:latin typeface="Book Antiqua" panose="02040602050305030304" pitchFamily="18" charset="0"/>
              </a:rPr>
              <a:t>synovialis</a:t>
            </a:r>
            <a:r>
              <a:rPr lang="en-GB" altLang="en-US" sz="1800" dirty="0">
                <a:latin typeface="Book Antiqua" panose="02040602050305030304" pitchFamily="18" charset="0"/>
              </a:rPr>
              <a:t>)</a:t>
            </a:r>
          </a:p>
          <a:p>
            <a:pPr eaLnBrk="1" hangingPunct="1">
              <a:lnSpc>
                <a:spcPct val="90000"/>
              </a:lnSpc>
              <a:buFontTx/>
              <a:buNone/>
            </a:pPr>
            <a:endParaRPr lang="sr-Cyrl-RS" altLang="en-US" sz="1800" dirty="0">
              <a:latin typeface="Book Antiqua" panose="02040602050305030304" pitchFamily="18" charset="0"/>
            </a:endParaRPr>
          </a:p>
          <a:p>
            <a:pPr eaLnBrk="1" hangingPunct="1">
              <a:lnSpc>
                <a:spcPct val="90000"/>
              </a:lnSpc>
              <a:buFontTx/>
              <a:buNone/>
            </a:pPr>
            <a:r>
              <a:rPr lang="en-GB" altLang="en-US" sz="1800" dirty="0">
                <a:latin typeface="Book Antiqua" panose="02040602050305030304" pitchFamily="18" charset="0"/>
              </a:rPr>
              <a:t>	- Ligaments</a:t>
            </a:r>
            <a:r>
              <a:rPr lang="sr-Cyrl-RS" altLang="en-US" sz="1800" dirty="0">
                <a:latin typeface="Book Antiqua" panose="02040602050305030304" pitchFamily="18" charset="0"/>
              </a:rPr>
              <a:t>: </a:t>
            </a:r>
            <a:br>
              <a:rPr lang="sr-Cyrl-RS" altLang="en-US" sz="1800" dirty="0">
                <a:latin typeface="Book Antiqua" panose="02040602050305030304" pitchFamily="18" charset="0"/>
              </a:rPr>
            </a:br>
            <a:r>
              <a:rPr lang="sr-Cyrl-RS" altLang="en-US" sz="1800" dirty="0">
                <a:latin typeface="Book Antiqua" panose="02040602050305030304" pitchFamily="18" charset="0"/>
              </a:rPr>
              <a:t>	- </a:t>
            </a:r>
            <a:r>
              <a:rPr lang="en-GB" altLang="en-US" sz="1800" dirty="0">
                <a:latin typeface="Book Antiqua" panose="02040602050305030304" pitchFamily="18" charset="0"/>
              </a:rPr>
              <a:t>frontal (palmar, anterior):</a:t>
            </a:r>
            <a:r>
              <a:rPr lang="sr-Cyrl-RS" altLang="en-US" sz="1800" dirty="0">
                <a:latin typeface="Book Antiqua" panose="02040602050305030304" pitchFamily="18" charset="0"/>
              </a:rPr>
              <a:t> </a:t>
            </a:r>
            <a:br>
              <a:rPr lang="en-GB" altLang="en-US" sz="1800" dirty="0">
                <a:latin typeface="Book Antiqua" panose="02040602050305030304" pitchFamily="18" charset="0"/>
              </a:rPr>
            </a:br>
            <a:r>
              <a:rPr lang="sr-Cyrl-RS" altLang="en-US" sz="1800" dirty="0">
                <a:latin typeface="Book Antiqua" panose="02040602050305030304" pitchFamily="18" charset="0"/>
              </a:rPr>
              <a:t>(</a:t>
            </a:r>
            <a:r>
              <a:rPr lang="en-GB" altLang="en-US" sz="1800" dirty="0" err="1">
                <a:latin typeface="Book Antiqua" panose="02040602050305030304" pitchFamily="18" charset="0"/>
              </a:rPr>
              <a:t>lig</a:t>
            </a:r>
            <a:r>
              <a:rPr lang="en-GB" altLang="en-US" sz="1800" dirty="0">
                <a:latin typeface="Book Antiqua" panose="02040602050305030304" pitchFamily="18" charset="0"/>
              </a:rPr>
              <a:t>. </a:t>
            </a:r>
            <a:r>
              <a:rPr lang="en-GB" altLang="en-US" sz="1800" dirty="0" err="1">
                <a:latin typeface="Book Antiqua" panose="02040602050305030304" pitchFamily="18" charset="0"/>
              </a:rPr>
              <a:t>radicarpale</a:t>
            </a:r>
            <a:r>
              <a:rPr lang="en-GB" altLang="en-US" sz="1800" dirty="0">
                <a:latin typeface="Book Antiqua" panose="02040602050305030304" pitchFamily="18" charset="0"/>
              </a:rPr>
              <a:t> </a:t>
            </a:r>
            <a:r>
              <a:rPr lang="en-GB" altLang="en-US" sz="1800" dirty="0" err="1">
                <a:latin typeface="Book Antiqua" panose="02040602050305030304" pitchFamily="18" charset="0"/>
              </a:rPr>
              <a:t>palmare</a:t>
            </a:r>
            <a:r>
              <a:rPr lang="en-GB" altLang="en-US" sz="1800" dirty="0">
                <a:latin typeface="Book Antiqua" panose="02040602050305030304" pitchFamily="18" charset="0"/>
              </a:rPr>
              <a:t>, </a:t>
            </a:r>
            <a:r>
              <a:rPr lang="en-GB" altLang="en-US" sz="1800" dirty="0" err="1">
                <a:latin typeface="Book Antiqua" panose="02040602050305030304" pitchFamily="18" charset="0"/>
              </a:rPr>
              <a:t>lig</a:t>
            </a:r>
            <a:r>
              <a:rPr lang="en-GB" altLang="en-US" sz="1800" dirty="0">
                <a:latin typeface="Book Antiqua" panose="02040602050305030304" pitchFamily="18" charset="0"/>
              </a:rPr>
              <a:t>. </a:t>
            </a:r>
            <a:r>
              <a:rPr lang="en-GB" altLang="en-US" sz="1800" dirty="0" err="1">
                <a:latin typeface="Book Antiqua" panose="02040602050305030304" pitchFamily="18" charset="0"/>
              </a:rPr>
              <a:t>ulnocarpeum</a:t>
            </a:r>
            <a:r>
              <a:rPr lang="en-GB" altLang="en-US" sz="1800" dirty="0">
                <a:latin typeface="Book Antiqua" panose="02040602050305030304" pitchFamily="18" charset="0"/>
              </a:rPr>
              <a:t>)</a:t>
            </a:r>
            <a:br>
              <a:rPr lang="en-GB" altLang="en-US" sz="1800" dirty="0">
                <a:latin typeface="Book Antiqua" panose="02040602050305030304" pitchFamily="18" charset="0"/>
              </a:rPr>
            </a:br>
            <a:r>
              <a:rPr lang="en-GB" altLang="en-US" sz="1800" dirty="0">
                <a:latin typeface="Book Antiqua" panose="02040602050305030304" pitchFamily="18" charset="0"/>
              </a:rPr>
              <a:t>	</a:t>
            </a:r>
            <a:r>
              <a:rPr lang="sr-Cyrl-RS" altLang="en-US" sz="1800" dirty="0">
                <a:latin typeface="Book Antiqua" panose="02040602050305030304" pitchFamily="18" charset="0"/>
              </a:rPr>
              <a:t>- </a:t>
            </a:r>
            <a:r>
              <a:rPr lang="en-GB" altLang="en-US" sz="1800" dirty="0">
                <a:latin typeface="Book Antiqua" panose="02040602050305030304" pitchFamily="18" charset="0"/>
              </a:rPr>
              <a:t>collateral</a:t>
            </a:r>
            <a:r>
              <a:rPr lang="sr-Cyrl-RS" altLang="en-US" sz="1800" dirty="0">
                <a:latin typeface="Book Antiqua" panose="02040602050305030304" pitchFamily="18" charset="0"/>
              </a:rPr>
              <a:t> </a:t>
            </a:r>
            <a:r>
              <a:rPr lang="en-GB" altLang="en-US" sz="1800" dirty="0">
                <a:latin typeface="Book Antiqua" panose="02040602050305030304" pitchFamily="18" charset="0"/>
              </a:rPr>
              <a:t>(medial and lateral side ligaments):</a:t>
            </a:r>
            <a:br>
              <a:rPr lang="en-GB" altLang="en-US" sz="1800" dirty="0">
                <a:latin typeface="Book Antiqua" panose="02040602050305030304" pitchFamily="18" charset="0"/>
              </a:rPr>
            </a:br>
            <a:r>
              <a:rPr lang="sr-Cyrl-RS" altLang="en-US" sz="1800" dirty="0">
                <a:latin typeface="Book Antiqua" panose="02040602050305030304" pitchFamily="18" charset="0"/>
              </a:rPr>
              <a:t>(</a:t>
            </a:r>
            <a:r>
              <a:rPr lang="en-GB" altLang="en-US" sz="1800" dirty="0" err="1">
                <a:latin typeface="Book Antiqua" panose="02040602050305030304" pitchFamily="18" charset="0"/>
              </a:rPr>
              <a:t>lig</a:t>
            </a:r>
            <a:r>
              <a:rPr lang="en-GB" altLang="en-US" sz="1800" dirty="0">
                <a:latin typeface="Book Antiqua" panose="02040602050305030304" pitchFamily="18" charset="0"/>
              </a:rPr>
              <a:t>. </a:t>
            </a:r>
            <a:r>
              <a:rPr lang="en-GB" altLang="en-US" sz="1800" dirty="0" err="1">
                <a:latin typeface="Book Antiqua" panose="02040602050305030304" pitchFamily="18" charset="0"/>
              </a:rPr>
              <a:t>collaterale</a:t>
            </a:r>
            <a:r>
              <a:rPr lang="en-GB" altLang="en-US" sz="1800" dirty="0">
                <a:latin typeface="Book Antiqua" panose="02040602050305030304" pitchFamily="18" charset="0"/>
              </a:rPr>
              <a:t> carpi </a:t>
            </a:r>
            <a:r>
              <a:rPr lang="en-GB" altLang="en-US" sz="1800" dirty="0" err="1">
                <a:latin typeface="Book Antiqua" panose="02040602050305030304" pitchFamily="18" charset="0"/>
              </a:rPr>
              <a:t>ulnare</a:t>
            </a:r>
            <a:r>
              <a:rPr lang="en-US" sz="1800" dirty="0">
                <a:latin typeface="Book Antiqua" panose="02040602050305030304" pitchFamily="18" charset="0"/>
              </a:rPr>
              <a:t>, </a:t>
            </a:r>
            <a:r>
              <a:rPr lang="en-US" sz="1800" dirty="0" err="1">
                <a:latin typeface="Book Antiqua" panose="02040602050305030304" pitchFamily="18" charset="0"/>
              </a:rPr>
              <a:t>lig</a:t>
            </a:r>
            <a:r>
              <a:rPr lang="en-US" sz="1800" dirty="0">
                <a:latin typeface="Book Antiqua" panose="02040602050305030304" pitchFamily="18" charset="0"/>
              </a:rPr>
              <a:t>. </a:t>
            </a:r>
            <a:r>
              <a:rPr lang="en-US" sz="1800" dirty="0" err="1">
                <a:latin typeface="Book Antiqua" panose="02040602050305030304" pitchFamily="18" charset="0"/>
              </a:rPr>
              <a:t>collaterale</a:t>
            </a:r>
            <a:r>
              <a:rPr lang="en-US" sz="1800" dirty="0">
                <a:latin typeface="Book Antiqua" panose="02040602050305030304" pitchFamily="18" charset="0"/>
              </a:rPr>
              <a:t> carpi </a:t>
            </a:r>
            <a:r>
              <a:rPr lang="en-US" sz="1800" dirty="0" err="1">
                <a:latin typeface="Book Antiqua" panose="02040602050305030304" pitchFamily="18" charset="0"/>
              </a:rPr>
              <a:t>radiale</a:t>
            </a:r>
            <a:r>
              <a:rPr lang="en-GB" altLang="en-US" sz="1800" dirty="0">
                <a:latin typeface="Book Antiqua" panose="02040602050305030304" pitchFamily="18" charset="0"/>
              </a:rPr>
              <a:t>)</a:t>
            </a:r>
            <a:br>
              <a:rPr lang="en-GB" altLang="en-US" sz="1800" dirty="0">
                <a:latin typeface="Book Antiqua" panose="02040602050305030304" pitchFamily="18" charset="0"/>
              </a:rPr>
            </a:br>
            <a:r>
              <a:rPr lang="en-GB" altLang="en-US" sz="1800" dirty="0">
                <a:latin typeface="Book Antiqua" panose="02040602050305030304" pitchFamily="18" charset="0"/>
              </a:rPr>
              <a:t>	</a:t>
            </a:r>
            <a:r>
              <a:rPr lang="sr-Cyrl-RS" altLang="en-US" sz="1800" dirty="0">
                <a:latin typeface="Book Antiqua" panose="02040602050305030304" pitchFamily="18" charset="0"/>
              </a:rPr>
              <a:t>- </a:t>
            </a:r>
            <a:r>
              <a:rPr lang="en-GB" altLang="en-US" sz="1800" dirty="0">
                <a:latin typeface="Book Antiqua" panose="02040602050305030304" pitchFamily="18" charset="0"/>
              </a:rPr>
              <a:t>dorsal, posterior:</a:t>
            </a:r>
            <a:br>
              <a:rPr lang="en-GB" altLang="en-US" sz="1800" dirty="0">
                <a:latin typeface="Book Antiqua" panose="02040602050305030304" pitchFamily="18" charset="0"/>
              </a:rPr>
            </a:br>
            <a:r>
              <a:rPr lang="sr-Cyrl-RS" altLang="en-US" sz="1800" dirty="0">
                <a:latin typeface="Book Antiqua" panose="02040602050305030304" pitchFamily="18" charset="0"/>
              </a:rPr>
              <a:t>(</a:t>
            </a:r>
            <a:r>
              <a:rPr lang="en-GB" altLang="en-US" sz="1800" dirty="0" err="1">
                <a:latin typeface="Book Antiqua" panose="02040602050305030304" pitchFamily="18" charset="0"/>
              </a:rPr>
              <a:t>lig</a:t>
            </a:r>
            <a:r>
              <a:rPr lang="en-GB" altLang="en-US" sz="1800" dirty="0">
                <a:latin typeface="Book Antiqua" panose="02040602050305030304" pitchFamily="18" charset="0"/>
              </a:rPr>
              <a:t>. </a:t>
            </a:r>
            <a:r>
              <a:rPr lang="en-GB" altLang="en-US" sz="1800" dirty="0" err="1">
                <a:latin typeface="Book Antiqua" panose="02040602050305030304" pitchFamily="18" charset="0"/>
              </a:rPr>
              <a:t>radiocarpale</a:t>
            </a:r>
            <a:r>
              <a:rPr lang="en-GB" altLang="en-US" sz="1800" dirty="0">
                <a:latin typeface="Book Antiqua" panose="02040602050305030304" pitchFamily="18" charset="0"/>
              </a:rPr>
              <a:t> </a:t>
            </a:r>
            <a:r>
              <a:rPr lang="en-GB" altLang="en-US" sz="1800" dirty="0" err="1">
                <a:latin typeface="Book Antiqua" panose="02040602050305030304" pitchFamily="18" charset="0"/>
              </a:rPr>
              <a:t>dorsale</a:t>
            </a:r>
            <a:r>
              <a:rPr lang="en-GB" altLang="en-US" sz="1800" dirty="0">
                <a:latin typeface="Book Antiqua" panose="02040602050305030304" pitchFamily="18" charset="0"/>
              </a:rPr>
              <a:t>)</a:t>
            </a:r>
          </a:p>
          <a:p>
            <a:pPr eaLnBrk="1" hangingPunct="1">
              <a:lnSpc>
                <a:spcPct val="90000"/>
              </a:lnSpc>
              <a:buFontTx/>
              <a:buNone/>
            </a:pPr>
            <a:endParaRPr lang="sr-Cyrl-RS" altLang="en-US" sz="1800" dirty="0">
              <a:latin typeface="Book Antiqua" panose="02040602050305030304" pitchFamily="18" charset="0"/>
            </a:endParaRPr>
          </a:p>
          <a:p>
            <a:pPr eaLnBrk="1" hangingPunct="1">
              <a:lnSpc>
                <a:spcPct val="90000"/>
              </a:lnSpc>
              <a:buFontTx/>
              <a:buNone/>
            </a:pPr>
            <a:r>
              <a:rPr lang="en-GB" altLang="en-US" sz="1800" dirty="0">
                <a:latin typeface="Book Antiqua" panose="02040602050305030304" pitchFamily="18" charset="0"/>
              </a:rPr>
              <a:t>	- Movements</a:t>
            </a:r>
            <a:r>
              <a:rPr lang="sr-Cyrl-RS" altLang="en-US" sz="1800" dirty="0">
                <a:latin typeface="Book Antiqua" panose="02040602050305030304" pitchFamily="18" charset="0"/>
              </a:rPr>
              <a:t>:</a:t>
            </a:r>
            <a:r>
              <a:rPr lang="en-GB" altLang="en-US" sz="1800" dirty="0">
                <a:latin typeface="Book Antiqua" panose="02040602050305030304" pitchFamily="18" charset="0"/>
              </a:rPr>
              <a:t> flexion</a:t>
            </a:r>
            <a:r>
              <a:rPr lang="sr-Cyrl-RS" altLang="en-US" sz="1800" dirty="0">
                <a:latin typeface="Book Antiqua" panose="02040602050305030304" pitchFamily="18" charset="0"/>
              </a:rPr>
              <a:t>/</a:t>
            </a:r>
            <a:r>
              <a:rPr lang="en-GB" altLang="en-US" sz="1800" dirty="0">
                <a:latin typeface="Book Antiqua" panose="02040602050305030304" pitchFamily="18" charset="0"/>
              </a:rPr>
              <a:t>extension</a:t>
            </a:r>
            <a:r>
              <a:rPr lang="sr-Cyrl-RS" altLang="en-US" sz="1800" dirty="0">
                <a:latin typeface="Book Antiqua" panose="02040602050305030304" pitchFamily="18" charset="0"/>
              </a:rPr>
              <a:t>, </a:t>
            </a:r>
            <a:br>
              <a:rPr lang="en-GB" altLang="en-US" sz="1800" dirty="0">
                <a:latin typeface="Book Antiqua" panose="02040602050305030304" pitchFamily="18" charset="0"/>
              </a:rPr>
            </a:br>
            <a:r>
              <a:rPr lang="en-GB" altLang="en-US" sz="1800" dirty="0">
                <a:latin typeface="Book Antiqua" panose="02040602050305030304" pitchFamily="18" charset="0"/>
              </a:rPr>
              <a:t>                    abduction</a:t>
            </a:r>
            <a:r>
              <a:rPr lang="sr-Cyrl-RS" altLang="en-US" sz="1800" dirty="0">
                <a:latin typeface="Book Antiqua" panose="02040602050305030304" pitchFamily="18" charset="0"/>
              </a:rPr>
              <a:t>/</a:t>
            </a:r>
            <a:r>
              <a:rPr lang="en-GB" altLang="en-US" sz="1800" dirty="0">
                <a:latin typeface="Book Antiqua" panose="02040602050305030304" pitchFamily="18" charset="0"/>
              </a:rPr>
              <a:t>adduction</a:t>
            </a:r>
            <a:br>
              <a:rPr lang="en-GB" altLang="en-US" sz="1800" dirty="0">
                <a:latin typeface="Book Antiqua" panose="02040602050305030304" pitchFamily="18" charset="0"/>
              </a:rPr>
            </a:br>
            <a:r>
              <a:rPr lang="en-GB" altLang="en-US" sz="1800" dirty="0">
                <a:latin typeface="Book Antiqua" panose="02040602050305030304" pitchFamily="18" charset="0"/>
              </a:rPr>
              <a:t>                     </a:t>
            </a:r>
            <a:r>
              <a:rPr lang="en-GB" altLang="en-US" sz="1800" dirty="0" err="1">
                <a:latin typeface="Book Antiqua" panose="02040602050305030304" pitchFamily="18" charset="0"/>
              </a:rPr>
              <a:t>circumductio</a:t>
            </a:r>
            <a:endParaRPr lang="sr-Cyrl-RS" altLang="en-US" sz="1800" dirty="0">
              <a:latin typeface="Book Antiqua" panose="02040602050305030304" pitchFamily="18"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l="34430" t="24246" r="36681" b="11630"/>
          <a:stretch>
            <a:fillRect/>
          </a:stretch>
        </p:blipFill>
        <p:spPr bwMode="auto">
          <a:xfrm>
            <a:off x="3995936" y="3356992"/>
            <a:ext cx="2425725" cy="30298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l="41125" t="27408" r="31361" b="9012"/>
          <a:stretch>
            <a:fillRect/>
          </a:stretch>
        </p:blipFill>
        <p:spPr bwMode="auto">
          <a:xfrm>
            <a:off x="6675238" y="3429000"/>
            <a:ext cx="2361383" cy="30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3985135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4" descr="scan0186"/>
          <p:cNvPicPr>
            <a:picLocks noGrp="1" noChangeAspect="1" noChangeArrowheads="1"/>
          </p:cNvPicPr>
          <p:nvPr>
            <p:ph sz="quarter" idx="2"/>
          </p:nvPr>
        </p:nvPicPr>
        <p:blipFill>
          <a:blip r:embed="rId2" cstate="print"/>
          <a:srcRect/>
          <a:stretch>
            <a:fillRect/>
          </a:stretch>
        </p:blipFill>
        <p:spPr>
          <a:xfrm>
            <a:off x="0" y="2057400"/>
            <a:ext cx="9144000" cy="2819400"/>
          </a:xfrm>
          <a:noFill/>
        </p:spPr>
      </p:pic>
      <p:sp>
        <p:nvSpPr>
          <p:cNvPr id="5" name="Rectangle 2"/>
          <p:cNvSpPr>
            <a:spLocks noGrp="1" noChangeArrowheads="1"/>
          </p:cNvSpPr>
          <p:nvPr>
            <p:ph type="title"/>
          </p:nvPr>
        </p:nvSpPr>
        <p:spPr>
          <a:xfrm>
            <a:off x="457200" y="115888"/>
            <a:ext cx="8229600" cy="504825"/>
          </a:xfrm>
        </p:spPr>
        <p:txBody>
          <a:bodyPr/>
          <a:lstStyle/>
          <a:p>
            <a:pPr eaLnBrk="1" hangingPunct="1">
              <a:defRPr/>
            </a:pPr>
            <a:r>
              <a:rPr lang="sr-Latn-CS" sz="3600" b="1" dirty="0">
                <a:solidFill>
                  <a:srgbClr val="FF0000"/>
                </a:solidFill>
                <a:latin typeface="Comic Sans MS" pitchFamily="66" charset="0"/>
              </a:rPr>
              <a:t>Art. radiocarpalis</a:t>
            </a:r>
            <a:endParaRPr lang="en-US" sz="3600" b="1" dirty="0">
              <a:solidFill>
                <a:srgbClr val="FF0000"/>
              </a:solidFill>
              <a:latin typeface="Comic Sans MS" pitchFamily="66" charset="0"/>
            </a:endParaRPr>
          </a:p>
        </p:txBody>
      </p:sp>
      <p:sp>
        <p:nvSpPr>
          <p:cNvPr id="2" name="TextBox 1"/>
          <p:cNvSpPr txBox="1"/>
          <p:nvPr/>
        </p:nvSpPr>
        <p:spPr>
          <a:xfrm>
            <a:off x="5715000" y="4114800"/>
            <a:ext cx="2210862" cy="369332"/>
          </a:xfrm>
          <a:prstGeom prst="rect">
            <a:avLst/>
          </a:prstGeom>
          <a:noFill/>
        </p:spPr>
        <p:txBody>
          <a:bodyPr wrap="none" rtlCol="0">
            <a:spAutoFit/>
          </a:bodyPr>
          <a:lstStyle/>
          <a:p>
            <a:r>
              <a:rPr lang="en-GB" dirty="0">
                <a:solidFill>
                  <a:schemeClr val="bg1">
                    <a:lumMod val="50000"/>
                  </a:schemeClr>
                </a:solidFill>
              </a:rPr>
              <a:t>5. </a:t>
            </a:r>
            <a:r>
              <a:rPr lang="en-GB" dirty="0" err="1">
                <a:solidFill>
                  <a:schemeClr val="bg1">
                    <a:lumMod val="50000"/>
                  </a:schemeClr>
                </a:solidFill>
              </a:rPr>
              <a:t>Lig</a:t>
            </a:r>
            <a:r>
              <a:rPr lang="en-GB" dirty="0">
                <a:solidFill>
                  <a:schemeClr val="bg1">
                    <a:lumMod val="50000"/>
                  </a:schemeClr>
                </a:solidFill>
              </a:rPr>
              <a:t>. </a:t>
            </a:r>
            <a:r>
              <a:rPr lang="en-GB" dirty="0" err="1">
                <a:solidFill>
                  <a:schemeClr val="bg1">
                    <a:lumMod val="50000"/>
                  </a:schemeClr>
                </a:solidFill>
              </a:rPr>
              <a:t>ulnocarpeum</a:t>
            </a:r>
            <a:endParaRPr lang="en-GB" dirty="0">
              <a:solidFill>
                <a:schemeClr val="bg1">
                  <a:lumMod val="50000"/>
                </a:schemeClr>
              </a:solidFill>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12" name="Title 1"/>
          <p:cNvSpPr txBox="1">
            <a:spLocks/>
          </p:cNvSpPr>
          <p:nvPr/>
        </p:nvSpPr>
        <p:spPr>
          <a:xfrm>
            <a:off x="533400" y="228600"/>
            <a:ext cx="8153400" cy="990600"/>
          </a:xfrm>
          <a:prstGeom prst="rect">
            <a:avLst/>
          </a:prstGeom>
        </p:spPr>
        <p:txBody>
          <a:bodyPr vert="horz" anchor="ctr">
            <a:normAutofit fontScale="92500"/>
          </a:bodyPr>
          <a:lstStyle/>
          <a:p>
            <a:pPr lvl="0">
              <a:spcBef>
                <a:spcPct val="0"/>
              </a:spcBef>
              <a:defRPr/>
            </a:pPr>
            <a:r>
              <a:rPr kumimoji="0" lang="en-US" sz="4400" b="0" i="0" u="none" strike="noStrike" kern="1200" cap="none" spc="0" normalizeH="0" baseline="0" noProof="0" dirty="0">
                <a:ln>
                  <a:noFill/>
                </a:ln>
                <a:solidFill>
                  <a:srgbClr val="FFFF00"/>
                </a:solidFill>
                <a:effectLst/>
                <a:uLnTx/>
                <a:uFillTx/>
                <a:latin typeface="+mj-lt"/>
                <a:ea typeface="+mj-ea"/>
                <a:cs typeface="+mj-cs"/>
              </a:rPr>
              <a:t>The </a:t>
            </a:r>
            <a:r>
              <a:rPr lang="en-US" sz="4400" dirty="0">
                <a:solidFill>
                  <a:srgbClr val="FFFF00"/>
                </a:solidFill>
                <a:latin typeface="+mj-lt"/>
                <a:ea typeface="+mj-ea"/>
                <a:cs typeface="+mj-cs"/>
              </a:rPr>
              <a:t>Radiocarpal joint </a:t>
            </a:r>
            <a:r>
              <a:rPr kumimoji="0" lang="en-US" sz="2700" b="0" i="0" u="none" strike="noStrike" kern="1200" cap="none" spc="0" normalizeH="0" baseline="0" noProof="0" dirty="0">
                <a:ln>
                  <a:noFill/>
                </a:ln>
                <a:solidFill>
                  <a:srgbClr val="FFC000"/>
                </a:solidFill>
                <a:effectLst/>
                <a:uLnTx/>
                <a:uFillTx/>
                <a:latin typeface="+mj-lt"/>
                <a:ea typeface="+mj-ea"/>
                <a:cs typeface="+mj-cs"/>
              </a:rPr>
              <a:t>(a.k.a. </a:t>
            </a:r>
            <a:r>
              <a:rPr lang="en-US" sz="2700" dirty="0">
                <a:solidFill>
                  <a:srgbClr val="FFC000"/>
                </a:solidFill>
                <a:latin typeface="+mj-lt"/>
                <a:ea typeface="+mj-ea"/>
                <a:cs typeface="+mj-cs"/>
              </a:rPr>
              <a:t>Wrist</a:t>
            </a:r>
            <a:r>
              <a:rPr kumimoji="0" lang="en-US" sz="2700" b="0" i="0" u="none" strike="noStrike" kern="1200" cap="none" spc="0" normalizeH="0" baseline="0" noProof="0" dirty="0">
                <a:ln>
                  <a:noFill/>
                </a:ln>
                <a:solidFill>
                  <a:srgbClr val="FFC000"/>
                </a:solidFill>
                <a:effectLst/>
                <a:uLnTx/>
                <a:uFillTx/>
                <a:latin typeface="+mj-lt"/>
                <a:ea typeface="+mj-ea"/>
                <a:cs typeface="+mj-cs"/>
              </a:rPr>
              <a:t> joint )</a:t>
            </a:r>
          </a:p>
        </p:txBody>
      </p:sp>
      <p:sp>
        <p:nvSpPr>
          <p:cNvPr id="7" name="Content Placeholder 6"/>
          <p:cNvSpPr>
            <a:spLocks noGrp="1"/>
          </p:cNvSpPr>
          <p:nvPr>
            <p:ph sz="quarter" idx="1"/>
          </p:nvPr>
        </p:nvSpPr>
        <p:spPr>
          <a:xfrm>
            <a:off x="536448" y="1828800"/>
            <a:ext cx="4264152" cy="4495800"/>
          </a:xfrm>
        </p:spPr>
        <p:txBody>
          <a:bodyPr>
            <a:normAutofit lnSpcReduction="10000"/>
          </a:bodyPr>
          <a:lstStyle/>
          <a:p>
            <a:pPr algn="l" rtl="0"/>
            <a:r>
              <a:rPr lang="en-US" sz="2000" dirty="0"/>
              <a:t>The wrist is a complex joint that bridges the hand to the forearm. It is actually a collection of multiple bones and joints. The bones comprising the wrist include the distal ends of the radius, 3 carpal bones and articular disc between them.</a:t>
            </a:r>
          </a:p>
          <a:p>
            <a:pPr algn="l" rtl="0"/>
            <a:r>
              <a:rPr lang="en-US" sz="2000" dirty="0"/>
              <a:t>All of these bones participate in complex articulations that allow variable mobility of the hand. The hand is capable of 2 degrees of freedom: (1) flexing and extending, and (2) deviating </a:t>
            </a:r>
            <a:r>
              <a:rPr lang="en-US" sz="2000" dirty="0" err="1"/>
              <a:t>ulnarly</a:t>
            </a:r>
            <a:r>
              <a:rPr lang="en-US" sz="2000" dirty="0"/>
              <a:t> or </a:t>
            </a:r>
            <a:r>
              <a:rPr lang="en-US" sz="2000" dirty="0" err="1"/>
              <a:t>radially</a:t>
            </a:r>
            <a:r>
              <a:rPr lang="en-US" sz="2000" dirty="0"/>
              <a:t>.</a:t>
            </a:r>
          </a:p>
        </p:txBody>
      </p:sp>
      <p:pic>
        <p:nvPicPr>
          <p:cNvPr id="9" name="Picture 27" descr="http://img.medscape.com/pi/emed/ckb/clinical_procedures/79926-1412901-1899456-1931612.jpg"/>
          <p:cNvPicPr>
            <a:picLocks noChangeAspect="1" noChangeArrowheads="1"/>
          </p:cNvPicPr>
          <p:nvPr/>
        </p:nvPicPr>
        <p:blipFill>
          <a:blip r:embed="rId3" cstate="print"/>
          <a:srcRect l="4975" t="6828" r="3483" b="5548"/>
          <a:stretch>
            <a:fillRect/>
          </a:stretch>
        </p:blipFill>
        <p:spPr bwMode="auto">
          <a:xfrm>
            <a:off x="4773880" y="2286000"/>
            <a:ext cx="4370120" cy="3657600"/>
          </a:xfrm>
          <a:prstGeom prst="rect">
            <a:avLst/>
          </a:prstGeom>
          <a:noFill/>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744" y="44100"/>
            <a:ext cx="9144000" cy="4678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Content Placeholder 6"/>
          <p:cNvSpPr>
            <a:spLocks noGrp="1"/>
          </p:cNvSpPr>
          <p:nvPr>
            <p:ph sz="quarter" idx="1"/>
          </p:nvPr>
        </p:nvSpPr>
        <p:spPr>
          <a:xfrm>
            <a:off x="15391" y="2462400"/>
            <a:ext cx="4495800" cy="4334636"/>
          </a:xfrm>
        </p:spPr>
        <p:txBody>
          <a:bodyPr>
            <a:normAutofit lnSpcReduction="10000"/>
          </a:bodyPr>
          <a:lstStyle/>
          <a:p>
            <a:pPr algn="l" rtl="0"/>
            <a:r>
              <a:rPr lang="en-US" sz="2000" dirty="0"/>
              <a:t>Ulna is prevented from articulating with the carpal bones by a </a:t>
            </a:r>
            <a:r>
              <a:rPr lang="en-US" sz="2000" dirty="0" err="1"/>
              <a:t>fibrocartilginous</a:t>
            </a:r>
            <a:r>
              <a:rPr lang="en-US" sz="2000" dirty="0"/>
              <a:t> ligament, called the </a:t>
            </a:r>
            <a:r>
              <a:rPr lang="en-US" sz="2000" dirty="0">
                <a:solidFill>
                  <a:srgbClr val="C00000"/>
                </a:solidFill>
              </a:rPr>
              <a:t>articular disc</a:t>
            </a:r>
            <a:r>
              <a:rPr lang="en-US" sz="2000" dirty="0"/>
              <a:t>. </a:t>
            </a:r>
          </a:p>
          <a:p>
            <a:pPr algn="l" rtl="0"/>
            <a:r>
              <a:rPr lang="en-US" sz="2000" dirty="0"/>
              <a:t>Together, the carpal bones  form a </a:t>
            </a:r>
            <a:r>
              <a:rPr lang="en-US" sz="2000" b="1" dirty="0"/>
              <a:t>convex</a:t>
            </a:r>
            <a:r>
              <a:rPr lang="en-US" sz="2000" dirty="0"/>
              <a:t> surface, which articulates with the </a:t>
            </a:r>
            <a:r>
              <a:rPr lang="en-US" sz="2000" b="1" dirty="0"/>
              <a:t>concave </a:t>
            </a:r>
            <a:r>
              <a:rPr lang="en-US" sz="2000" dirty="0"/>
              <a:t>surface  of the radius and articular disc.</a:t>
            </a:r>
          </a:p>
          <a:p>
            <a:pPr algn="l" rtl="0"/>
            <a:r>
              <a:rPr lang="en-US" sz="2000" dirty="0"/>
              <a:t>The wrist is an </a:t>
            </a:r>
            <a:r>
              <a:rPr lang="en-US" sz="2000" b="1" dirty="0"/>
              <a:t>ellipsoid</a:t>
            </a:r>
            <a:r>
              <a:rPr lang="en-US" sz="2000" dirty="0"/>
              <a:t> type synovial joint, allowing for movement along two axes. This means that flexion, extension, adduction and abduction can all occur at the wrist joint.</a:t>
            </a:r>
          </a:p>
        </p:txBody>
      </p:sp>
      <p:sp>
        <p:nvSpPr>
          <p:cNvPr id="6" name="Title 1"/>
          <p:cNvSpPr txBox="1">
            <a:spLocks/>
          </p:cNvSpPr>
          <p:nvPr/>
        </p:nvSpPr>
        <p:spPr>
          <a:xfrm>
            <a:off x="461556" y="-64878"/>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Wrist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44034" name="Picture 2" descr="Fig 1.0 - Articular surfaces of the wrist joint."/>
          <p:cNvPicPr>
            <a:picLocks noChangeAspect="1" noChangeArrowheads="1"/>
          </p:cNvPicPr>
          <p:nvPr/>
        </p:nvPicPr>
        <p:blipFill>
          <a:blip r:embed="rId3" cstate="print"/>
          <a:srcRect r="10410" b="7273"/>
          <a:stretch>
            <a:fillRect/>
          </a:stretch>
        </p:blipFill>
        <p:spPr bwMode="auto">
          <a:xfrm>
            <a:off x="4648200" y="2409422"/>
            <a:ext cx="4495800" cy="3229378"/>
          </a:xfrm>
          <a:prstGeom prst="rect">
            <a:avLst/>
          </a:prstGeom>
          <a:noFill/>
        </p:spPr>
      </p:pic>
      <p:sp>
        <p:nvSpPr>
          <p:cNvPr id="11" name="Rectangle 10"/>
          <p:cNvSpPr/>
          <p:nvPr/>
        </p:nvSpPr>
        <p:spPr>
          <a:xfrm>
            <a:off x="4648200" y="5715000"/>
            <a:ext cx="4495800" cy="877163"/>
          </a:xfrm>
          <a:prstGeom prst="rect">
            <a:avLst/>
          </a:prstGeom>
          <a:solidFill>
            <a:schemeClr val="accent1">
              <a:lumMod val="20000"/>
              <a:lumOff val="80000"/>
            </a:schemeClr>
          </a:solidFill>
        </p:spPr>
        <p:txBody>
          <a:bodyPr wrap="square">
            <a:spAutoFit/>
          </a:bodyPr>
          <a:lstStyle/>
          <a:p>
            <a:r>
              <a:rPr lang="en-US" sz="1700" b="1" dirty="0">
                <a:solidFill>
                  <a:srgbClr val="C00000"/>
                </a:solidFill>
              </a:rPr>
              <a:t>The ulna is not part of the wrist joint</a:t>
            </a:r>
            <a:r>
              <a:rPr lang="en-US" sz="1700" dirty="0">
                <a:solidFill>
                  <a:srgbClr val="C00000"/>
                </a:solidFill>
              </a:rPr>
              <a:t>, </a:t>
            </a:r>
            <a:r>
              <a:rPr lang="en-US" sz="1700" dirty="0"/>
              <a:t>it articulates with the radius, just proximal to the wrist joint, at the distal </a:t>
            </a:r>
            <a:r>
              <a:rPr lang="en-US" sz="1700" dirty="0" err="1"/>
              <a:t>radioulnar</a:t>
            </a:r>
            <a:r>
              <a:rPr lang="en-US" sz="1700" dirty="0"/>
              <a:t> joint.</a:t>
            </a:r>
          </a:p>
        </p:txBody>
      </p:sp>
      <p:pic>
        <p:nvPicPr>
          <p:cNvPr id="2" name="object 2">
            <a:extLst>
              <a:ext uri="{FF2B5EF4-FFF2-40B4-BE49-F238E27FC236}">
                <a16:creationId xmlns:a16="http://schemas.microsoft.com/office/drawing/2014/main" id="{B2CF7299-8193-C822-4058-25F22B5FDCDE}"/>
              </a:ext>
            </a:extLst>
          </p:cNvPr>
          <p:cNvPicPr/>
          <p:nvPr/>
        </p:nvPicPr>
        <p:blipFill rotWithShape="1">
          <a:blip r:embed="rId4" cstate="print"/>
          <a:srcRect t="11151" b="62600"/>
          <a:stretch/>
        </p:blipFill>
        <p:spPr>
          <a:xfrm>
            <a:off x="13504" y="492382"/>
            <a:ext cx="9144000" cy="180020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9" descr="http://upload.wikimedia.org/wikipedia/commons/3/37/Gray336.png"/>
          <p:cNvPicPr>
            <a:picLocks noChangeAspect="1" noChangeArrowheads="1"/>
          </p:cNvPicPr>
          <p:nvPr/>
        </p:nvPicPr>
        <p:blipFill>
          <a:blip r:embed="rId3" cstate="print"/>
          <a:srcRect/>
          <a:stretch>
            <a:fillRect/>
          </a:stretch>
        </p:blipFill>
        <p:spPr bwMode="auto">
          <a:xfrm>
            <a:off x="4563140" y="2667000"/>
            <a:ext cx="4580860" cy="3581400"/>
          </a:xfrm>
          <a:prstGeom prst="rect">
            <a:avLst/>
          </a:prstGeom>
          <a:noFill/>
        </p:spPr>
      </p:pic>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Content Placeholder 6"/>
          <p:cNvSpPr>
            <a:spLocks noGrp="1"/>
          </p:cNvSpPr>
          <p:nvPr>
            <p:ph sz="quarter" idx="1"/>
          </p:nvPr>
        </p:nvSpPr>
        <p:spPr>
          <a:xfrm>
            <a:off x="536448" y="2438400"/>
            <a:ext cx="4264152" cy="4038600"/>
          </a:xfrm>
        </p:spPr>
        <p:txBody>
          <a:bodyPr>
            <a:normAutofit fontScale="92500" lnSpcReduction="10000"/>
          </a:bodyPr>
          <a:lstStyle/>
          <a:p>
            <a:pPr algn="l" rtl="0"/>
            <a:r>
              <a:rPr lang="en-US" sz="2000" dirty="0"/>
              <a:t>The fibrous outer layer attaches to the radius, ulna and the proximal row of the carpal bones. The internal layer is comprised of a synovial membrane, secreting synovial fluid which lubricates the joint.</a:t>
            </a:r>
          </a:p>
          <a:p>
            <a:pPr algn="l" rtl="0"/>
            <a:r>
              <a:rPr lang="en-US" sz="2000" dirty="0"/>
              <a:t>Synovial membrane lines the capsule and is attached to the margins of the </a:t>
            </a:r>
            <a:r>
              <a:rPr lang="en-US" sz="2000" dirty="0" err="1"/>
              <a:t>articular</a:t>
            </a:r>
            <a:r>
              <a:rPr lang="en-US" sz="2000" dirty="0"/>
              <a:t> surfaces. The joint cavity does not communicate with that of the distal </a:t>
            </a:r>
            <a:r>
              <a:rPr lang="en-US" sz="2000" dirty="0" err="1"/>
              <a:t>radioulnar</a:t>
            </a:r>
            <a:r>
              <a:rPr lang="en-US" sz="2000" dirty="0"/>
              <a:t> joint or with the joint cavities of the </a:t>
            </a:r>
            <a:r>
              <a:rPr lang="en-US" sz="2000" dirty="0" err="1"/>
              <a:t>intercarpal</a:t>
            </a:r>
            <a:r>
              <a:rPr lang="en-US" sz="2000" dirty="0"/>
              <a:t> joints.</a:t>
            </a:r>
          </a:p>
        </p:txBody>
      </p:sp>
      <p:sp>
        <p:nvSpPr>
          <p:cNvPr id="6" name="Title 1"/>
          <p:cNvSpPr txBox="1">
            <a:spLocks/>
          </p:cNvSpPr>
          <p:nvPr/>
        </p:nvSpPr>
        <p:spPr>
          <a:xfrm>
            <a:off x="533400"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Wrist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sp>
        <p:nvSpPr>
          <p:cNvPr id="8"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Capsule of wrist joint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Content Placeholder 6"/>
          <p:cNvSpPr>
            <a:spLocks noGrp="1"/>
          </p:cNvSpPr>
          <p:nvPr>
            <p:ph sz="quarter" idx="1"/>
          </p:nvPr>
        </p:nvSpPr>
        <p:spPr>
          <a:xfrm>
            <a:off x="536448" y="2362200"/>
            <a:ext cx="8455152" cy="4419600"/>
          </a:xfrm>
        </p:spPr>
        <p:txBody>
          <a:bodyPr>
            <a:normAutofit fontScale="92500" lnSpcReduction="10000"/>
          </a:bodyPr>
          <a:lstStyle/>
          <a:p>
            <a:pPr algn="l" rtl="0"/>
            <a:r>
              <a:rPr lang="en-US" sz="2000" dirty="0"/>
              <a:t>There are four ligaments in the wrist joint, one for each side of the joint:</a:t>
            </a:r>
          </a:p>
          <a:p>
            <a:pPr algn="l" rtl="0" fontAlgn="base"/>
            <a:r>
              <a:rPr lang="en-US" sz="2000" b="1" i="1" dirty="0" err="1">
                <a:solidFill>
                  <a:srgbClr val="C00000"/>
                </a:solidFill>
              </a:rPr>
              <a:t>Palmar</a:t>
            </a:r>
            <a:r>
              <a:rPr lang="en-US" sz="2000" b="1" i="1" dirty="0">
                <a:solidFill>
                  <a:srgbClr val="C00000"/>
                </a:solidFill>
              </a:rPr>
              <a:t> </a:t>
            </a:r>
            <a:r>
              <a:rPr lang="en-US" sz="2000" b="1" i="1" dirty="0" err="1">
                <a:solidFill>
                  <a:srgbClr val="C00000"/>
                </a:solidFill>
              </a:rPr>
              <a:t>radiocarpal</a:t>
            </a:r>
            <a:r>
              <a:rPr lang="en-US" sz="2000" i="1" dirty="0">
                <a:solidFill>
                  <a:srgbClr val="C00000"/>
                </a:solidFill>
              </a:rPr>
              <a:t> </a:t>
            </a:r>
            <a:r>
              <a:rPr lang="en-US" sz="2000" i="1" dirty="0"/>
              <a:t>-</a:t>
            </a:r>
            <a:r>
              <a:rPr lang="en-US" sz="2000" dirty="0"/>
              <a:t> It passes from the radius to both rows of carpal bones. Its function, apart from increasing stability, is to </a:t>
            </a:r>
            <a:r>
              <a:rPr lang="en-US" sz="2000" dirty="0">
                <a:solidFill>
                  <a:srgbClr val="0070C0"/>
                </a:solidFill>
              </a:rPr>
              <a:t>ensure that the hand follows the forearm during </a:t>
            </a:r>
            <a:r>
              <a:rPr lang="en-US" sz="2000" dirty="0" err="1">
                <a:solidFill>
                  <a:srgbClr val="0070C0"/>
                </a:solidFill>
              </a:rPr>
              <a:t>supination</a:t>
            </a:r>
            <a:r>
              <a:rPr lang="en-US" sz="2000" dirty="0">
                <a:solidFill>
                  <a:srgbClr val="0070C0"/>
                </a:solidFill>
              </a:rPr>
              <a:t>.</a:t>
            </a:r>
          </a:p>
          <a:p>
            <a:pPr algn="l" rtl="0" fontAlgn="base"/>
            <a:r>
              <a:rPr lang="en-US" sz="2000" b="1" i="1" dirty="0">
                <a:solidFill>
                  <a:srgbClr val="C00000"/>
                </a:solidFill>
              </a:rPr>
              <a:t>Dorsal </a:t>
            </a:r>
            <a:r>
              <a:rPr lang="en-US" sz="2000" b="1" i="1" dirty="0" err="1">
                <a:solidFill>
                  <a:srgbClr val="C00000"/>
                </a:solidFill>
              </a:rPr>
              <a:t>radiocarpal</a:t>
            </a:r>
            <a:r>
              <a:rPr lang="en-US" sz="2000" b="1" i="1" dirty="0"/>
              <a:t> </a:t>
            </a:r>
            <a:r>
              <a:rPr lang="en-US" sz="2000" dirty="0"/>
              <a:t>- It passes from the radius to both rows of carpal bones. It contributes to the stability of the wrist, but also </a:t>
            </a:r>
            <a:r>
              <a:rPr lang="en-US" sz="2000" dirty="0">
                <a:solidFill>
                  <a:srgbClr val="0070C0"/>
                </a:solidFill>
              </a:rPr>
              <a:t>ensures that the hand follows the forearm during pronation.</a:t>
            </a:r>
          </a:p>
          <a:p>
            <a:pPr algn="l" rtl="0" fontAlgn="base"/>
            <a:r>
              <a:rPr lang="en-US" sz="2000" b="1" i="1" dirty="0">
                <a:solidFill>
                  <a:srgbClr val="C00000"/>
                </a:solidFill>
              </a:rPr>
              <a:t>Palmar ulnocarpal ligament </a:t>
            </a:r>
            <a:r>
              <a:rPr lang="en-US" sz="2000" dirty="0">
                <a:solidFill>
                  <a:srgbClr val="0070C0"/>
                </a:solidFill>
              </a:rPr>
              <a:t>– </a:t>
            </a:r>
            <a:r>
              <a:rPr lang="en-US" sz="2000" dirty="0"/>
              <a:t>attaches the styloid process of ulna to the lunate and triquetrum bone.</a:t>
            </a:r>
          </a:p>
          <a:p>
            <a:pPr algn="l" rtl="0" fontAlgn="base"/>
            <a:r>
              <a:rPr lang="en-US" sz="2000" b="1" i="1" dirty="0" err="1">
                <a:solidFill>
                  <a:srgbClr val="C00000"/>
                </a:solidFill>
              </a:rPr>
              <a:t>Ulnar</a:t>
            </a:r>
            <a:r>
              <a:rPr lang="en-US" sz="2000" b="1" i="1" dirty="0">
                <a:solidFill>
                  <a:srgbClr val="C00000"/>
                </a:solidFill>
              </a:rPr>
              <a:t> collateral</a:t>
            </a:r>
            <a:r>
              <a:rPr lang="en-US" sz="2000" dirty="0">
                <a:solidFill>
                  <a:srgbClr val="C00000"/>
                </a:solidFill>
              </a:rPr>
              <a:t> </a:t>
            </a:r>
            <a:r>
              <a:rPr lang="en-US" sz="2000" i="1" dirty="0"/>
              <a:t>-</a:t>
            </a:r>
            <a:r>
              <a:rPr lang="en-US" sz="2000" dirty="0"/>
              <a:t> Runs from the </a:t>
            </a:r>
            <a:r>
              <a:rPr lang="en-US" sz="2000" dirty="0" err="1"/>
              <a:t>ulnar</a:t>
            </a:r>
            <a:r>
              <a:rPr lang="en-US" sz="2000" dirty="0"/>
              <a:t> </a:t>
            </a:r>
            <a:r>
              <a:rPr lang="en-US" sz="2000" dirty="0" err="1"/>
              <a:t>styloid</a:t>
            </a:r>
            <a:r>
              <a:rPr lang="en-US" sz="2000" dirty="0"/>
              <a:t> process to the </a:t>
            </a:r>
            <a:r>
              <a:rPr lang="en-US" sz="2000" dirty="0" err="1"/>
              <a:t>triquetrum</a:t>
            </a:r>
            <a:r>
              <a:rPr lang="en-US" sz="2000" dirty="0"/>
              <a:t> and </a:t>
            </a:r>
            <a:r>
              <a:rPr lang="en-US" sz="2000" dirty="0" err="1"/>
              <a:t>pisiform</a:t>
            </a:r>
            <a:r>
              <a:rPr lang="en-US" sz="2000" dirty="0"/>
              <a:t>. Works in union with the other collateral ligament to </a:t>
            </a:r>
            <a:r>
              <a:rPr lang="en-US" sz="2000" dirty="0">
                <a:solidFill>
                  <a:srgbClr val="0070C0"/>
                </a:solidFill>
              </a:rPr>
              <a:t>prevent excessive lateral joint displacement.</a:t>
            </a:r>
          </a:p>
          <a:p>
            <a:pPr algn="l" rtl="0" fontAlgn="base"/>
            <a:r>
              <a:rPr lang="en-US" sz="2000" b="1" i="1" dirty="0">
                <a:solidFill>
                  <a:srgbClr val="C00000"/>
                </a:solidFill>
              </a:rPr>
              <a:t>Radial collateral</a:t>
            </a:r>
            <a:r>
              <a:rPr lang="en-US" sz="2000" i="1" dirty="0"/>
              <a:t> -</a:t>
            </a:r>
            <a:r>
              <a:rPr lang="en-US" sz="2000" dirty="0"/>
              <a:t> Runs from the radial </a:t>
            </a:r>
            <a:r>
              <a:rPr lang="en-US" sz="2000" dirty="0" err="1"/>
              <a:t>styloid</a:t>
            </a:r>
            <a:r>
              <a:rPr lang="en-US" sz="2000" dirty="0"/>
              <a:t> process to the </a:t>
            </a:r>
            <a:r>
              <a:rPr lang="en-US" sz="2000" dirty="0" err="1"/>
              <a:t>scaphoid</a:t>
            </a:r>
            <a:r>
              <a:rPr lang="en-US" sz="2000" dirty="0"/>
              <a:t> and trapezium. Works in union with the other collateral ligament to </a:t>
            </a:r>
            <a:r>
              <a:rPr lang="en-US" sz="2000" dirty="0">
                <a:solidFill>
                  <a:srgbClr val="0070C0"/>
                </a:solidFill>
              </a:rPr>
              <a:t>prevent excessive lateral joint displacement.</a:t>
            </a:r>
          </a:p>
          <a:p>
            <a:pPr algn="l" rtl="0"/>
            <a:endParaRPr lang="en-US" sz="2000" dirty="0"/>
          </a:p>
        </p:txBody>
      </p:sp>
      <p:sp>
        <p:nvSpPr>
          <p:cNvPr id="6" name="Title 1"/>
          <p:cNvSpPr txBox="1">
            <a:spLocks/>
          </p:cNvSpPr>
          <p:nvPr/>
        </p:nvSpPr>
        <p:spPr>
          <a:xfrm>
            <a:off x="533400"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Wrist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sp>
        <p:nvSpPr>
          <p:cNvPr id="8"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Ligaments of wrist joint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 name="Title 1"/>
          <p:cNvSpPr txBox="1">
            <a:spLocks/>
          </p:cNvSpPr>
          <p:nvPr/>
        </p:nvSpPr>
        <p:spPr>
          <a:xfrm>
            <a:off x="533400" y="609600"/>
            <a:ext cx="8153400" cy="685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1">
                    <a:lumMod val="95000"/>
                  </a:schemeClr>
                </a:solidFill>
                <a:effectLst/>
                <a:uLnTx/>
                <a:uFillTx/>
                <a:latin typeface="+mj-lt"/>
                <a:ea typeface="+mj-ea"/>
                <a:cs typeface="+mj-cs"/>
              </a:rPr>
              <a:t>Cont.. Wrist joint</a:t>
            </a:r>
            <a:endParaRPr kumimoji="0" lang="en-US" sz="2400" b="0" i="0" u="none" strike="noStrike" kern="1200" cap="none" spc="0" normalizeH="0" baseline="0" noProof="0" dirty="0">
              <a:ln>
                <a:noFill/>
              </a:ln>
              <a:solidFill>
                <a:schemeClr val="tx2"/>
              </a:solidFill>
              <a:effectLst/>
              <a:uLnTx/>
              <a:uFillTx/>
              <a:latin typeface="+mj-lt"/>
              <a:ea typeface="+mj-ea"/>
              <a:cs typeface="+mj-cs"/>
            </a:endParaRPr>
          </a:p>
        </p:txBody>
      </p:sp>
      <p:sp>
        <p:nvSpPr>
          <p:cNvPr id="8"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lvl="0">
              <a:spcBef>
                <a:spcPct val="0"/>
              </a:spcBef>
              <a:defRPr/>
            </a:pPr>
            <a:r>
              <a:rPr lang="en-US" sz="2400" b="1" dirty="0">
                <a:solidFill>
                  <a:schemeClr val="accent1">
                    <a:lumMod val="75000"/>
                  </a:schemeClr>
                </a:solidFill>
              </a:rPr>
              <a:t>Ligaments of wrist joint :</a:t>
            </a:r>
          </a:p>
        </p:txBody>
      </p:sp>
      <p:pic>
        <p:nvPicPr>
          <p:cNvPr id="10" name="Picture 31" descr="Fig 1.1 - Palmar view of the ligaments of the wrist joint."/>
          <p:cNvPicPr>
            <a:picLocks noChangeAspect="1" noChangeArrowheads="1"/>
          </p:cNvPicPr>
          <p:nvPr/>
        </p:nvPicPr>
        <p:blipFill>
          <a:blip r:embed="rId3" cstate="print"/>
          <a:srcRect b="1656"/>
          <a:stretch>
            <a:fillRect/>
          </a:stretch>
        </p:blipFill>
        <p:spPr bwMode="auto">
          <a:xfrm>
            <a:off x="314325" y="2333624"/>
            <a:ext cx="8753475" cy="4524376"/>
          </a:xfrm>
          <a:prstGeom prst="rect">
            <a:avLst/>
          </a:prstGeom>
          <a:noFill/>
        </p:spPr>
      </p:pic>
      <p:sp>
        <p:nvSpPr>
          <p:cNvPr id="2" name="TextBox 1">
            <a:extLst>
              <a:ext uri="{FF2B5EF4-FFF2-40B4-BE49-F238E27FC236}">
                <a16:creationId xmlns:a16="http://schemas.microsoft.com/office/drawing/2014/main" id="{F585E205-D1C3-E0ED-9B5F-A83754230259}"/>
              </a:ext>
            </a:extLst>
          </p:cNvPr>
          <p:cNvSpPr txBox="1"/>
          <p:nvPr/>
        </p:nvSpPr>
        <p:spPr>
          <a:xfrm flipH="1">
            <a:off x="5940152" y="4869160"/>
            <a:ext cx="3312368" cy="338554"/>
          </a:xfrm>
          <a:prstGeom prst="rect">
            <a:avLst/>
          </a:prstGeom>
          <a:noFill/>
        </p:spPr>
        <p:txBody>
          <a:bodyPr wrap="square" rtlCol="0">
            <a:spAutoFit/>
          </a:bodyPr>
          <a:lstStyle/>
          <a:p>
            <a:r>
              <a:rPr lang="en-GB" sz="1600" b="1" u="sng" dirty="0"/>
              <a:t>Palmar Ulnocarpal Ligament</a:t>
            </a:r>
          </a:p>
        </p:txBody>
      </p:sp>
      <p:cxnSp>
        <p:nvCxnSpPr>
          <p:cNvPr id="5" name="Straight Arrow Connector 4">
            <a:extLst>
              <a:ext uri="{FF2B5EF4-FFF2-40B4-BE49-F238E27FC236}">
                <a16:creationId xmlns:a16="http://schemas.microsoft.com/office/drawing/2014/main" id="{296649B6-B499-C8B7-E47B-90A16490A291}"/>
              </a:ext>
            </a:extLst>
          </p:cNvPr>
          <p:cNvCxnSpPr>
            <a:stCxn id="2" idx="3"/>
          </p:cNvCxnSpPr>
          <p:nvPr/>
        </p:nvCxnSpPr>
        <p:spPr bwMode="auto">
          <a:xfrm flipH="1" flipV="1">
            <a:off x="5148064" y="4509120"/>
            <a:ext cx="792088" cy="529317"/>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22587ECF-85E9-4393-9D87-8EB6F3F6C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AAABE15-D3AC-43F9-0D0F-8E853F4F47F7}"/>
              </a:ext>
            </a:extLst>
          </p:cNvPr>
          <p:cNvSpPr txBox="1"/>
          <p:nvPr/>
        </p:nvSpPr>
        <p:spPr>
          <a:xfrm>
            <a:off x="66479" y="1586387"/>
            <a:ext cx="5199420" cy="4608512"/>
          </a:xfrm>
          <a:prstGeom prst="rect">
            <a:avLst/>
          </a:prstGeom>
        </p:spPr>
        <p:txBody>
          <a:bodyPr vert="horz" lIns="91440" tIns="45720" rIns="91440" bIns="45720" rtlCol="0">
            <a:noAutofit/>
          </a:bodyPr>
          <a:lstStyle/>
          <a:p>
            <a:pPr indent="-228600" eaLnBrk="1" hangingPunct="1">
              <a:lnSpc>
                <a:spcPct val="90000"/>
              </a:lnSpc>
              <a:spcAft>
                <a:spcPts val="600"/>
              </a:spcAft>
              <a:buFont typeface="Arial" panose="020B0604020202020204" pitchFamily="34" charset="0"/>
              <a:buChar char="•"/>
            </a:pPr>
            <a:r>
              <a:rPr lang="en-US" b="1" dirty="0">
                <a:latin typeface="+mn-lt"/>
              </a:rPr>
              <a:t>Flexion</a:t>
            </a:r>
            <a:r>
              <a:rPr lang="en-US" dirty="0">
                <a:latin typeface="+mn-lt"/>
              </a:rPr>
              <a:t> of the wrist joint is produced by the</a:t>
            </a:r>
            <a:br>
              <a:rPr lang="en-US" dirty="0">
                <a:latin typeface="+mn-lt"/>
              </a:rPr>
            </a:br>
            <a:r>
              <a:rPr lang="en-US" dirty="0">
                <a:latin typeface="+mn-lt"/>
              </a:rPr>
              <a:t>    FCR and FCU, with assistance from</a:t>
            </a:r>
            <a:br>
              <a:rPr lang="en-US" dirty="0">
                <a:latin typeface="+mn-lt"/>
              </a:rPr>
            </a:br>
            <a:r>
              <a:rPr lang="en-US" dirty="0">
                <a:latin typeface="+mn-lt"/>
              </a:rPr>
              <a:t>    the flexors of the fingers and thumb, palmaris</a:t>
            </a:r>
            <a:br>
              <a:rPr lang="en-US" dirty="0">
                <a:latin typeface="+mn-lt"/>
              </a:rPr>
            </a:br>
            <a:r>
              <a:rPr lang="en-US" dirty="0">
                <a:latin typeface="+mn-lt"/>
              </a:rPr>
              <a:t>    longus, and APL. </a:t>
            </a:r>
          </a:p>
          <a:p>
            <a:pPr indent="-228600" eaLnBrk="1" hangingPunct="1">
              <a:lnSpc>
                <a:spcPct val="90000"/>
              </a:lnSpc>
              <a:spcAft>
                <a:spcPts val="600"/>
              </a:spcAft>
              <a:buFont typeface="Arial" panose="020B0604020202020204" pitchFamily="34" charset="0"/>
              <a:buChar char="•"/>
            </a:pPr>
            <a:r>
              <a:rPr lang="en-US" b="1" dirty="0">
                <a:latin typeface="+mn-lt"/>
              </a:rPr>
              <a:t>Extension</a:t>
            </a:r>
            <a:r>
              <a:rPr lang="en-US" dirty="0">
                <a:latin typeface="+mn-lt"/>
              </a:rPr>
              <a:t> of the wrist joint is produced by the</a:t>
            </a:r>
            <a:br>
              <a:rPr lang="en-US" dirty="0">
                <a:latin typeface="+mn-lt"/>
              </a:rPr>
            </a:br>
            <a:r>
              <a:rPr lang="en-US" dirty="0">
                <a:latin typeface="+mn-lt"/>
              </a:rPr>
              <a:t>    ECRL, ECRB, and ECU, with assistance from</a:t>
            </a:r>
            <a:br>
              <a:rPr lang="en-US" dirty="0">
                <a:latin typeface="+mn-lt"/>
              </a:rPr>
            </a:br>
            <a:r>
              <a:rPr lang="en-US" dirty="0">
                <a:latin typeface="+mn-lt"/>
              </a:rPr>
              <a:t>    the extensors of the fingers and thumb. </a:t>
            </a:r>
          </a:p>
          <a:p>
            <a:pPr indent="-228600" eaLnBrk="1" hangingPunct="1">
              <a:lnSpc>
                <a:spcPct val="90000"/>
              </a:lnSpc>
              <a:spcAft>
                <a:spcPts val="600"/>
              </a:spcAft>
              <a:buFont typeface="Arial" panose="020B0604020202020204" pitchFamily="34" charset="0"/>
              <a:buChar char="•"/>
            </a:pPr>
            <a:r>
              <a:rPr lang="en-US" b="1" dirty="0">
                <a:latin typeface="+mn-lt"/>
              </a:rPr>
              <a:t>Abduction</a:t>
            </a:r>
            <a:r>
              <a:rPr lang="en-US" dirty="0">
                <a:latin typeface="+mn-lt"/>
              </a:rPr>
              <a:t> of the wrist joint is produced by the</a:t>
            </a:r>
            <a:br>
              <a:rPr lang="en-US" dirty="0">
                <a:latin typeface="+mn-lt"/>
              </a:rPr>
            </a:br>
            <a:r>
              <a:rPr lang="en-US" dirty="0">
                <a:latin typeface="+mn-lt"/>
              </a:rPr>
              <a:t>    APL, FCR, ECRL, and ECRB; it is limited to</a:t>
            </a:r>
            <a:br>
              <a:rPr lang="en-US" dirty="0">
                <a:latin typeface="+mn-lt"/>
              </a:rPr>
            </a:br>
            <a:r>
              <a:rPr lang="en-US" dirty="0">
                <a:latin typeface="+mn-lt"/>
              </a:rPr>
              <a:t>    approximately 15° because of the projecting</a:t>
            </a:r>
            <a:br>
              <a:rPr lang="en-US" dirty="0">
                <a:latin typeface="+mn-lt"/>
              </a:rPr>
            </a:br>
            <a:r>
              <a:rPr lang="en-US" dirty="0">
                <a:latin typeface="+mn-lt"/>
              </a:rPr>
              <a:t>    radial styloid process.</a:t>
            </a:r>
          </a:p>
          <a:p>
            <a:pPr indent="-228600" eaLnBrk="1" hangingPunct="1">
              <a:lnSpc>
                <a:spcPct val="90000"/>
              </a:lnSpc>
              <a:spcAft>
                <a:spcPts val="600"/>
              </a:spcAft>
              <a:buFont typeface="Arial" panose="020B0604020202020204" pitchFamily="34" charset="0"/>
              <a:buChar char="•"/>
            </a:pPr>
            <a:r>
              <a:rPr lang="en-US" b="1" dirty="0">
                <a:latin typeface="+mn-lt"/>
              </a:rPr>
              <a:t>Adduction</a:t>
            </a:r>
            <a:r>
              <a:rPr lang="en-US" dirty="0">
                <a:latin typeface="+mn-lt"/>
              </a:rPr>
              <a:t> of the wrist joint is produced by</a:t>
            </a:r>
            <a:br>
              <a:rPr lang="en-US" dirty="0">
                <a:latin typeface="+mn-lt"/>
              </a:rPr>
            </a:br>
            <a:r>
              <a:rPr lang="en-US" dirty="0">
                <a:latin typeface="+mn-lt"/>
              </a:rPr>
              <a:t>   simultaneous contraction of the ECU and FCU. </a:t>
            </a:r>
          </a:p>
        </p:txBody>
      </p:sp>
      <p:pic>
        <p:nvPicPr>
          <p:cNvPr id="2050" name="Picture 2" descr="Hand &amp; Wrist Anatomy | Motion &amp; Structures | AnatomyStuff">
            <a:extLst>
              <a:ext uri="{FF2B5EF4-FFF2-40B4-BE49-F238E27FC236}">
                <a16:creationId xmlns:a16="http://schemas.microsoft.com/office/drawing/2014/main" id="{8D851EB3-70E5-B2DC-3A47-794E1F2C22F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27640" y="637988"/>
            <a:ext cx="3949281" cy="5582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257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8012" y="918981"/>
            <a:ext cx="4689388" cy="5968044"/>
          </a:xfrm>
          <a:prstGeom prst="rect">
            <a:avLst/>
          </a:prstGeom>
        </p:spPr>
        <p:txBody>
          <a:bodyPr vert="horz" wrap="square" lIns="0" tIns="67310" rIns="0" bIns="0" rtlCol="0">
            <a:spAutoFit/>
          </a:bodyPr>
          <a:lstStyle/>
          <a:p>
            <a:pPr marL="12065" marR="5080">
              <a:lnSpc>
                <a:spcPct val="80000"/>
              </a:lnSpc>
              <a:spcBef>
                <a:spcPts val="600"/>
              </a:spcBef>
              <a:buClr>
                <a:srgbClr val="FF388B"/>
              </a:buClr>
              <a:buSzPct val="75000"/>
              <a:tabLst>
                <a:tab pos="238760" algn="l"/>
              </a:tabLst>
            </a:pPr>
            <a:r>
              <a:rPr lang="en-GB" sz="1800" b="1" spc="-5" dirty="0">
                <a:solidFill>
                  <a:srgbClr val="FF0000"/>
                </a:solidFill>
                <a:latin typeface="Cambria"/>
                <a:cs typeface="Cambria"/>
              </a:rPr>
              <a:t>*</a:t>
            </a:r>
            <a:r>
              <a:rPr lang="en-GB" sz="1800" b="1" spc="-5" dirty="0">
                <a:latin typeface="Cambria"/>
                <a:cs typeface="Cambria"/>
              </a:rPr>
              <a:t> </a:t>
            </a:r>
            <a:r>
              <a:rPr sz="1800" b="1" spc="-5" dirty="0">
                <a:latin typeface="Cambria"/>
                <a:cs typeface="Cambria"/>
              </a:rPr>
              <a:t>Glenoid</a:t>
            </a:r>
            <a:r>
              <a:rPr sz="1800" b="1" dirty="0">
                <a:latin typeface="Cambria"/>
                <a:cs typeface="Cambria"/>
              </a:rPr>
              <a:t> </a:t>
            </a:r>
            <a:r>
              <a:rPr sz="1800" b="1" spc="-15" dirty="0">
                <a:latin typeface="Cambria"/>
                <a:cs typeface="Cambria"/>
              </a:rPr>
              <a:t>cavity</a:t>
            </a:r>
            <a:r>
              <a:rPr sz="1800" b="1" spc="-10" dirty="0">
                <a:latin typeface="Cambria"/>
                <a:cs typeface="Cambria"/>
              </a:rPr>
              <a:t> </a:t>
            </a:r>
            <a:r>
              <a:rPr sz="1800" b="1" spc="-5" dirty="0">
                <a:latin typeface="Cambria"/>
                <a:cs typeface="Cambria"/>
              </a:rPr>
              <a:t>or</a:t>
            </a:r>
            <a:r>
              <a:rPr sz="1800" b="1" dirty="0">
                <a:latin typeface="Cambria"/>
                <a:cs typeface="Cambria"/>
              </a:rPr>
              <a:t> </a:t>
            </a:r>
            <a:r>
              <a:rPr sz="1800" b="1" spc="-5" dirty="0">
                <a:latin typeface="Cambria"/>
                <a:cs typeface="Cambria"/>
              </a:rPr>
              <a:t>fossa</a:t>
            </a:r>
            <a:r>
              <a:rPr sz="1800" b="1" dirty="0">
                <a:latin typeface="Cambria"/>
                <a:cs typeface="Cambria"/>
              </a:rPr>
              <a:t> </a:t>
            </a:r>
            <a:r>
              <a:rPr sz="1800" dirty="0">
                <a:latin typeface="Cambria"/>
                <a:cs typeface="Cambria"/>
              </a:rPr>
              <a:t>is</a:t>
            </a:r>
            <a:r>
              <a:rPr sz="1800" spc="5" dirty="0">
                <a:latin typeface="Cambria"/>
                <a:cs typeface="Cambria"/>
              </a:rPr>
              <a:t> </a:t>
            </a:r>
            <a:r>
              <a:rPr sz="1800" dirty="0">
                <a:latin typeface="Cambria"/>
                <a:cs typeface="Cambria"/>
              </a:rPr>
              <a:t>a</a:t>
            </a:r>
            <a:r>
              <a:rPr sz="1800" spc="5" dirty="0">
                <a:latin typeface="Cambria"/>
                <a:cs typeface="Cambria"/>
              </a:rPr>
              <a:t> </a:t>
            </a:r>
            <a:r>
              <a:rPr sz="1800" spc="-5" dirty="0">
                <a:latin typeface="Cambria"/>
                <a:cs typeface="Cambria"/>
              </a:rPr>
              <a:t>slight </a:t>
            </a:r>
            <a:r>
              <a:rPr sz="1800" spc="-385" dirty="0">
                <a:latin typeface="Cambria"/>
                <a:cs typeface="Cambria"/>
              </a:rPr>
              <a:t> </a:t>
            </a:r>
            <a:r>
              <a:rPr sz="1800" spc="-10" dirty="0">
                <a:latin typeface="Cambria"/>
                <a:cs typeface="Cambria"/>
              </a:rPr>
              <a:t>concavity</a:t>
            </a:r>
            <a:r>
              <a:rPr sz="1800" spc="-5" dirty="0">
                <a:latin typeface="Cambria"/>
                <a:cs typeface="Cambria"/>
              </a:rPr>
              <a:t> at</a:t>
            </a:r>
            <a:r>
              <a:rPr sz="1800"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lateral</a:t>
            </a:r>
            <a:r>
              <a:rPr sz="1800" spc="380" dirty="0">
                <a:latin typeface="Cambria"/>
                <a:cs typeface="Cambria"/>
              </a:rPr>
              <a:t> </a:t>
            </a:r>
            <a:r>
              <a:rPr sz="1800" spc="-10" dirty="0">
                <a:latin typeface="Cambria"/>
                <a:cs typeface="Cambria"/>
              </a:rPr>
              <a:t>angle</a:t>
            </a:r>
            <a:r>
              <a:rPr lang="en-GB" spc="-10" dirty="0">
                <a:latin typeface="Cambria"/>
                <a:cs typeface="Cambria"/>
              </a:rPr>
              <a:t>. </a:t>
            </a:r>
            <a:r>
              <a:rPr sz="1800" dirty="0">
                <a:latin typeface="Cambria"/>
                <a:cs typeface="Cambria"/>
              </a:rPr>
              <a:t>It </a:t>
            </a:r>
            <a:r>
              <a:rPr sz="1800" spc="5" dirty="0">
                <a:latin typeface="Cambria"/>
                <a:cs typeface="Cambria"/>
              </a:rPr>
              <a:t> </a:t>
            </a:r>
            <a:r>
              <a:rPr sz="1800" spc="-10" dirty="0">
                <a:latin typeface="Cambria"/>
                <a:cs typeface="Cambria"/>
              </a:rPr>
              <a:t>forms</a:t>
            </a:r>
            <a:r>
              <a:rPr sz="1800" spc="-5" dirty="0">
                <a:latin typeface="Cambria"/>
                <a:cs typeface="Cambria"/>
              </a:rPr>
              <a:t> </a:t>
            </a:r>
            <a:r>
              <a:rPr sz="1800" dirty="0">
                <a:latin typeface="Cambria"/>
                <a:cs typeface="Cambria"/>
              </a:rPr>
              <a:t>a</a:t>
            </a:r>
            <a:r>
              <a:rPr sz="1800" spc="5" dirty="0">
                <a:latin typeface="Cambria"/>
                <a:cs typeface="Cambria"/>
              </a:rPr>
              <a:t> </a:t>
            </a:r>
            <a:r>
              <a:rPr sz="1800" spc="-5" dirty="0">
                <a:latin typeface="Cambria"/>
                <a:cs typeface="Cambria"/>
              </a:rPr>
              <a:t>shallow</a:t>
            </a:r>
            <a:r>
              <a:rPr sz="1800" dirty="0">
                <a:latin typeface="Cambria"/>
                <a:cs typeface="Cambria"/>
              </a:rPr>
              <a:t> </a:t>
            </a:r>
            <a:r>
              <a:rPr sz="1800" spc="-10" dirty="0">
                <a:latin typeface="Cambria"/>
                <a:cs typeface="Cambria"/>
              </a:rPr>
              <a:t>socket</a:t>
            </a:r>
            <a:r>
              <a:rPr sz="1800" spc="-5" dirty="0">
                <a:latin typeface="Cambria"/>
                <a:cs typeface="Cambria"/>
              </a:rPr>
              <a:t> </a:t>
            </a:r>
            <a:r>
              <a:rPr sz="1800" spc="-10" dirty="0">
                <a:latin typeface="Cambria"/>
                <a:cs typeface="Cambria"/>
              </a:rPr>
              <a:t>for</a:t>
            </a:r>
            <a:r>
              <a:rPr sz="1800" spc="-5" dirty="0">
                <a:latin typeface="Cambria"/>
                <a:cs typeface="Cambria"/>
              </a:rPr>
              <a:t> the </a:t>
            </a:r>
            <a:r>
              <a:rPr sz="1800" dirty="0">
                <a:latin typeface="Cambria"/>
                <a:cs typeface="Cambria"/>
              </a:rPr>
              <a:t> </a:t>
            </a:r>
            <a:r>
              <a:rPr sz="1800" spc="-5" dirty="0">
                <a:latin typeface="Cambria"/>
                <a:cs typeface="Cambria"/>
              </a:rPr>
              <a:t>articulation</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head</a:t>
            </a:r>
            <a:r>
              <a:rPr sz="1800"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 </a:t>
            </a:r>
            <a:r>
              <a:rPr sz="1800" spc="-385" dirty="0">
                <a:latin typeface="Cambria"/>
                <a:cs typeface="Cambria"/>
              </a:rPr>
              <a:t> </a:t>
            </a:r>
            <a:r>
              <a:rPr sz="1800" dirty="0">
                <a:latin typeface="Cambria"/>
                <a:cs typeface="Cambria"/>
              </a:rPr>
              <a:t>humerus.</a:t>
            </a:r>
            <a:r>
              <a:rPr lang="en-GB" sz="1800" dirty="0">
                <a:latin typeface="Cambria"/>
                <a:cs typeface="Cambria"/>
              </a:rPr>
              <a:t> </a:t>
            </a:r>
            <a:r>
              <a:rPr lang="en-GB" sz="1800" dirty="0">
                <a:latin typeface="Cambria" panose="02040503050406030204" pitchFamily="18" charset="0"/>
                <a:ea typeface="Cambria" panose="02040503050406030204" pitchFamily="18" charset="0"/>
                <a:cs typeface="Cambria"/>
              </a:rPr>
              <a:t>It</a:t>
            </a:r>
            <a:r>
              <a:rPr lang="en-GB" dirty="0">
                <a:latin typeface="Cambria" panose="02040503050406030204" pitchFamily="18" charset="0"/>
                <a:ea typeface="Cambria" panose="02040503050406030204" pitchFamily="18" charset="0"/>
              </a:rPr>
              <a:t> is considerably smaller than the head of humerus. It is also called head of scapula. The shallow constriction between the head and body defines the neck of the scapula</a:t>
            </a:r>
            <a:endParaRPr lang="en-GB" sz="1800" dirty="0">
              <a:latin typeface="Cambria" panose="02040503050406030204" pitchFamily="18" charset="0"/>
              <a:ea typeface="Cambria" panose="02040503050406030204" pitchFamily="18" charset="0"/>
              <a:cs typeface="Cambria"/>
            </a:endParaRPr>
          </a:p>
          <a:p>
            <a:pPr marL="12065" marR="5080" algn="just">
              <a:lnSpc>
                <a:spcPct val="80000"/>
              </a:lnSpc>
              <a:spcBef>
                <a:spcPts val="600"/>
              </a:spcBef>
              <a:buClr>
                <a:srgbClr val="FF388B"/>
              </a:buClr>
              <a:buSzPct val="75000"/>
              <a:tabLst>
                <a:tab pos="238760" algn="l"/>
              </a:tabLst>
            </a:pPr>
            <a:endParaRPr sz="1000" dirty="0">
              <a:latin typeface="Cambria"/>
              <a:cs typeface="Cambria"/>
            </a:endParaRPr>
          </a:p>
          <a:p>
            <a:pPr marL="12065" marR="5715">
              <a:lnSpc>
                <a:spcPct val="80000"/>
              </a:lnSpc>
              <a:spcBef>
                <a:spcPts val="600"/>
              </a:spcBef>
              <a:buClr>
                <a:srgbClr val="FF388B"/>
              </a:buClr>
              <a:buSzPct val="75000"/>
              <a:tabLst>
                <a:tab pos="238760" algn="l"/>
              </a:tabLst>
            </a:pPr>
            <a:r>
              <a:rPr lang="en-GB" sz="1800" b="1" spc="-10" dirty="0">
                <a:solidFill>
                  <a:srgbClr val="FF0000"/>
                </a:solidFill>
                <a:latin typeface="Cambria"/>
                <a:cs typeface="Cambria"/>
              </a:rPr>
              <a:t>*</a:t>
            </a:r>
            <a:r>
              <a:rPr lang="en-GB" sz="1800" b="1" spc="-10" dirty="0">
                <a:latin typeface="Cambria"/>
                <a:cs typeface="Cambria"/>
              </a:rPr>
              <a:t> </a:t>
            </a:r>
            <a:r>
              <a:rPr sz="1800" b="1" spc="-10" dirty="0" err="1">
                <a:latin typeface="Cambria"/>
                <a:cs typeface="Cambria"/>
              </a:rPr>
              <a:t>Infraglenoid</a:t>
            </a:r>
            <a:r>
              <a:rPr sz="1800" b="1" spc="-5" dirty="0">
                <a:latin typeface="Cambria"/>
                <a:cs typeface="Cambria"/>
              </a:rPr>
              <a:t> </a:t>
            </a:r>
            <a:r>
              <a:rPr sz="1800" b="1" spc="-10" dirty="0">
                <a:latin typeface="Cambria"/>
                <a:cs typeface="Cambria"/>
              </a:rPr>
              <a:t>tubercle</a:t>
            </a:r>
            <a:r>
              <a:rPr sz="1800" b="1" spc="-5" dirty="0">
                <a:latin typeface="Cambria"/>
                <a:cs typeface="Cambria"/>
              </a:rPr>
              <a:t> </a:t>
            </a:r>
            <a:r>
              <a:rPr sz="1800" dirty="0">
                <a:latin typeface="Cambria"/>
                <a:cs typeface="Cambria"/>
              </a:rPr>
              <a:t>is</a:t>
            </a:r>
            <a:r>
              <a:rPr sz="1800" spc="5" dirty="0">
                <a:latin typeface="Cambria"/>
                <a:cs typeface="Cambria"/>
              </a:rPr>
              <a:t> </a:t>
            </a:r>
            <a:r>
              <a:rPr sz="1800" dirty="0">
                <a:latin typeface="Cambria"/>
                <a:cs typeface="Cambria"/>
              </a:rPr>
              <a:t>a</a:t>
            </a:r>
            <a:r>
              <a:rPr sz="1800" spc="5" dirty="0">
                <a:latin typeface="Cambria"/>
                <a:cs typeface="Cambria"/>
              </a:rPr>
              <a:t> </a:t>
            </a:r>
            <a:r>
              <a:rPr sz="1800" spc="-5" dirty="0">
                <a:latin typeface="Cambria"/>
                <a:cs typeface="Cambria"/>
              </a:rPr>
              <a:t>small </a:t>
            </a:r>
            <a:r>
              <a:rPr sz="1800" dirty="0">
                <a:latin typeface="Cambria"/>
                <a:cs typeface="Cambria"/>
              </a:rPr>
              <a:t> </a:t>
            </a:r>
            <a:r>
              <a:rPr sz="1800" spc="-10" dirty="0">
                <a:latin typeface="Cambria"/>
                <a:cs typeface="Cambria"/>
              </a:rPr>
              <a:t>prominence </a:t>
            </a:r>
            <a:r>
              <a:rPr sz="1800" spc="-5" dirty="0">
                <a:latin typeface="Cambria"/>
                <a:cs typeface="Cambria"/>
              </a:rPr>
              <a:t>on the </a:t>
            </a:r>
            <a:r>
              <a:rPr sz="1800" spc="-10" dirty="0">
                <a:latin typeface="Cambria"/>
                <a:cs typeface="Cambria"/>
              </a:rPr>
              <a:t>inferior margin </a:t>
            </a:r>
            <a:r>
              <a:rPr sz="1800" dirty="0">
                <a:latin typeface="Cambria"/>
                <a:cs typeface="Cambria"/>
              </a:rPr>
              <a:t>of </a:t>
            </a:r>
            <a:r>
              <a:rPr sz="1800" spc="-38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glenoid</a:t>
            </a:r>
            <a:r>
              <a:rPr sz="1800" spc="-5" dirty="0">
                <a:latin typeface="Cambria"/>
                <a:cs typeface="Cambria"/>
              </a:rPr>
              <a:t> </a:t>
            </a:r>
            <a:r>
              <a:rPr sz="1800" spc="-10" dirty="0">
                <a:latin typeface="Cambria"/>
                <a:cs typeface="Cambria"/>
              </a:rPr>
              <a:t>fossa.</a:t>
            </a:r>
            <a:r>
              <a:rPr sz="1800" spc="-5" dirty="0">
                <a:latin typeface="Cambria"/>
                <a:cs typeface="Cambria"/>
              </a:rPr>
              <a:t> </a:t>
            </a:r>
            <a:r>
              <a:rPr sz="1800" dirty="0">
                <a:latin typeface="Cambria"/>
                <a:cs typeface="Cambria"/>
              </a:rPr>
              <a:t>It</a:t>
            </a:r>
            <a:r>
              <a:rPr sz="1800" spc="5" dirty="0">
                <a:latin typeface="Cambria"/>
                <a:cs typeface="Cambria"/>
              </a:rPr>
              <a:t> </a:t>
            </a:r>
            <a:r>
              <a:rPr sz="1800" spc="-10" dirty="0">
                <a:latin typeface="Cambria"/>
                <a:cs typeface="Cambria"/>
              </a:rPr>
              <a:t>serves</a:t>
            </a:r>
            <a:r>
              <a:rPr sz="1800" spc="-5" dirty="0">
                <a:latin typeface="Cambria"/>
                <a:cs typeface="Cambria"/>
              </a:rPr>
              <a:t> as</a:t>
            </a:r>
            <a:r>
              <a:rPr sz="1800" dirty="0">
                <a:latin typeface="Cambria"/>
                <a:cs typeface="Cambria"/>
              </a:rPr>
              <a:t> </a:t>
            </a:r>
            <a:r>
              <a:rPr sz="1800" spc="-5" dirty="0">
                <a:latin typeface="Cambria"/>
                <a:cs typeface="Cambria"/>
              </a:rPr>
              <a:t>an </a:t>
            </a:r>
            <a:r>
              <a:rPr sz="1800" dirty="0">
                <a:latin typeface="Cambria"/>
                <a:cs typeface="Cambria"/>
              </a:rPr>
              <a:t> </a:t>
            </a:r>
            <a:r>
              <a:rPr sz="1800" spc="-5" dirty="0">
                <a:latin typeface="Cambria"/>
                <a:cs typeface="Cambria"/>
              </a:rPr>
              <a:t>attachment </a:t>
            </a:r>
            <a:r>
              <a:rPr sz="1800" spc="-10" dirty="0">
                <a:latin typeface="Cambria"/>
                <a:cs typeface="Cambria"/>
              </a:rPr>
              <a:t>point for </a:t>
            </a:r>
            <a:r>
              <a:rPr sz="1800" spc="-5" dirty="0">
                <a:latin typeface="Cambria"/>
                <a:cs typeface="Cambria"/>
              </a:rPr>
              <a:t>the long </a:t>
            </a:r>
            <a:r>
              <a:rPr sz="1800" dirty="0">
                <a:latin typeface="Cambria"/>
                <a:cs typeface="Cambria"/>
              </a:rPr>
              <a:t>head of </a:t>
            </a:r>
            <a:r>
              <a:rPr sz="1800" spc="-385" dirty="0">
                <a:latin typeface="Cambria"/>
                <a:cs typeface="Cambria"/>
              </a:rPr>
              <a:t> </a:t>
            </a:r>
            <a:r>
              <a:rPr sz="1800" spc="-5" dirty="0">
                <a:latin typeface="Cambria"/>
                <a:cs typeface="Cambria"/>
              </a:rPr>
              <a:t>the triceps</a:t>
            </a:r>
            <a:r>
              <a:rPr sz="1800" spc="5" dirty="0">
                <a:latin typeface="Cambria"/>
                <a:cs typeface="Cambria"/>
              </a:rPr>
              <a:t> </a:t>
            </a:r>
            <a:r>
              <a:rPr sz="1800" spc="-10" dirty="0">
                <a:latin typeface="Cambria"/>
                <a:cs typeface="Cambria"/>
              </a:rPr>
              <a:t>brachii</a:t>
            </a:r>
            <a:r>
              <a:rPr sz="1800" spc="-5" dirty="0">
                <a:latin typeface="Cambria"/>
                <a:cs typeface="Cambria"/>
              </a:rPr>
              <a:t> muscle</a:t>
            </a:r>
            <a:endParaRPr lang="en-GB" sz="1800" spc="-5" dirty="0">
              <a:latin typeface="Cambria"/>
              <a:cs typeface="Cambria"/>
            </a:endParaRPr>
          </a:p>
          <a:p>
            <a:pPr marL="12065" marR="5715" algn="just">
              <a:lnSpc>
                <a:spcPct val="80000"/>
              </a:lnSpc>
              <a:spcBef>
                <a:spcPts val="600"/>
              </a:spcBef>
              <a:buClr>
                <a:srgbClr val="FF388B"/>
              </a:buClr>
              <a:buSzPct val="75000"/>
              <a:tabLst>
                <a:tab pos="238760" algn="l"/>
              </a:tabLst>
            </a:pPr>
            <a:endParaRPr lang="en-GB" sz="1000" spc="-5" dirty="0">
              <a:latin typeface="Cambria"/>
              <a:cs typeface="Cambria"/>
            </a:endParaRPr>
          </a:p>
          <a:p>
            <a:pPr marL="12065" marR="5715">
              <a:lnSpc>
                <a:spcPct val="80000"/>
              </a:lnSpc>
              <a:spcBef>
                <a:spcPts val="600"/>
              </a:spcBef>
              <a:buClr>
                <a:srgbClr val="FF388B"/>
              </a:buClr>
              <a:buSzPct val="75000"/>
              <a:tabLst>
                <a:tab pos="238760" algn="l"/>
              </a:tabLst>
            </a:pPr>
            <a:r>
              <a:rPr lang="en-GB" sz="1800" spc="-5" dirty="0">
                <a:solidFill>
                  <a:srgbClr val="FF0000"/>
                </a:solidFill>
                <a:latin typeface="Cambria"/>
                <a:cs typeface="Cambria"/>
              </a:rPr>
              <a:t>*</a:t>
            </a:r>
            <a:r>
              <a:rPr lang="en-GB" sz="1800" spc="-5" dirty="0">
                <a:latin typeface="Cambria"/>
                <a:cs typeface="Cambria"/>
              </a:rPr>
              <a:t> </a:t>
            </a:r>
            <a:r>
              <a:rPr lang="en-GB" b="1" spc="-15" dirty="0">
                <a:latin typeface="Cambria"/>
                <a:cs typeface="Cambria"/>
              </a:rPr>
              <a:t>Coracoid </a:t>
            </a:r>
            <a:r>
              <a:rPr lang="en-GB" b="1" spc="-10" dirty="0">
                <a:latin typeface="Cambria"/>
                <a:cs typeface="Cambria"/>
              </a:rPr>
              <a:t>process </a:t>
            </a:r>
            <a:r>
              <a:rPr lang="en-GB" dirty="0">
                <a:latin typeface="Cambria"/>
                <a:cs typeface="Cambria"/>
              </a:rPr>
              <a:t>is a </a:t>
            </a:r>
            <a:r>
              <a:rPr lang="en-GB" spc="-5" dirty="0">
                <a:latin typeface="Cambria"/>
                <a:cs typeface="Cambria"/>
              </a:rPr>
              <a:t>curved, hook- </a:t>
            </a:r>
            <a:r>
              <a:rPr lang="en-GB" spc="-385" dirty="0">
                <a:latin typeface="Cambria"/>
                <a:cs typeface="Cambria"/>
              </a:rPr>
              <a:t> </a:t>
            </a:r>
            <a:r>
              <a:rPr lang="en-GB" spc="-10" dirty="0">
                <a:latin typeface="Cambria"/>
                <a:cs typeface="Cambria"/>
              </a:rPr>
              <a:t>like anterolateral projection located </a:t>
            </a:r>
            <a:r>
              <a:rPr lang="en-GB" spc="-5" dirty="0">
                <a:latin typeface="Cambria"/>
                <a:cs typeface="Cambria"/>
              </a:rPr>
              <a:t> </a:t>
            </a:r>
            <a:r>
              <a:rPr lang="en-GB" spc="-15" dirty="0">
                <a:latin typeface="Cambria"/>
                <a:cs typeface="Cambria"/>
              </a:rPr>
              <a:t>above</a:t>
            </a:r>
            <a:r>
              <a:rPr lang="en-GB" spc="-5" dirty="0">
                <a:latin typeface="Cambria"/>
                <a:cs typeface="Cambria"/>
              </a:rPr>
              <a:t> the</a:t>
            </a:r>
            <a:r>
              <a:rPr lang="en-GB" spc="-15" dirty="0">
                <a:latin typeface="Cambria"/>
                <a:cs typeface="Cambria"/>
              </a:rPr>
              <a:t> </a:t>
            </a:r>
            <a:r>
              <a:rPr lang="en-GB" spc="-10" dirty="0">
                <a:latin typeface="Cambria"/>
                <a:cs typeface="Cambria"/>
              </a:rPr>
              <a:t>lateral</a:t>
            </a:r>
            <a:r>
              <a:rPr lang="en-GB" spc="-5" dirty="0">
                <a:latin typeface="Cambria"/>
                <a:cs typeface="Cambria"/>
              </a:rPr>
              <a:t> </a:t>
            </a:r>
            <a:r>
              <a:rPr lang="en-GB" spc="-10" dirty="0">
                <a:latin typeface="Cambria"/>
                <a:cs typeface="Cambria"/>
              </a:rPr>
              <a:t>angle</a:t>
            </a:r>
          </a:p>
          <a:p>
            <a:pPr marL="12065" marR="5715">
              <a:lnSpc>
                <a:spcPct val="80000"/>
              </a:lnSpc>
              <a:spcBef>
                <a:spcPts val="0"/>
              </a:spcBef>
              <a:buClr>
                <a:srgbClr val="FF388B"/>
              </a:buClr>
              <a:buSzPct val="75000"/>
              <a:tabLst>
                <a:tab pos="238760" algn="l"/>
              </a:tabLst>
            </a:pPr>
            <a:r>
              <a:rPr lang="en-GB" altLang="en-US" sz="1600" dirty="0">
                <a:latin typeface="Book Antiqua" panose="02040602050305030304" pitchFamily="18" charset="0"/>
              </a:rPr>
              <a:t>Attachments: m. biceps </a:t>
            </a:r>
            <a:r>
              <a:rPr lang="en-GB" altLang="en-US" sz="1600" dirty="0" err="1">
                <a:latin typeface="Book Antiqua" panose="02040602050305030304" pitchFamily="18" charset="0"/>
              </a:rPr>
              <a:t>brachi</a:t>
            </a:r>
            <a:r>
              <a:rPr lang="en-GB" altLang="en-US" sz="1600" dirty="0">
                <a:latin typeface="Book Antiqua" panose="02040602050305030304" pitchFamily="18" charset="0"/>
              </a:rPr>
              <a:t> (caput breve)</a:t>
            </a:r>
            <a:br>
              <a:rPr lang="en-GB" altLang="en-US" sz="1600" dirty="0">
                <a:latin typeface="Book Antiqua" panose="02040602050305030304" pitchFamily="18" charset="0"/>
              </a:rPr>
            </a:br>
            <a:r>
              <a:rPr lang="en-GB" altLang="en-US" sz="1600" dirty="0">
                <a:latin typeface="Book Antiqua" panose="02040602050305030304" pitchFamily="18" charset="0"/>
              </a:rPr>
              <a:t>                         m. coracobrachialis</a:t>
            </a:r>
          </a:p>
          <a:p>
            <a:pPr marL="12065" marR="5715">
              <a:lnSpc>
                <a:spcPct val="80000"/>
              </a:lnSpc>
              <a:spcBef>
                <a:spcPts val="0"/>
              </a:spcBef>
              <a:buClr>
                <a:srgbClr val="FF388B"/>
              </a:buClr>
              <a:buSzPct val="75000"/>
              <a:tabLst>
                <a:tab pos="238760" algn="l"/>
              </a:tabLst>
            </a:pPr>
            <a:r>
              <a:rPr lang="en-GB" altLang="en-US" sz="1600" dirty="0">
                <a:latin typeface="Book Antiqua" panose="02040602050305030304" pitchFamily="18" charset="0"/>
              </a:rPr>
              <a:t>                         m. pectoralis minor</a:t>
            </a:r>
          </a:p>
          <a:p>
            <a:pPr marL="12065" marR="5715">
              <a:lnSpc>
                <a:spcPct val="80000"/>
              </a:lnSpc>
              <a:spcBef>
                <a:spcPts val="0"/>
              </a:spcBef>
              <a:buClr>
                <a:srgbClr val="FF388B"/>
              </a:buClr>
              <a:buSzPct val="75000"/>
              <a:tabLst>
                <a:tab pos="238760" algn="l"/>
              </a:tabLst>
            </a:pPr>
            <a:r>
              <a:rPr lang="en-GB" altLang="en-US" sz="1600" dirty="0">
                <a:latin typeface="Book Antiqua" panose="02040602050305030304" pitchFamily="18" charset="0"/>
              </a:rPr>
              <a:t>                         </a:t>
            </a:r>
            <a:r>
              <a:rPr lang="en-GB" altLang="en-US" sz="1600" dirty="0" err="1">
                <a:latin typeface="Book Antiqua" panose="02040602050305030304" pitchFamily="18" charset="0"/>
              </a:rPr>
              <a:t>lig</a:t>
            </a:r>
            <a:r>
              <a:rPr lang="en-GB" altLang="en-US" sz="1600" dirty="0">
                <a:latin typeface="Book Antiqua" panose="02040602050305030304" pitchFamily="18" charset="0"/>
              </a:rPr>
              <a:t>. </a:t>
            </a:r>
            <a:r>
              <a:rPr lang="en-GB" altLang="en-US" sz="1600" dirty="0" err="1">
                <a:latin typeface="Book Antiqua" panose="02040602050305030304" pitchFamily="18" charset="0"/>
              </a:rPr>
              <a:t>coracoclaviculare</a:t>
            </a:r>
            <a:endParaRPr lang="en-GB" altLang="en-US" sz="1600" dirty="0">
              <a:latin typeface="Book Antiqua" panose="02040602050305030304" pitchFamily="18" charset="0"/>
            </a:endParaRPr>
          </a:p>
          <a:p>
            <a:pPr marL="12065" marR="5715">
              <a:lnSpc>
                <a:spcPct val="80000"/>
              </a:lnSpc>
              <a:spcBef>
                <a:spcPts val="0"/>
              </a:spcBef>
              <a:buClr>
                <a:srgbClr val="FF388B"/>
              </a:buClr>
              <a:buSzPct val="75000"/>
              <a:tabLst>
                <a:tab pos="238760" algn="l"/>
              </a:tabLst>
            </a:pPr>
            <a:r>
              <a:rPr lang="en-GB" altLang="en-US" sz="1600" dirty="0">
                <a:latin typeface="Book Antiqua" panose="02040602050305030304" pitchFamily="18" charset="0"/>
              </a:rPr>
              <a:t>                         </a:t>
            </a:r>
            <a:r>
              <a:rPr lang="en-GB" altLang="en-US" sz="1600" dirty="0" err="1">
                <a:latin typeface="Book Antiqua" panose="02040602050305030304" pitchFamily="18" charset="0"/>
              </a:rPr>
              <a:t>lig</a:t>
            </a:r>
            <a:r>
              <a:rPr lang="en-GB" altLang="en-US" sz="1600" dirty="0">
                <a:latin typeface="Book Antiqua" panose="02040602050305030304" pitchFamily="18" charset="0"/>
              </a:rPr>
              <a:t>. </a:t>
            </a:r>
            <a:r>
              <a:rPr lang="en-GB" altLang="en-US" sz="1600" dirty="0" err="1">
                <a:latin typeface="Book Antiqua" panose="02040602050305030304" pitchFamily="18" charset="0"/>
              </a:rPr>
              <a:t>coracoacromiale</a:t>
            </a:r>
            <a:endParaRPr lang="en-GB" altLang="en-US" sz="1600" dirty="0">
              <a:latin typeface="Book Antiqua" panose="02040602050305030304" pitchFamily="18" charset="0"/>
            </a:endParaRPr>
          </a:p>
          <a:p>
            <a:pPr marL="12065" marR="5715">
              <a:lnSpc>
                <a:spcPct val="80000"/>
              </a:lnSpc>
              <a:spcBef>
                <a:spcPts val="0"/>
              </a:spcBef>
              <a:buClr>
                <a:srgbClr val="FF388B"/>
              </a:buClr>
              <a:buSzPct val="75000"/>
              <a:tabLst>
                <a:tab pos="238760" algn="l"/>
              </a:tabLst>
            </a:pPr>
            <a:r>
              <a:rPr lang="en-GB" altLang="en-US" sz="1600" dirty="0">
                <a:latin typeface="Book Antiqua" panose="02040602050305030304" pitchFamily="18" charset="0"/>
              </a:rPr>
              <a:t>                         </a:t>
            </a:r>
            <a:r>
              <a:rPr lang="en-GB" altLang="en-US" sz="1600" dirty="0" err="1">
                <a:latin typeface="Book Antiqua" panose="02040602050305030304" pitchFamily="18" charset="0"/>
              </a:rPr>
              <a:t>lig</a:t>
            </a:r>
            <a:r>
              <a:rPr lang="en-GB" altLang="en-US" sz="1600" dirty="0">
                <a:latin typeface="Book Antiqua" panose="02040602050305030304" pitchFamily="18" charset="0"/>
              </a:rPr>
              <a:t>. </a:t>
            </a:r>
            <a:r>
              <a:rPr lang="en-GB" altLang="en-US" sz="1600" dirty="0" err="1">
                <a:latin typeface="Book Antiqua" panose="02040602050305030304" pitchFamily="18" charset="0"/>
              </a:rPr>
              <a:t>coracohumerale</a:t>
            </a:r>
            <a:endParaRPr lang="en-GB" dirty="0">
              <a:highlight>
                <a:srgbClr val="FFFF00"/>
              </a:highlight>
              <a:latin typeface="Cambria"/>
              <a:cs typeface="Cambria"/>
            </a:endParaRPr>
          </a:p>
          <a:p>
            <a:pPr marL="12065" marR="5715">
              <a:lnSpc>
                <a:spcPct val="80000"/>
              </a:lnSpc>
              <a:spcBef>
                <a:spcPts val="600"/>
              </a:spcBef>
              <a:buClr>
                <a:srgbClr val="FF388B"/>
              </a:buClr>
              <a:buSzPct val="75000"/>
              <a:tabLst>
                <a:tab pos="238760" algn="l"/>
              </a:tabLst>
            </a:pPr>
            <a:r>
              <a:rPr lang="en-GB" sz="1800" spc="-5" dirty="0">
                <a:solidFill>
                  <a:srgbClr val="FF0000"/>
                </a:solidFill>
                <a:latin typeface="Cambria"/>
                <a:cs typeface="Cambria"/>
              </a:rPr>
              <a:t>*</a:t>
            </a:r>
            <a:r>
              <a:rPr lang="en-GB" sz="1800" spc="-5" dirty="0">
                <a:latin typeface="Cambria"/>
                <a:cs typeface="Cambria"/>
              </a:rPr>
              <a:t> </a:t>
            </a:r>
            <a:r>
              <a:rPr lang="en-GB" b="1" spc="-10" dirty="0">
                <a:latin typeface="Cambria"/>
                <a:cs typeface="Cambria"/>
              </a:rPr>
              <a:t>Supra</a:t>
            </a:r>
            <a:r>
              <a:rPr lang="en-GB" sz="1800" b="1" spc="-10" dirty="0">
                <a:latin typeface="Cambria"/>
                <a:cs typeface="Cambria"/>
              </a:rPr>
              <a:t>glenoid</a:t>
            </a:r>
            <a:r>
              <a:rPr lang="en-GB" sz="1800" b="1" spc="-5" dirty="0">
                <a:latin typeface="Cambria"/>
                <a:cs typeface="Cambria"/>
              </a:rPr>
              <a:t> </a:t>
            </a:r>
            <a:r>
              <a:rPr lang="en-GB" sz="1800" b="1" spc="-10" dirty="0">
                <a:latin typeface="Cambria"/>
                <a:cs typeface="Cambria"/>
              </a:rPr>
              <a:t>tubercle</a:t>
            </a:r>
            <a:r>
              <a:rPr lang="en-GB" sz="1800" b="1" spc="-5" dirty="0">
                <a:latin typeface="Cambria"/>
                <a:cs typeface="Cambria"/>
              </a:rPr>
              <a:t> </a:t>
            </a:r>
            <a:r>
              <a:rPr lang="en-GB" sz="1800" dirty="0">
                <a:latin typeface="Cambria"/>
                <a:cs typeface="Cambria"/>
              </a:rPr>
              <a:t>is</a:t>
            </a:r>
            <a:r>
              <a:rPr lang="en-GB" sz="1800" spc="5" dirty="0">
                <a:latin typeface="Cambria"/>
                <a:cs typeface="Cambria"/>
              </a:rPr>
              <a:t> </a:t>
            </a:r>
            <a:r>
              <a:rPr lang="en-GB" sz="1800" dirty="0">
                <a:latin typeface="Cambria"/>
                <a:cs typeface="Cambria"/>
              </a:rPr>
              <a:t>a</a:t>
            </a:r>
            <a:r>
              <a:rPr lang="en-GB" sz="1800" spc="5" dirty="0">
                <a:latin typeface="Cambria"/>
                <a:cs typeface="Cambria"/>
              </a:rPr>
              <a:t> </a:t>
            </a:r>
            <a:r>
              <a:rPr lang="en-GB" sz="1800" spc="-5" dirty="0">
                <a:latin typeface="Cambria"/>
                <a:cs typeface="Cambria"/>
              </a:rPr>
              <a:t>small </a:t>
            </a:r>
            <a:r>
              <a:rPr lang="en-GB" sz="1800" dirty="0">
                <a:latin typeface="Cambria"/>
                <a:cs typeface="Cambria"/>
              </a:rPr>
              <a:t> </a:t>
            </a:r>
            <a:r>
              <a:rPr lang="en-GB" sz="1800" spc="-10" dirty="0">
                <a:latin typeface="Cambria"/>
                <a:cs typeface="Cambria"/>
              </a:rPr>
              <a:t>prominence </a:t>
            </a:r>
            <a:r>
              <a:rPr lang="en-GB" sz="1800" spc="-5" dirty="0">
                <a:latin typeface="Cambria"/>
                <a:cs typeface="Cambria"/>
              </a:rPr>
              <a:t>on the </a:t>
            </a:r>
            <a:r>
              <a:rPr lang="en-GB" sz="1800" spc="-10" dirty="0">
                <a:latin typeface="Cambria"/>
                <a:cs typeface="Cambria"/>
              </a:rPr>
              <a:t>superior margin </a:t>
            </a:r>
            <a:r>
              <a:rPr lang="en-GB" sz="1800" dirty="0">
                <a:latin typeface="Cambria"/>
                <a:cs typeface="Cambria"/>
              </a:rPr>
              <a:t>of </a:t>
            </a:r>
            <a:r>
              <a:rPr lang="en-GB" sz="1800" spc="-385" dirty="0">
                <a:latin typeface="Cambria"/>
                <a:cs typeface="Cambria"/>
              </a:rPr>
              <a:t> </a:t>
            </a:r>
            <a:r>
              <a:rPr lang="en-GB" sz="1800" spc="-5" dirty="0">
                <a:latin typeface="Cambria"/>
                <a:cs typeface="Cambria"/>
              </a:rPr>
              <a:t>the</a:t>
            </a:r>
            <a:r>
              <a:rPr lang="en-GB" sz="1800" dirty="0">
                <a:latin typeface="Cambria"/>
                <a:cs typeface="Cambria"/>
              </a:rPr>
              <a:t> </a:t>
            </a:r>
            <a:r>
              <a:rPr lang="en-GB" sz="1800" spc="-10" dirty="0">
                <a:latin typeface="Cambria"/>
                <a:cs typeface="Cambria"/>
              </a:rPr>
              <a:t>glenoid</a:t>
            </a:r>
            <a:r>
              <a:rPr lang="en-GB" sz="1800" spc="-5" dirty="0">
                <a:latin typeface="Cambria"/>
                <a:cs typeface="Cambria"/>
              </a:rPr>
              <a:t> </a:t>
            </a:r>
            <a:r>
              <a:rPr lang="en-GB" sz="1800" spc="-10" dirty="0">
                <a:latin typeface="Cambria"/>
                <a:cs typeface="Cambria"/>
              </a:rPr>
              <a:t>fossa.</a:t>
            </a:r>
            <a:r>
              <a:rPr lang="en-GB" sz="1800" spc="-5" dirty="0">
                <a:latin typeface="Cambria"/>
                <a:cs typeface="Cambria"/>
              </a:rPr>
              <a:t> </a:t>
            </a:r>
            <a:r>
              <a:rPr lang="en-GB" sz="1800" dirty="0">
                <a:latin typeface="Cambria"/>
                <a:cs typeface="Cambria"/>
              </a:rPr>
              <a:t>It</a:t>
            </a:r>
            <a:r>
              <a:rPr lang="en-GB" sz="1800" spc="5" dirty="0">
                <a:latin typeface="Cambria"/>
                <a:cs typeface="Cambria"/>
              </a:rPr>
              <a:t> </a:t>
            </a:r>
            <a:r>
              <a:rPr lang="en-GB" sz="1800" spc="-10" dirty="0">
                <a:latin typeface="Cambria"/>
                <a:cs typeface="Cambria"/>
              </a:rPr>
              <a:t>serves</a:t>
            </a:r>
            <a:r>
              <a:rPr lang="en-GB" sz="1800" spc="-5" dirty="0">
                <a:latin typeface="Cambria"/>
                <a:cs typeface="Cambria"/>
              </a:rPr>
              <a:t> as</a:t>
            </a:r>
            <a:r>
              <a:rPr lang="en-GB" sz="1800" dirty="0">
                <a:latin typeface="Cambria"/>
                <a:cs typeface="Cambria"/>
              </a:rPr>
              <a:t> </a:t>
            </a:r>
            <a:r>
              <a:rPr lang="en-GB" sz="1800" spc="-5" dirty="0">
                <a:latin typeface="Cambria"/>
                <a:cs typeface="Cambria"/>
              </a:rPr>
              <a:t>an </a:t>
            </a:r>
            <a:r>
              <a:rPr lang="en-GB" sz="1800" dirty="0">
                <a:latin typeface="Cambria"/>
                <a:cs typeface="Cambria"/>
              </a:rPr>
              <a:t> </a:t>
            </a:r>
            <a:r>
              <a:rPr lang="en-GB" sz="1800" spc="-5" dirty="0">
                <a:latin typeface="Cambria"/>
                <a:cs typeface="Cambria"/>
              </a:rPr>
              <a:t>attachment </a:t>
            </a:r>
            <a:r>
              <a:rPr lang="en-GB" sz="1800" spc="-10" dirty="0">
                <a:latin typeface="Cambria"/>
                <a:cs typeface="Cambria"/>
              </a:rPr>
              <a:t>point for </a:t>
            </a:r>
            <a:r>
              <a:rPr lang="en-GB" sz="1800" spc="-5" dirty="0">
                <a:latin typeface="Cambria"/>
                <a:cs typeface="Cambria"/>
              </a:rPr>
              <a:t>the long </a:t>
            </a:r>
            <a:r>
              <a:rPr lang="en-GB" sz="1800" dirty="0">
                <a:latin typeface="Cambria"/>
                <a:cs typeface="Cambria"/>
              </a:rPr>
              <a:t>head of </a:t>
            </a:r>
            <a:r>
              <a:rPr lang="en-GB" sz="1800" spc="-385" dirty="0">
                <a:latin typeface="Cambria"/>
                <a:cs typeface="Cambria"/>
              </a:rPr>
              <a:t> </a:t>
            </a:r>
            <a:r>
              <a:rPr lang="en-GB" sz="1800" spc="-5" dirty="0">
                <a:latin typeface="Cambria"/>
                <a:cs typeface="Cambria"/>
              </a:rPr>
              <a:t>the biceps</a:t>
            </a:r>
            <a:r>
              <a:rPr lang="en-GB" sz="1800" spc="5" dirty="0">
                <a:latin typeface="Cambria"/>
                <a:cs typeface="Cambria"/>
              </a:rPr>
              <a:t> </a:t>
            </a:r>
            <a:r>
              <a:rPr lang="en-GB" sz="1800" spc="-10" dirty="0">
                <a:latin typeface="Cambria"/>
                <a:cs typeface="Cambria"/>
              </a:rPr>
              <a:t>brachii</a:t>
            </a:r>
            <a:r>
              <a:rPr lang="en-GB" sz="1800" spc="-5" dirty="0">
                <a:latin typeface="Cambria"/>
                <a:cs typeface="Cambria"/>
              </a:rPr>
              <a:t> muscle</a:t>
            </a:r>
          </a:p>
        </p:txBody>
      </p:sp>
      <p:sp>
        <p:nvSpPr>
          <p:cNvPr id="4" name="object 2">
            <a:extLst>
              <a:ext uri="{FF2B5EF4-FFF2-40B4-BE49-F238E27FC236}">
                <a16:creationId xmlns:a16="http://schemas.microsoft.com/office/drawing/2014/main" id="{C2575C75-E4DF-A587-C65F-E44E5229156B}"/>
              </a:ext>
            </a:extLst>
          </p:cNvPr>
          <p:cNvSpPr txBox="1">
            <a:spLocks/>
          </p:cNvSpPr>
          <p:nvPr/>
        </p:nvSpPr>
        <p:spPr>
          <a:xfrm>
            <a:off x="467544" y="116632"/>
            <a:ext cx="8424936" cy="690574"/>
          </a:xfrm>
          <a:prstGeom prst="rect">
            <a:avLst/>
          </a:prstGeom>
        </p:spPr>
        <p:txBody>
          <a:bodyPr vert="horz" wrap="square" lIns="0" tIns="13335" rIns="0" bIns="0" rtlCol="0">
            <a:sp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12700">
              <a:spcBef>
                <a:spcPts val="105"/>
              </a:spcBef>
            </a:pPr>
            <a:r>
              <a:rPr lang="en-GB" dirty="0"/>
              <a:t>THE</a:t>
            </a:r>
            <a:r>
              <a:rPr lang="en-GB" spc="-70" dirty="0"/>
              <a:t> </a:t>
            </a:r>
            <a:r>
              <a:rPr lang="en-GB" spc="-5" dirty="0"/>
              <a:t>SCAPULA (angles)</a:t>
            </a:r>
          </a:p>
        </p:txBody>
      </p:sp>
      <p:pic>
        <p:nvPicPr>
          <p:cNvPr id="5" name="Picture 2">
            <a:extLst>
              <a:ext uri="{FF2B5EF4-FFF2-40B4-BE49-F238E27FC236}">
                <a16:creationId xmlns:a16="http://schemas.microsoft.com/office/drawing/2014/main" id="{E01AE189-AD18-1723-1019-27555BD589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637" t="22000" r="31250" b="10001"/>
          <a:stretch/>
        </p:blipFill>
        <p:spPr bwMode="auto">
          <a:xfrm>
            <a:off x="4805497" y="1268760"/>
            <a:ext cx="4346599" cy="5121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3E2D4F-06CB-1832-8DA8-11261BFDC055}"/>
              </a:ext>
            </a:extLst>
          </p:cNvPr>
          <p:cNvPicPr>
            <a:picLocks noChangeAspect="1"/>
          </p:cNvPicPr>
          <p:nvPr/>
        </p:nvPicPr>
        <p:blipFill>
          <a:blip r:embed="rId2"/>
          <a:stretch>
            <a:fillRect/>
          </a:stretch>
        </p:blipFill>
        <p:spPr>
          <a:xfrm>
            <a:off x="390804" y="692696"/>
            <a:ext cx="8362391" cy="5123718"/>
          </a:xfrm>
          <a:prstGeom prst="rect">
            <a:avLst/>
          </a:prstGeom>
        </p:spPr>
      </p:pic>
    </p:spTree>
    <p:extLst>
      <p:ext uri="{BB962C8B-B14F-4D97-AF65-F5344CB8AC3E}">
        <p14:creationId xmlns:p14="http://schemas.microsoft.com/office/powerpoint/2010/main" val="313517580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l="-2751" t="36885" r="2751" b="515"/>
          <a:stretch/>
        </p:blipFill>
        <p:spPr>
          <a:xfrm>
            <a:off x="-107504" y="2312042"/>
            <a:ext cx="9144000" cy="4293096"/>
          </a:xfrm>
          <a:prstGeom prst="rect">
            <a:avLst/>
          </a:prstGeom>
        </p:spPr>
      </p:pic>
      <p:pic>
        <p:nvPicPr>
          <p:cNvPr id="3" name="object 2">
            <a:extLst>
              <a:ext uri="{FF2B5EF4-FFF2-40B4-BE49-F238E27FC236}">
                <a16:creationId xmlns:a16="http://schemas.microsoft.com/office/drawing/2014/main" id="{36B79F2E-97A4-E71C-3E4A-40860AC0CC68}"/>
              </a:ext>
            </a:extLst>
          </p:cNvPr>
          <p:cNvPicPr/>
          <p:nvPr/>
        </p:nvPicPr>
        <p:blipFill rotWithShape="1">
          <a:blip r:embed="rId3" cstate="print"/>
          <a:srcRect t="8000" b="72050"/>
          <a:stretch/>
        </p:blipFill>
        <p:spPr>
          <a:xfrm>
            <a:off x="0" y="501787"/>
            <a:ext cx="9144000" cy="1368152"/>
          </a:xfrm>
          <a:prstGeom prst="rect">
            <a:avLst/>
          </a:prstGeom>
        </p:spPr>
      </p:pic>
      <p:sp>
        <p:nvSpPr>
          <p:cNvPr id="4" name="TextBox 3">
            <a:extLst>
              <a:ext uri="{FF2B5EF4-FFF2-40B4-BE49-F238E27FC236}">
                <a16:creationId xmlns:a16="http://schemas.microsoft.com/office/drawing/2014/main" id="{E7BD0EAA-C9FB-B07B-BAE9-91EA05A5040F}"/>
              </a:ext>
            </a:extLst>
          </p:cNvPr>
          <p:cNvSpPr txBox="1"/>
          <p:nvPr/>
        </p:nvSpPr>
        <p:spPr>
          <a:xfrm>
            <a:off x="467544" y="447600"/>
            <a:ext cx="432048" cy="353943"/>
          </a:xfrm>
          <a:prstGeom prst="rect">
            <a:avLst/>
          </a:prstGeom>
          <a:solidFill>
            <a:schemeClr val="bg1">
              <a:lumMod val="75000"/>
            </a:schemeClr>
          </a:solidFill>
        </p:spPr>
        <p:txBody>
          <a:bodyPr wrap="square" rtlCol="0">
            <a:spAutoFit/>
          </a:bodyPr>
          <a:lstStyle/>
          <a:p>
            <a:r>
              <a:rPr lang="en-GB" sz="1700" dirty="0">
                <a:solidFill>
                  <a:schemeClr val="bg1"/>
                </a:solidFill>
              </a:rPr>
              <a:t>B.</a:t>
            </a:r>
          </a:p>
        </p:txBody>
      </p:sp>
      <p:sp>
        <p:nvSpPr>
          <p:cNvPr id="6" name="TextBox 5">
            <a:extLst>
              <a:ext uri="{FF2B5EF4-FFF2-40B4-BE49-F238E27FC236}">
                <a16:creationId xmlns:a16="http://schemas.microsoft.com/office/drawing/2014/main" id="{AB62B751-5A4A-A091-01DF-11E0FFE78613}"/>
              </a:ext>
            </a:extLst>
          </p:cNvPr>
          <p:cNvSpPr txBox="1"/>
          <p:nvPr/>
        </p:nvSpPr>
        <p:spPr>
          <a:xfrm>
            <a:off x="35496" y="2278996"/>
            <a:ext cx="432048" cy="353943"/>
          </a:xfrm>
          <a:prstGeom prst="rect">
            <a:avLst/>
          </a:prstGeom>
          <a:solidFill>
            <a:schemeClr val="bg1">
              <a:lumMod val="75000"/>
            </a:schemeClr>
          </a:solidFill>
        </p:spPr>
        <p:txBody>
          <a:bodyPr wrap="square" rtlCol="0">
            <a:spAutoFit/>
          </a:bodyPr>
          <a:lstStyle/>
          <a:p>
            <a:r>
              <a:rPr lang="en-GB" sz="1700" dirty="0">
                <a:solidFill>
                  <a:schemeClr val="bg1"/>
                </a:solidFill>
              </a:rPr>
              <a:t>C.</a:t>
            </a:r>
          </a:p>
        </p:txBody>
      </p:sp>
    </p:spTree>
    <p:extLst>
      <p:ext uri="{BB962C8B-B14F-4D97-AF65-F5344CB8AC3E}">
        <p14:creationId xmlns:p14="http://schemas.microsoft.com/office/powerpoint/2010/main" val="108265043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l="25200" t="50000" r="20464" b="3801"/>
          <a:stretch/>
        </p:blipFill>
        <p:spPr>
          <a:xfrm>
            <a:off x="323528" y="1772816"/>
            <a:ext cx="4501008" cy="2939216"/>
          </a:xfrm>
          <a:prstGeom prst="rect">
            <a:avLst/>
          </a:prstGeom>
        </p:spPr>
      </p:pic>
      <p:pic>
        <p:nvPicPr>
          <p:cNvPr id="3" name="object 2">
            <a:extLst>
              <a:ext uri="{FF2B5EF4-FFF2-40B4-BE49-F238E27FC236}">
                <a16:creationId xmlns:a16="http://schemas.microsoft.com/office/drawing/2014/main" id="{09FDB10F-9188-DBA3-A690-1CF67A2733B0}"/>
              </a:ext>
            </a:extLst>
          </p:cNvPr>
          <p:cNvPicPr/>
          <p:nvPr/>
        </p:nvPicPr>
        <p:blipFill rotWithShape="1">
          <a:blip r:embed="rId3" cstate="print"/>
          <a:srcRect l="26375" r="20862"/>
          <a:stretch/>
        </p:blipFill>
        <p:spPr>
          <a:xfrm>
            <a:off x="4716016" y="0"/>
            <a:ext cx="4824536" cy="6858000"/>
          </a:xfrm>
          <a:prstGeom prst="rect">
            <a:avLst/>
          </a:prstGeom>
        </p:spPr>
      </p:pic>
    </p:spTree>
    <p:extLst>
      <p:ext uri="{BB962C8B-B14F-4D97-AF65-F5344CB8AC3E}">
        <p14:creationId xmlns:p14="http://schemas.microsoft.com/office/powerpoint/2010/main" val="365863189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print"/>
          <a:srcRect t="29000"/>
          <a:stretch/>
        </p:blipFill>
        <p:spPr>
          <a:xfrm>
            <a:off x="8529" y="332656"/>
            <a:ext cx="9144000" cy="486916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C622B8-601A-EEF6-8D17-0B49D7C46CE5}"/>
              </a:ext>
            </a:extLst>
          </p:cNvPr>
          <p:cNvPicPr>
            <a:picLocks noChangeAspect="1"/>
          </p:cNvPicPr>
          <p:nvPr/>
        </p:nvPicPr>
        <p:blipFill>
          <a:blip r:embed="rId2"/>
          <a:stretch>
            <a:fillRect/>
          </a:stretch>
        </p:blipFill>
        <p:spPr>
          <a:xfrm>
            <a:off x="392515" y="692696"/>
            <a:ext cx="8358969" cy="5082096"/>
          </a:xfrm>
          <a:prstGeom prst="rect">
            <a:avLst/>
          </a:prstGeom>
        </p:spPr>
      </p:pic>
    </p:spTree>
    <p:extLst>
      <p:ext uri="{BB962C8B-B14F-4D97-AF65-F5344CB8AC3E}">
        <p14:creationId xmlns:p14="http://schemas.microsoft.com/office/powerpoint/2010/main" val="360565254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B607A6-2083-262D-270F-E154CF93DEFB}"/>
              </a:ext>
            </a:extLst>
          </p:cNvPr>
          <p:cNvPicPr>
            <a:picLocks noChangeAspect="1"/>
          </p:cNvPicPr>
          <p:nvPr/>
        </p:nvPicPr>
        <p:blipFill>
          <a:blip r:embed="rId2"/>
          <a:stretch>
            <a:fillRect/>
          </a:stretch>
        </p:blipFill>
        <p:spPr>
          <a:xfrm>
            <a:off x="468158" y="1061024"/>
            <a:ext cx="8207684" cy="4735951"/>
          </a:xfrm>
          <a:prstGeom prst="rect">
            <a:avLst/>
          </a:prstGeom>
        </p:spPr>
      </p:pic>
    </p:spTree>
    <p:extLst>
      <p:ext uri="{BB962C8B-B14F-4D97-AF65-F5344CB8AC3E}">
        <p14:creationId xmlns:p14="http://schemas.microsoft.com/office/powerpoint/2010/main" val="198489339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99FDD3-F516-1874-F0EF-6A316FB37C5D}"/>
              </a:ext>
            </a:extLst>
          </p:cNvPr>
          <p:cNvPicPr>
            <a:picLocks noChangeAspect="1"/>
          </p:cNvPicPr>
          <p:nvPr/>
        </p:nvPicPr>
        <p:blipFill>
          <a:blip r:embed="rId2"/>
          <a:stretch>
            <a:fillRect/>
          </a:stretch>
        </p:blipFill>
        <p:spPr>
          <a:xfrm>
            <a:off x="755576" y="692696"/>
            <a:ext cx="7857902" cy="5631654"/>
          </a:xfrm>
          <a:prstGeom prst="rect">
            <a:avLst/>
          </a:prstGeom>
        </p:spPr>
      </p:pic>
    </p:spTree>
    <p:extLst>
      <p:ext uri="{BB962C8B-B14F-4D97-AF65-F5344CB8AC3E}">
        <p14:creationId xmlns:p14="http://schemas.microsoft.com/office/powerpoint/2010/main" val="304802634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E60F76-AF8A-95E0-43E4-950080213E50}"/>
              </a:ext>
            </a:extLst>
          </p:cNvPr>
          <p:cNvPicPr>
            <a:picLocks noChangeAspect="1"/>
          </p:cNvPicPr>
          <p:nvPr/>
        </p:nvPicPr>
        <p:blipFill>
          <a:blip r:embed="rId2"/>
          <a:stretch>
            <a:fillRect/>
          </a:stretch>
        </p:blipFill>
        <p:spPr>
          <a:xfrm>
            <a:off x="1641856" y="1009440"/>
            <a:ext cx="5860288" cy="4839119"/>
          </a:xfrm>
          <a:prstGeom prst="rect">
            <a:avLst/>
          </a:prstGeom>
        </p:spPr>
      </p:pic>
    </p:spTree>
    <p:extLst>
      <p:ext uri="{BB962C8B-B14F-4D97-AF65-F5344CB8AC3E}">
        <p14:creationId xmlns:p14="http://schemas.microsoft.com/office/powerpoint/2010/main" val="151783611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EBC6D5-F27E-453B-9542-A7268FFD7F30}"/>
              </a:ext>
            </a:extLst>
          </p:cNvPr>
          <p:cNvPicPr>
            <a:picLocks noChangeAspect="1"/>
          </p:cNvPicPr>
          <p:nvPr/>
        </p:nvPicPr>
        <p:blipFill>
          <a:blip r:embed="rId2"/>
          <a:stretch>
            <a:fillRect/>
          </a:stretch>
        </p:blipFill>
        <p:spPr>
          <a:xfrm>
            <a:off x="609324" y="731759"/>
            <a:ext cx="7925351" cy="5394482"/>
          </a:xfrm>
          <a:prstGeom prst="rect">
            <a:avLst/>
          </a:prstGeom>
        </p:spPr>
      </p:pic>
    </p:spTree>
    <p:extLst>
      <p:ext uri="{BB962C8B-B14F-4D97-AF65-F5344CB8AC3E}">
        <p14:creationId xmlns:p14="http://schemas.microsoft.com/office/powerpoint/2010/main" val="3709965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31250" t="22000" r="31250" b="10001"/>
          <a:stretch>
            <a:fillRect/>
          </a:stretch>
        </p:blipFill>
        <p:spPr bwMode="auto">
          <a:xfrm>
            <a:off x="1691680" y="158729"/>
            <a:ext cx="5903887" cy="6699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5607439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6D3202-11DE-B5F6-1F3D-282FF1929A63}"/>
              </a:ext>
            </a:extLst>
          </p:cNvPr>
          <p:cNvPicPr>
            <a:picLocks noChangeAspect="1"/>
          </p:cNvPicPr>
          <p:nvPr/>
        </p:nvPicPr>
        <p:blipFill>
          <a:blip r:embed="rId2"/>
          <a:stretch>
            <a:fillRect/>
          </a:stretch>
        </p:blipFill>
        <p:spPr>
          <a:xfrm>
            <a:off x="545216" y="764704"/>
            <a:ext cx="8053568" cy="5173362"/>
          </a:xfrm>
          <a:prstGeom prst="rect">
            <a:avLst/>
          </a:prstGeom>
        </p:spPr>
      </p:pic>
    </p:spTree>
    <p:extLst>
      <p:ext uri="{BB962C8B-B14F-4D97-AF65-F5344CB8AC3E}">
        <p14:creationId xmlns:p14="http://schemas.microsoft.com/office/powerpoint/2010/main" val="264363261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785493-D398-0CC2-0001-E1F1C9F05000}"/>
              </a:ext>
            </a:extLst>
          </p:cNvPr>
          <p:cNvPicPr>
            <a:picLocks noChangeAspect="1"/>
          </p:cNvPicPr>
          <p:nvPr/>
        </p:nvPicPr>
        <p:blipFill>
          <a:blip r:embed="rId2"/>
          <a:stretch>
            <a:fillRect/>
          </a:stretch>
        </p:blipFill>
        <p:spPr>
          <a:xfrm>
            <a:off x="827584" y="1172653"/>
            <a:ext cx="7798723" cy="4512694"/>
          </a:xfrm>
          <a:prstGeom prst="rect">
            <a:avLst/>
          </a:prstGeom>
        </p:spPr>
      </p:pic>
    </p:spTree>
    <p:extLst>
      <p:ext uri="{BB962C8B-B14F-4D97-AF65-F5344CB8AC3E}">
        <p14:creationId xmlns:p14="http://schemas.microsoft.com/office/powerpoint/2010/main" val="251953909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5C8004-789E-C45E-4FC4-4312CA62AD10}"/>
              </a:ext>
            </a:extLst>
          </p:cNvPr>
          <p:cNvPicPr>
            <a:picLocks noChangeAspect="1"/>
          </p:cNvPicPr>
          <p:nvPr/>
        </p:nvPicPr>
        <p:blipFill>
          <a:blip r:embed="rId2"/>
          <a:stretch>
            <a:fillRect/>
          </a:stretch>
        </p:blipFill>
        <p:spPr>
          <a:xfrm>
            <a:off x="1115616" y="692696"/>
            <a:ext cx="7307779" cy="5294411"/>
          </a:xfrm>
          <a:prstGeom prst="rect">
            <a:avLst/>
          </a:prstGeom>
        </p:spPr>
      </p:pic>
    </p:spTree>
    <p:extLst>
      <p:ext uri="{BB962C8B-B14F-4D97-AF65-F5344CB8AC3E}">
        <p14:creationId xmlns:p14="http://schemas.microsoft.com/office/powerpoint/2010/main" val="29662830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5F51CA-5806-975C-7236-987E0F62EAD8}"/>
              </a:ext>
            </a:extLst>
          </p:cNvPr>
          <p:cNvPicPr>
            <a:picLocks noChangeAspect="1"/>
          </p:cNvPicPr>
          <p:nvPr/>
        </p:nvPicPr>
        <p:blipFill>
          <a:blip r:embed="rId2"/>
          <a:stretch>
            <a:fillRect/>
          </a:stretch>
        </p:blipFill>
        <p:spPr>
          <a:xfrm>
            <a:off x="692355" y="939288"/>
            <a:ext cx="7759289" cy="4979423"/>
          </a:xfrm>
          <a:prstGeom prst="rect">
            <a:avLst/>
          </a:prstGeom>
        </p:spPr>
      </p:pic>
    </p:spTree>
    <p:extLst>
      <p:ext uri="{BB962C8B-B14F-4D97-AF65-F5344CB8AC3E}">
        <p14:creationId xmlns:p14="http://schemas.microsoft.com/office/powerpoint/2010/main" val="266093560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74D95-17EB-7AAD-D14B-1E47D2E415EB}"/>
              </a:ext>
            </a:extLst>
          </p:cNvPr>
          <p:cNvPicPr>
            <a:picLocks noChangeAspect="1"/>
          </p:cNvPicPr>
          <p:nvPr/>
        </p:nvPicPr>
        <p:blipFill>
          <a:blip r:embed="rId2"/>
          <a:stretch>
            <a:fillRect/>
          </a:stretch>
        </p:blipFill>
        <p:spPr>
          <a:xfrm>
            <a:off x="179512" y="-48632"/>
            <a:ext cx="6401355" cy="4366638"/>
          </a:xfrm>
          <a:prstGeom prst="rect">
            <a:avLst/>
          </a:prstGeom>
        </p:spPr>
      </p:pic>
      <p:pic>
        <p:nvPicPr>
          <p:cNvPr id="5" name="Picture 4">
            <a:extLst>
              <a:ext uri="{FF2B5EF4-FFF2-40B4-BE49-F238E27FC236}">
                <a16:creationId xmlns:a16="http://schemas.microsoft.com/office/drawing/2014/main" id="{0D9CE438-5C86-CBC5-B145-2FC7A8A8A44C}"/>
              </a:ext>
            </a:extLst>
          </p:cNvPr>
          <p:cNvPicPr>
            <a:picLocks noChangeAspect="1"/>
          </p:cNvPicPr>
          <p:nvPr/>
        </p:nvPicPr>
        <p:blipFill>
          <a:blip r:embed="rId3"/>
          <a:stretch>
            <a:fillRect/>
          </a:stretch>
        </p:blipFill>
        <p:spPr>
          <a:xfrm>
            <a:off x="6320757" y="2889678"/>
            <a:ext cx="2759490" cy="2856655"/>
          </a:xfrm>
          <a:prstGeom prst="rect">
            <a:avLst/>
          </a:prstGeom>
        </p:spPr>
      </p:pic>
      <p:pic>
        <p:nvPicPr>
          <p:cNvPr id="2" name="Picture 1">
            <a:extLst>
              <a:ext uri="{FF2B5EF4-FFF2-40B4-BE49-F238E27FC236}">
                <a16:creationId xmlns:a16="http://schemas.microsoft.com/office/drawing/2014/main" id="{005A169E-56A9-2B4A-8F66-35B603D52CA6}"/>
              </a:ext>
            </a:extLst>
          </p:cNvPr>
          <p:cNvPicPr>
            <a:picLocks noChangeAspect="1"/>
          </p:cNvPicPr>
          <p:nvPr/>
        </p:nvPicPr>
        <p:blipFill>
          <a:blip r:embed="rId4"/>
          <a:stretch>
            <a:fillRect/>
          </a:stretch>
        </p:blipFill>
        <p:spPr>
          <a:xfrm>
            <a:off x="245479" y="4318006"/>
            <a:ext cx="5108659" cy="2554330"/>
          </a:xfrm>
          <a:prstGeom prst="rect">
            <a:avLst/>
          </a:prstGeom>
        </p:spPr>
      </p:pic>
      <p:sp>
        <p:nvSpPr>
          <p:cNvPr id="4" name="TextBox 3">
            <a:extLst>
              <a:ext uri="{FF2B5EF4-FFF2-40B4-BE49-F238E27FC236}">
                <a16:creationId xmlns:a16="http://schemas.microsoft.com/office/drawing/2014/main" id="{A22E7BE9-ACF3-D001-B0F7-1401B7E09525}"/>
              </a:ext>
            </a:extLst>
          </p:cNvPr>
          <p:cNvSpPr txBox="1"/>
          <p:nvPr/>
        </p:nvSpPr>
        <p:spPr>
          <a:xfrm flipH="1">
            <a:off x="413727" y="4133340"/>
            <a:ext cx="4373058" cy="369332"/>
          </a:xfrm>
          <a:prstGeom prst="rect">
            <a:avLst/>
          </a:prstGeom>
          <a:noFill/>
        </p:spPr>
        <p:txBody>
          <a:bodyPr wrap="square" rtlCol="0">
            <a:spAutoFit/>
          </a:bodyPr>
          <a:lstStyle/>
          <a:p>
            <a:r>
              <a:rPr lang="en-GB" dirty="0"/>
              <a:t>(loose at extension, tight in flexion) </a:t>
            </a:r>
          </a:p>
        </p:txBody>
      </p:sp>
    </p:spTree>
    <p:extLst>
      <p:ext uri="{BB962C8B-B14F-4D97-AF65-F5344CB8AC3E}">
        <p14:creationId xmlns:p14="http://schemas.microsoft.com/office/powerpoint/2010/main" val="591470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l="31250" t="17444" r="30624" b="7001"/>
          <a:stretch>
            <a:fillRect/>
          </a:stretch>
        </p:blipFill>
        <p:spPr bwMode="auto">
          <a:xfrm>
            <a:off x="2195736" y="1"/>
            <a:ext cx="5538571"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46027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0CD43-D715-FB8A-685A-2D9326A45D2C}"/>
              </a:ext>
            </a:extLst>
          </p:cNvPr>
          <p:cNvSpPr>
            <a:spLocks noGrp="1"/>
          </p:cNvSpPr>
          <p:nvPr>
            <p:ph type="title"/>
          </p:nvPr>
        </p:nvSpPr>
        <p:spPr>
          <a:xfrm>
            <a:off x="457200" y="153987"/>
            <a:ext cx="8229600" cy="1453262"/>
          </a:xfrm>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dirty="0">
                <a:solidFill>
                  <a:schemeClr val="tx1"/>
                </a:solidFill>
                <a:latin typeface="Times New Roman" pitchFamily="18" charset="0"/>
                <a:cs typeface="Times New Roman" pitchFamily="18" charset="0"/>
              </a:rPr>
              <a:t>Scapula (Shoulder Blade)</a:t>
            </a:r>
          </a:p>
        </p:txBody>
      </p:sp>
      <p:sp>
        <p:nvSpPr>
          <p:cNvPr id="4" name="Content Placeholder 3">
            <a:extLst>
              <a:ext uri="{FF2B5EF4-FFF2-40B4-BE49-F238E27FC236}">
                <a16:creationId xmlns:a16="http://schemas.microsoft.com/office/drawing/2014/main" id="{4F6AE35D-AE54-99CF-3379-71D98FA173F4}"/>
              </a:ext>
            </a:extLst>
          </p:cNvPr>
          <p:cNvSpPr>
            <a:spLocks noGrp="1"/>
          </p:cNvSpPr>
          <p:nvPr>
            <p:ph sz="half" idx="2"/>
          </p:nvPr>
        </p:nvSpPr>
        <p:spPr>
          <a:xfrm>
            <a:off x="4140200" y="1628775"/>
            <a:ext cx="5003800" cy="5400675"/>
          </a:xfrm>
          <a:solidFill>
            <a:srgbClr val="C1C7B7"/>
          </a:solidFill>
          <a:ln>
            <a:solidFill>
              <a:schemeClr val="tx1"/>
            </a:solidFill>
          </a:ln>
        </p:spPr>
        <p:txBody>
          <a:bodyPr>
            <a:noAutofit/>
          </a:bodyPr>
          <a:lstStyle/>
          <a:p>
            <a:pPr marL="274320" indent="-274320" fontAlgn="auto">
              <a:spcAft>
                <a:spcPts val="0"/>
              </a:spcAft>
              <a:buClr>
                <a:schemeClr val="accent3"/>
              </a:buClr>
              <a:buFont typeface="Wingdings 2"/>
              <a:buChar char=""/>
              <a:defRPr/>
            </a:pPr>
            <a:r>
              <a:rPr lang="en-US" sz="2000" b="1" i="1" dirty="0">
                <a:solidFill>
                  <a:schemeClr val="bg1">
                    <a:lumMod val="50000"/>
                  </a:schemeClr>
                </a:solidFill>
                <a:latin typeface="Times New Roman" pitchFamily="18" charset="0"/>
                <a:cs typeface="Times New Roman" pitchFamily="18" charset="0"/>
              </a:rPr>
              <a:t>It is a triangular </a:t>
            </a:r>
            <a:r>
              <a:rPr lang="en-US" sz="2000" b="1" i="1" u="sng" dirty="0">
                <a:solidFill>
                  <a:srgbClr val="0033CC"/>
                </a:solidFill>
                <a:latin typeface="Times New Roman" pitchFamily="18" charset="0"/>
                <a:cs typeface="Times New Roman" pitchFamily="18" charset="0"/>
              </a:rPr>
              <a:t>Flat </a:t>
            </a:r>
            <a:r>
              <a:rPr lang="en-US" sz="2000" b="1" i="1" dirty="0">
                <a:solidFill>
                  <a:schemeClr val="bg1">
                    <a:lumMod val="50000"/>
                  </a:schemeClr>
                </a:solidFill>
                <a:latin typeface="Times New Roman" pitchFamily="18" charset="0"/>
                <a:cs typeface="Times New Roman" pitchFamily="18" charset="0"/>
              </a:rPr>
              <a:t>bone.</a:t>
            </a:r>
          </a:p>
          <a:p>
            <a:pPr marL="274320" indent="-274320" fontAlgn="auto">
              <a:spcAft>
                <a:spcPts val="0"/>
              </a:spcAft>
              <a:buClr>
                <a:schemeClr val="accent3"/>
              </a:buClr>
              <a:buFont typeface="Wingdings 2"/>
              <a:buChar char=""/>
              <a:defRPr/>
            </a:pPr>
            <a:r>
              <a:rPr lang="en-US" sz="2000" b="1" i="1" dirty="0">
                <a:solidFill>
                  <a:schemeClr val="bg1">
                    <a:lumMod val="50000"/>
                  </a:schemeClr>
                </a:solidFill>
                <a:latin typeface="Times New Roman" pitchFamily="18" charset="0"/>
                <a:cs typeface="Times New Roman" pitchFamily="18" charset="0"/>
              </a:rPr>
              <a:t>Extends between the</a:t>
            </a:r>
            <a:r>
              <a:rPr lang="en-US" sz="2000" b="1" i="1" dirty="0">
                <a:latin typeface="Times New Roman" pitchFamily="18" charset="0"/>
                <a:cs typeface="Times New Roman" pitchFamily="18" charset="0"/>
              </a:rPr>
              <a:t> </a:t>
            </a:r>
            <a:r>
              <a:rPr lang="en-US" sz="2000" b="1" i="1" u="sng" dirty="0">
                <a:solidFill>
                  <a:srgbClr val="C00000"/>
                </a:solidFill>
                <a:latin typeface="Times New Roman" pitchFamily="18" charset="0"/>
                <a:cs typeface="Times New Roman" pitchFamily="18" charset="0"/>
              </a:rPr>
              <a:t>2</a:t>
            </a:r>
            <a:r>
              <a:rPr lang="en-US" sz="2000" b="1" i="1" u="sng" baseline="30000" dirty="0">
                <a:solidFill>
                  <a:srgbClr val="C00000"/>
                </a:solidFill>
                <a:latin typeface="Times New Roman" pitchFamily="18" charset="0"/>
                <a:cs typeface="Times New Roman" pitchFamily="18" charset="0"/>
              </a:rPr>
              <a:t>nd</a:t>
            </a:r>
            <a:r>
              <a:rPr lang="en-US" sz="2000" b="1" i="1" u="sng" dirty="0">
                <a:solidFill>
                  <a:srgbClr val="C00000"/>
                </a:solidFill>
                <a:latin typeface="Times New Roman" pitchFamily="18" charset="0"/>
                <a:cs typeface="Times New Roman" pitchFamily="18" charset="0"/>
              </a:rPr>
              <a:t> - 7</a:t>
            </a:r>
            <a:r>
              <a:rPr lang="en-US" sz="2000" b="1" i="1" u="sng" baseline="30000" dirty="0">
                <a:solidFill>
                  <a:srgbClr val="C00000"/>
                </a:solidFill>
                <a:latin typeface="Times New Roman" pitchFamily="18" charset="0"/>
                <a:cs typeface="Times New Roman" pitchFamily="18" charset="0"/>
              </a:rPr>
              <a:t>th</a:t>
            </a:r>
            <a:r>
              <a:rPr lang="en-US" sz="2000" b="1" i="1" u="sng" dirty="0">
                <a:solidFill>
                  <a:srgbClr val="C00000"/>
                </a:solidFill>
                <a:latin typeface="Times New Roman" pitchFamily="18" charset="0"/>
                <a:cs typeface="Times New Roman" pitchFamily="18" charset="0"/>
              </a:rPr>
              <a:t> ribs.</a:t>
            </a:r>
          </a:p>
          <a:p>
            <a:pPr marL="274320" indent="-274320" fontAlgn="auto">
              <a:spcAft>
                <a:spcPts val="0"/>
              </a:spcAft>
              <a:buClr>
                <a:schemeClr val="accent3"/>
              </a:buClr>
              <a:buFont typeface="Wingdings 2"/>
              <a:buChar char=""/>
              <a:defRPr/>
            </a:pPr>
            <a:r>
              <a:rPr lang="en-US" sz="2800" i="1" dirty="0">
                <a:solidFill>
                  <a:schemeClr val="bg1">
                    <a:lumMod val="50000"/>
                  </a:schemeClr>
                </a:solidFill>
                <a:latin typeface="Times New Roman" pitchFamily="18" charset="0"/>
                <a:cs typeface="Times New Roman" pitchFamily="18" charset="0"/>
              </a:rPr>
              <a:t>It has </a:t>
            </a:r>
            <a:r>
              <a:rPr lang="en-US" sz="2800" i="1" dirty="0">
                <a:solidFill>
                  <a:srgbClr val="C00000"/>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u="sng" dirty="0">
                <a:solidFill>
                  <a:srgbClr val="C00000"/>
                </a:solidFill>
                <a:latin typeface="Times New Roman" pitchFamily="18" charset="0"/>
                <a:cs typeface="Times New Roman" pitchFamily="18" charset="0"/>
              </a:rPr>
              <a:t>Three</a:t>
            </a:r>
            <a:r>
              <a:rPr lang="en-US" sz="2000" b="1" i="1" u="sng" dirty="0">
                <a:latin typeface="Times New Roman" pitchFamily="18" charset="0"/>
                <a:cs typeface="Times New Roman" pitchFamily="18" charset="0"/>
              </a:rPr>
              <a:t> </a:t>
            </a:r>
            <a:r>
              <a:rPr lang="en-US" sz="2000" b="1" i="1" u="sng" dirty="0">
                <a:solidFill>
                  <a:srgbClr val="C00000"/>
                </a:solidFill>
                <a:latin typeface="Times New Roman" pitchFamily="18" charset="0"/>
                <a:cs typeface="Times New Roman" pitchFamily="18" charset="0"/>
              </a:rPr>
              <a:t>Processes: </a:t>
            </a:r>
            <a:r>
              <a:rPr lang="en-US" sz="2000" b="1" i="1" u="sng" dirty="0">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(1)Spine</a:t>
            </a:r>
            <a:r>
              <a:rPr lang="en-US" sz="2000" b="1" i="1" dirty="0">
                <a:latin typeface="Times New Roman" pitchFamily="18" charset="0"/>
                <a:cs typeface="Times New Roman" pitchFamily="18" charset="0"/>
              </a:rPr>
              <a:t>: </a:t>
            </a:r>
            <a:r>
              <a:rPr lang="en-US" sz="2000" b="1" i="1" dirty="0">
                <a:solidFill>
                  <a:schemeClr val="bg1">
                    <a:lumMod val="50000"/>
                  </a:schemeClr>
                </a:solidFill>
                <a:latin typeface="Times New Roman" pitchFamily="18" charset="0"/>
                <a:cs typeface="Times New Roman" pitchFamily="18" charset="0"/>
              </a:rPr>
              <a:t>a thick projecting ridge of  bone that continues laterally</a:t>
            </a:r>
            <a:r>
              <a:rPr lang="en-US" sz="2000" b="1" i="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(2) </a:t>
            </a:r>
            <a:r>
              <a:rPr lang="en-US" sz="2000" b="1" i="1" u="sng" dirty="0" err="1">
                <a:solidFill>
                  <a:srgbClr val="0033CC"/>
                </a:solidFill>
                <a:latin typeface="Times New Roman" pitchFamily="18" charset="0"/>
                <a:cs typeface="Times New Roman" pitchFamily="18" charset="0"/>
              </a:rPr>
              <a:t>Acromion</a:t>
            </a:r>
            <a:r>
              <a:rPr lang="en-US" sz="2000" b="1" i="1" dirty="0">
                <a:solidFill>
                  <a:srgbClr val="0033CC"/>
                </a:solidFill>
                <a:latin typeface="Times New Roman" pitchFamily="18" charset="0"/>
                <a:cs typeface="Times New Roman" pitchFamily="18" charset="0"/>
              </a:rPr>
              <a:t> : </a:t>
            </a:r>
            <a:r>
              <a:rPr lang="en-US" sz="2000" b="1" i="1" dirty="0">
                <a:solidFill>
                  <a:schemeClr val="bg1">
                    <a:lumMod val="50000"/>
                  </a:schemeClr>
                </a:solidFill>
                <a:latin typeface="Times New Roman" pitchFamily="18" charset="0"/>
                <a:cs typeface="Times New Roman" pitchFamily="18" charset="0"/>
              </a:rPr>
              <a:t>forms the </a:t>
            </a:r>
            <a:r>
              <a:rPr lang="en-US" sz="2000" b="1" i="1" u="sng" dirty="0">
                <a:solidFill>
                  <a:schemeClr val="bg1">
                    <a:lumMod val="50000"/>
                  </a:schemeClr>
                </a:solidFill>
                <a:latin typeface="Times New Roman" pitchFamily="18" charset="0"/>
                <a:cs typeface="Times New Roman" pitchFamily="18" charset="0"/>
              </a:rPr>
              <a:t>subcutaneous point of the shoulder.</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(3) </a:t>
            </a:r>
            <a:r>
              <a:rPr lang="en-US" sz="2000" b="1" i="1" u="sng" dirty="0" err="1">
                <a:solidFill>
                  <a:srgbClr val="0033CC"/>
                </a:solidFill>
                <a:latin typeface="Times New Roman" pitchFamily="18" charset="0"/>
                <a:cs typeface="Times New Roman" pitchFamily="18" charset="0"/>
              </a:rPr>
              <a:t>Coracoid</a:t>
            </a:r>
            <a:r>
              <a:rPr lang="en-US" sz="2000" b="1" i="1" dirty="0">
                <a:solidFill>
                  <a:srgbClr val="0033CC"/>
                </a:solidFill>
                <a:latin typeface="Times New Roman" pitchFamily="18" charset="0"/>
                <a:cs typeface="Times New Roman" pitchFamily="18" charset="0"/>
              </a:rPr>
              <a:t>: </a:t>
            </a:r>
            <a:r>
              <a:rPr lang="en-US" sz="2000" b="1" i="1" dirty="0">
                <a:solidFill>
                  <a:schemeClr val="bg1">
                    <a:lumMod val="50000"/>
                  </a:schemeClr>
                </a:solidFill>
                <a:latin typeface="Times New Roman" pitchFamily="18" charset="0"/>
                <a:cs typeface="Times New Roman" pitchFamily="18" charset="0"/>
              </a:rPr>
              <a:t>a beaklike process. </a:t>
            </a:r>
          </a:p>
          <a:p>
            <a:pPr marL="274320" indent="-274320" fontAlgn="auto">
              <a:spcAft>
                <a:spcPts val="0"/>
              </a:spcAft>
              <a:buClr>
                <a:schemeClr val="accent3"/>
              </a:buClr>
              <a:buFont typeface="Wingdings 2"/>
              <a:buChar char=""/>
              <a:defRPr/>
            </a:pPr>
            <a:r>
              <a:rPr lang="en-US" sz="2000" b="1" i="1" dirty="0">
                <a:solidFill>
                  <a:schemeClr val="bg1">
                    <a:lumMod val="50000"/>
                  </a:schemeClr>
                </a:solidFill>
                <a:latin typeface="Times New Roman" pitchFamily="18" charset="0"/>
                <a:cs typeface="Times New Roman" pitchFamily="18" charset="0"/>
              </a:rPr>
              <a:t>It resembles in size, shape and direction a bent finger pointing to the shoulder</a:t>
            </a:r>
            <a:r>
              <a:rPr lang="en-US" sz="2000" b="1" i="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u="sng" dirty="0">
                <a:solidFill>
                  <a:srgbClr val="C00000"/>
                </a:solidFill>
                <a:latin typeface="Times New Roman" pitchFamily="18" charset="0"/>
                <a:cs typeface="Times New Roman" pitchFamily="18" charset="0"/>
              </a:rPr>
              <a:t>Three</a:t>
            </a:r>
            <a:r>
              <a:rPr lang="en-US" sz="2000" b="1" i="1" u="sng" dirty="0">
                <a:solidFill>
                  <a:srgbClr val="0033CC"/>
                </a:solidFill>
                <a:latin typeface="Times New Roman" pitchFamily="18" charset="0"/>
                <a:cs typeface="Times New Roman" pitchFamily="18" charset="0"/>
              </a:rPr>
              <a:t> </a:t>
            </a:r>
            <a:r>
              <a:rPr lang="en-US" sz="2000" b="1" i="1" u="sng" dirty="0">
                <a:solidFill>
                  <a:srgbClr val="C00000"/>
                </a:solidFill>
                <a:latin typeface="Times New Roman" pitchFamily="18" charset="0"/>
                <a:cs typeface="Times New Roman" pitchFamily="18" charset="0"/>
              </a:rPr>
              <a:t>Borders</a:t>
            </a:r>
            <a:r>
              <a:rPr lang="en-US" sz="2000" b="1" i="1" dirty="0">
                <a:solidFill>
                  <a:srgbClr val="0033CC"/>
                </a:solidFill>
                <a:latin typeface="Times New Roman" pitchFamily="18" charset="0"/>
                <a:cs typeface="Times New Roman" pitchFamily="18" charset="0"/>
              </a:rPr>
              <a:t>: </a:t>
            </a:r>
            <a:r>
              <a:rPr lang="en-US" sz="2000" b="1" i="1" dirty="0">
                <a:solidFill>
                  <a:schemeClr val="bg1">
                    <a:lumMod val="50000"/>
                  </a:schemeClr>
                </a:solidFill>
                <a:latin typeface="Times New Roman" pitchFamily="18" charset="0"/>
                <a:cs typeface="Times New Roman" pitchFamily="18" charset="0"/>
              </a:rPr>
              <a:t>Superior, Medial (Vertebral) &amp; Lateral (</a:t>
            </a:r>
            <a:r>
              <a:rPr lang="en-US" sz="2000" b="1" i="1" dirty="0" err="1">
                <a:solidFill>
                  <a:schemeClr val="bg1">
                    <a:lumMod val="50000"/>
                  </a:schemeClr>
                </a:solidFill>
                <a:latin typeface="Times New Roman" pitchFamily="18" charset="0"/>
                <a:cs typeface="Times New Roman" pitchFamily="18" charset="0"/>
              </a:rPr>
              <a:t>Axillary</a:t>
            </a:r>
            <a:r>
              <a:rPr lang="en-US" sz="2000" b="1" i="1" dirty="0">
                <a:solidFill>
                  <a:schemeClr val="bg1">
                    <a:lumMod val="50000"/>
                  </a:schemeClr>
                </a:solidFill>
                <a:latin typeface="Times New Roman" pitchFamily="18" charset="0"/>
                <a:cs typeface="Times New Roman" pitchFamily="18" charset="0"/>
              </a:rPr>
              <a:t>) (the thickest) part of the bone, it terminates at the lateral angle .</a:t>
            </a:r>
          </a:p>
        </p:txBody>
      </p:sp>
      <p:pic>
        <p:nvPicPr>
          <p:cNvPr id="14342" name="Picture 2" descr="C:\Documents and Settings\me\My Documents\My Pictures\Picture16.jpg">
            <a:extLst>
              <a:ext uri="{FF2B5EF4-FFF2-40B4-BE49-F238E27FC236}">
                <a16:creationId xmlns:a16="http://schemas.microsoft.com/office/drawing/2014/main" id="{7EA125EF-00A6-86DD-7E87-84FE6CEE0A96}"/>
              </a:ext>
            </a:extLst>
          </p:cNvPr>
          <p:cNvPicPr>
            <a:picLocks noGrp="1" noChangeAspect="1" noChangeArrowheads="1"/>
          </p:cNvPicPr>
          <p:nvPr>
            <p:ph sz="half" idx="1"/>
          </p:nvPr>
        </p:nvPicPr>
        <p:blipFill>
          <a:blip r:embed="rId2">
            <a:lum bright="10000" contrast="-20000"/>
            <a:extLst>
              <a:ext uri="{28A0092B-C50C-407E-A947-70E740481C1C}">
                <a14:useLocalDpi xmlns:a14="http://schemas.microsoft.com/office/drawing/2010/main" val="0"/>
              </a:ext>
            </a:extLst>
          </a:blip>
          <a:srcRect/>
          <a:stretch>
            <a:fillRect/>
          </a:stretch>
        </p:blipFill>
        <p:spPr>
          <a:xfrm>
            <a:off x="179388" y="1844675"/>
            <a:ext cx="4176712" cy="4859338"/>
          </a:xfrm>
          <a:ln w="19050">
            <a:solidFill>
              <a:schemeClr val="tx1"/>
            </a:solidFill>
            <a:miter lim="800000"/>
            <a:headEnd/>
            <a:tailEnd/>
          </a:ln>
        </p:spPr>
      </p:pic>
      <p:sp>
        <p:nvSpPr>
          <p:cNvPr id="6" name="Rectangle 5">
            <a:extLst>
              <a:ext uri="{FF2B5EF4-FFF2-40B4-BE49-F238E27FC236}">
                <a16:creationId xmlns:a16="http://schemas.microsoft.com/office/drawing/2014/main" id="{612D4A92-E126-5D89-E770-79A13DDD4E3F}"/>
              </a:ext>
            </a:extLst>
          </p:cNvPr>
          <p:cNvSpPr/>
          <p:nvPr/>
        </p:nvSpPr>
        <p:spPr>
          <a:xfrm>
            <a:off x="179388" y="3573463"/>
            <a:ext cx="1008062" cy="215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7" name="Rectangle 6">
            <a:extLst>
              <a:ext uri="{FF2B5EF4-FFF2-40B4-BE49-F238E27FC236}">
                <a16:creationId xmlns:a16="http://schemas.microsoft.com/office/drawing/2014/main" id="{B0740C2F-3F50-0A91-D358-E60C74BA7B8E}"/>
              </a:ext>
            </a:extLst>
          </p:cNvPr>
          <p:cNvSpPr/>
          <p:nvPr/>
        </p:nvSpPr>
        <p:spPr>
          <a:xfrm>
            <a:off x="3419475" y="2781300"/>
            <a:ext cx="647700" cy="3603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8" name="Rectangle 7">
            <a:extLst>
              <a:ext uri="{FF2B5EF4-FFF2-40B4-BE49-F238E27FC236}">
                <a16:creationId xmlns:a16="http://schemas.microsoft.com/office/drawing/2014/main" id="{86833C11-4D64-38E3-585A-993FA2C4553A}"/>
              </a:ext>
            </a:extLst>
          </p:cNvPr>
          <p:cNvSpPr/>
          <p:nvPr/>
        </p:nvSpPr>
        <p:spPr>
          <a:xfrm>
            <a:off x="1619250" y="1916113"/>
            <a:ext cx="1008063" cy="1444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Tree>
    <p:extLst>
      <p:ext uri="{BB962C8B-B14F-4D97-AF65-F5344CB8AC3E}">
        <p14:creationId xmlns:p14="http://schemas.microsoft.com/office/powerpoint/2010/main" val="2801906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A89E46F-D630-6BD2-D700-D14B8DBE6308}"/>
              </a:ext>
            </a:extLst>
          </p:cNvPr>
          <p:cNvSpPr>
            <a:spLocks noGrp="1"/>
          </p:cNvSpPr>
          <p:nvPr>
            <p:ph sz="half" idx="2"/>
          </p:nvPr>
        </p:nvSpPr>
        <p:spPr>
          <a:xfrm>
            <a:off x="3851920" y="548680"/>
            <a:ext cx="5292080" cy="6309319"/>
          </a:xfrm>
        </p:spPr>
        <p:style>
          <a:lnRef idx="1">
            <a:schemeClr val="accent2"/>
          </a:lnRef>
          <a:fillRef idx="2">
            <a:schemeClr val="accent2"/>
          </a:fillRef>
          <a:effectRef idx="1">
            <a:schemeClr val="accent2"/>
          </a:effectRef>
          <a:fontRef idx="minor">
            <a:schemeClr val="dk1"/>
          </a:fontRef>
        </p:style>
        <p:txBody>
          <a:bodyPr>
            <a:normAutofit/>
          </a:bodyPr>
          <a:lstStyle/>
          <a:p>
            <a:pPr marL="274320" indent="-274320" fontAlgn="auto">
              <a:spcAft>
                <a:spcPts val="0"/>
              </a:spcAft>
              <a:buClr>
                <a:schemeClr val="accent3"/>
              </a:buClr>
              <a:buFont typeface="Wingdings 2"/>
              <a:buChar char=""/>
              <a:defRPr/>
            </a:pPr>
            <a:r>
              <a:rPr lang="en-US" sz="2200" b="1" i="1" u="sng" dirty="0">
                <a:solidFill>
                  <a:srgbClr val="C00000"/>
                </a:solidFill>
                <a:latin typeface="Times New Roman" pitchFamily="18" charset="0"/>
                <a:cs typeface="Times New Roman" pitchFamily="18" charset="0"/>
              </a:rPr>
              <a:t>Three Angles </a:t>
            </a:r>
            <a:r>
              <a:rPr lang="en-US" sz="2200" b="1" i="1" dirty="0">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200" b="1" i="1" u="sng" dirty="0">
                <a:solidFill>
                  <a:srgbClr val="C00000"/>
                </a:solidFill>
                <a:latin typeface="Times New Roman" pitchFamily="18" charset="0"/>
                <a:cs typeface="Times New Roman" pitchFamily="18" charset="0"/>
              </a:rPr>
              <a:t>Superior.</a:t>
            </a:r>
            <a:endParaRPr lang="en-US" sz="2200" b="1" i="1" dirty="0">
              <a:solidFill>
                <a:srgbClr val="C00000"/>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200" b="1" i="1" u="sng" dirty="0">
                <a:solidFill>
                  <a:srgbClr val="C00000"/>
                </a:solidFill>
                <a:latin typeface="Times New Roman" pitchFamily="18" charset="0"/>
                <a:cs typeface="Times New Roman" pitchFamily="18" charset="0"/>
              </a:rPr>
              <a:t>Lateral</a:t>
            </a:r>
            <a:r>
              <a:rPr lang="en-US" sz="2200" b="1" i="1" dirty="0">
                <a:solidFill>
                  <a:srgbClr val="C00000"/>
                </a:solidFill>
                <a:latin typeface="Times New Roman" pitchFamily="18" charset="0"/>
                <a:cs typeface="Times New Roman" pitchFamily="18" charset="0"/>
              </a:rPr>
              <a:t> (</a:t>
            </a:r>
            <a:r>
              <a:rPr lang="en-US" sz="2200" b="1" i="1" dirty="0">
                <a:latin typeface="Times New Roman" pitchFamily="18" charset="0"/>
                <a:cs typeface="Times New Roman" pitchFamily="18" charset="0"/>
              </a:rPr>
              <a:t>forms the </a:t>
            </a:r>
            <a:r>
              <a:rPr lang="en-US" sz="2200" b="1" i="1" dirty="0" err="1">
                <a:latin typeface="Times New Roman" pitchFamily="18" charset="0"/>
                <a:cs typeface="Times New Roman" pitchFamily="18" charset="0"/>
              </a:rPr>
              <a:t>Glenoid</a:t>
            </a:r>
            <a:r>
              <a:rPr lang="en-US" sz="2200" b="1" i="1" dirty="0">
                <a:latin typeface="Times New Roman" pitchFamily="18" charset="0"/>
                <a:cs typeface="Times New Roman" pitchFamily="18" charset="0"/>
              </a:rPr>
              <a:t> cavity) : a shallow concave oval fossa that receives the head of the </a:t>
            </a:r>
            <a:r>
              <a:rPr lang="en-US" sz="2200" b="1" i="1" dirty="0" err="1">
                <a:latin typeface="Times New Roman" pitchFamily="18" charset="0"/>
                <a:cs typeface="Times New Roman" pitchFamily="18" charset="0"/>
              </a:rPr>
              <a:t>humerus</a:t>
            </a:r>
            <a:r>
              <a:rPr lang="en-US" sz="2200" b="1" i="1" dirty="0">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200" b="1" i="1" u="sng" dirty="0">
                <a:solidFill>
                  <a:srgbClr val="C00000"/>
                </a:solidFill>
                <a:latin typeface="Times New Roman" pitchFamily="18" charset="0"/>
                <a:cs typeface="Times New Roman" pitchFamily="18" charset="0"/>
              </a:rPr>
              <a:t>Inferior.</a:t>
            </a:r>
          </a:p>
          <a:p>
            <a:pPr marL="274320" indent="-274320" fontAlgn="auto">
              <a:spcAft>
                <a:spcPts val="0"/>
              </a:spcAft>
              <a:buClr>
                <a:schemeClr val="accent3"/>
              </a:buClr>
              <a:buFont typeface="Wingdings 2"/>
              <a:buChar char=""/>
              <a:defRPr/>
            </a:pPr>
            <a:r>
              <a:rPr lang="en-US" sz="2200" b="1" i="1" u="sng" dirty="0">
                <a:solidFill>
                  <a:srgbClr val="0000FF"/>
                </a:solidFill>
                <a:latin typeface="Times New Roman" pitchFamily="18" charset="0"/>
                <a:cs typeface="Times New Roman" pitchFamily="18" charset="0"/>
              </a:rPr>
              <a:t>Two Surfaces:</a:t>
            </a:r>
          </a:p>
          <a:p>
            <a:pPr marL="457200" indent="-457200" fontAlgn="auto">
              <a:spcAft>
                <a:spcPts val="0"/>
              </a:spcAft>
              <a:buClr>
                <a:schemeClr val="accent3"/>
              </a:buClr>
              <a:buFont typeface="Wingdings 2"/>
              <a:buAutoNum type="arabicPeriod"/>
              <a:defRPr/>
            </a:pPr>
            <a:r>
              <a:rPr lang="en-US" sz="2200" b="1" i="1" u="sng" dirty="0">
                <a:solidFill>
                  <a:srgbClr val="0000FF"/>
                </a:solidFill>
                <a:latin typeface="Times New Roman" pitchFamily="18" charset="0"/>
                <a:cs typeface="Times New Roman" pitchFamily="18" charset="0"/>
              </a:rPr>
              <a:t>Convex Posterior </a:t>
            </a:r>
            <a:r>
              <a:rPr lang="en-US" sz="2200" b="1" i="1" dirty="0">
                <a:latin typeface="Times New Roman" pitchFamily="18" charset="0"/>
                <a:cs typeface="Times New Roman" pitchFamily="18" charset="0"/>
              </a:rPr>
              <a:t>: divided by the spine of the scapula into  the </a:t>
            </a:r>
          </a:p>
          <a:p>
            <a:pPr marL="457200" indent="-457200" fontAlgn="auto">
              <a:spcAft>
                <a:spcPts val="0"/>
              </a:spcAft>
              <a:buClr>
                <a:schemeClr val="accent3"/>
              </a:buClr>
              <a:buFont typeface="Wingdings 2"/>
              <a:buNone/>
              <a:defRPr/>
            </a:pPr>
            <a:r>
              <a:rPr lang="en-US" sz="2200" b="1" i="1" dirty="0">
                <a:latin typeface="Times New Roman" pitchFamily="18" charset="0"/>
                <a:cs typeface="Times New Roman" pitchFamily="18" charset="0"/>
              </a:rPr>
              <a:t>Smaller </a:t>
            </a:r>
            <a:r>
              <a:rPr lang="en-US" sz="2200" b="1" i="1" dirty="0" err="1">
                <a:solidFill>
                  <a:srgbClr val="0033CC"/>
                </a:solidFill>
                <a:latin typeface="Times New Roman" pitchFamily="18" charset="0"/>
                <a:cs typeface="Times New Roman" pitchFamily="18" charset="0"/>
              </a:rPr>
              <a:t>Supraspinous</a:t>
            </a:r>
            <a:r>
              <a:rPr lang="en-US" sz="2200" b="1" i="1" dirty="0">
                <a:solidFill>
                  <a:srgbClr val="0033CC"/>
                </a:solidFill>
                <a:latin typeface="Times New Roman" pitchFamily="18" charset="0"/>
                <a:cs typeface="Times New Roman" pitchFamily="18" charset="0"/>
              </a:rPr>
              <a:t>  Fossa</a:t>
            </a:r>
            <a:endParaRPr lang="en-US" sz="2200" b="1" i="1" dirty="0">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200" b="1" i="1" dirty="0">
                <a:latin typeface="Times New Roman" pitchFamily="18" charset="0"/>
                <a:cs typeface="Times New Roman" pitchFamily="18" charset="0"/>
              </a:rPr>
              <a:t>(above the spine) and the </a:t>
            </a:r>
          </a:p>
          <a:p>
            <a:pPr marL="274320" indent="-274320" fontAlgn="auto">
              <a:spcAft>
                <a:spcPts val="0"/>
              </a:spcAft>
              <a:buClr>
                <a:schemeClr val="accent3"/>
              </a:buClr>
              <a:buFont typeface="Wingdings 2"/>
              <a:buChar char=""/>
              <a:defRPr/>
            </a:pPr>
            <a:r>
              <a:rPr lang="en-US" sz="2200" b="1" i="1" dirty="0">
                <a:latin typeface="Times New Roman" pitchFamily="18" charset="0"/>
                <a:cs typeface="Times New Roman" pitchFamily="18" charset="0"/>
              </a:rPr>
              <a:t>larger</a:t>
            </a:r>
            <a:r>
              <a:rPr lang="en-US" sz="2200" b="1" i="1" dirty="0">
                <a:solidFill>
                  <a:srgbClr val="0033CC"/>
                </a:solidFill>
                <a:latin typeface="Times New Roman" pitchFamily="18" charset="0"/>
                <a:cs typeface="Times New Roman" pitchFamily="18" charset="0"/>
              </a:rPr>
              <a:t> </a:t>
            </a:r>
            <a:r>
              <a:rPr lang="en-US" sz="2200" b="1" i="1" dirty="0" err="1">
                <a:solidFill>
                  <a:srgbClr val="0033CC"/>
                </a:solidFill>
                <a:latin typeface="Times New Roman" pitchFamily="18" charset="0"/>
                <a:cs typeface="Times New Roman" pitchFamily="18" charset="0"/>
              </a:rPr>
              <a:t>Infraspinous</a:t>
            </a:r>
            <a:r>
              <a:rPr lang="en-US" sz="2200" b="1" i="1" dirty="0">
                <a:solidFill>
                  <a:srgbClr val="0033CC"/>
                </a:solidFill>
                <a:latin typeface="Times New Roman" pitchFamily="18" charset="0"/>
                <a:cs typeface="Times New Roman" pitchFamily="18" charset="0"/>
              </a:rPr>
              <a:t>  </a:t>
            </a:r>
            <a:r>
              <a:rPr lang="en-US" sz="2200" b="1" i="1" dirty="0" err="1">
                <a:solidFill>
                  <a:srgbClr val="0033CC"/>
                </a:solidFill>
                <a:latin typeface="Times New Roman" pitchFamily="18" charset="0"/>
                <a:cs typeface="Times New Roman" pitchFamily="18" charset="0"/>
              </a:rPr>
              <a:t>Fossa</a:t>
            </a:r>
            <a:r>
              <a:rPr lang="en-US" sz="2200" b="1" i="1" dirty="0">
                <a:solidFill>
                  <a:srgbClr val="0033CC"/>
                </a:solidFill>
                <a:latin typeface="Times New Roman" pitchFamily="18" charset="0"/>
                <a:cs typeface="Times New Roman" pitchFamily="18" charset="0"/>
              </a:rPr>
              <a:t> </a:t>
            </a:r>
            <a:endParaRPr lang="en-US" sz="2200" b="1" i="1" dirty="0">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200" b="1" i="1" dirty="0">
                <a:latin typeface="Times New Roman" pitchFamily="18" charset="0"/>
                <a:cs typeface="Times New Roman" pitchFamily="18" charset="0"/>
              </a:rPr>
              <a:t>(below the spine).</a:t>
            </a:r>
          </a:p>
          <a:p>
            <a:pPr marL="274320" indent="-274320" fontAlgn="auto">
              <a:spcAft>
                <a:spcPts val="0"/>
              </a:spcAft>
              <a:buClr>
                <a:schemeClr val="accent3"/>
              </a:buClr>
              <a:buFont typeface="Wingdings 2"/>
              <a:buNone/>
              <a:defRPr/>
            </a:pPr>
            <a:r>
              <a:rPr lang="en-US" sz="2400" b="1" i="1" u="sng" dirty="0">
                <a:solidFill>
                  <a:srgbClr val="0000FF"/>
                </a:solidFill>
                <a:latin typeface="Times New Roman" pitchFamily="18" charset="0"/>
                <a:cs typeface="Times New Roman" pitchFamily="18" charset="0"/>
              </a:rPr>
              <a:t>2.Concave Anterior (Costal) : </a:t>
            </a:r>
            <a:r>
              <a:rPr lang="en-US" sz="2400" b="1" i="1" dirty="0">
                <a:latin typeface="Times New Roman" pitchFamily="18" charset="0"/>
                <a:cs typeface="Times New Roman" pitchFamily="18" charset="0"/>
              </a:rPr>
              <a:t>it forms  the large </a:t>
            </a:r>
            <a:r>
              <a:rPr lang="en-US" sz="2400" b="1" i="1" dirty="0">
                <a:solidFill>
                  <a:srgbClr val="008E40"/>
                </a:solidFill>
                <a:latin typeface="Times New Roman" pitchFamily="18" charset="0"/>
                <a:cs typeface="Times New Roman" pitchFamily="18" charset="0"/>
              </a:rPr>
              <a:t>Subscapular Fossa</a:t>
            </a:r>
            <a:r>
              <a:rPr lang="en-US" sz="2400" b="1" i="1" dirty="0">
                <a:solidFill>
                  <a:srgbClr val="0070C0"/>
                </a:solidFill>
                <a:latin typeface="Times New Roman" pitchFamily="18" charset="0"/>
                <a:cs typeface="Times New Roman" pitchFamily="18" charset="0"/>
              </a:rPr>
              <a:t>.</a:t>
            </a:r>
          </a:p>
          <a:p>
            <a:pPr marL="0" indent="0" fontAlgn="auto">
              <a:spcAft>
                <a:spcPts val="0"/>
              </a:spcAft>
              <a:buClr>
                <a:schemeClr val="accent3"/>
              </a:buClr>
              <a:buFont typeface="Wingdings 2"/>
              <a:buNone/>
              <a:defRPr/>
            </a:pPr>
            <a:endParaRPr lang="en-US" sz="2200" b="1" i="1" dirty="0">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endParaRPr lang="en-US" sz="2200" dirty="0">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endParaRPr lang="en-US" sz="2000" b="1" i="1" u="sng" dirty="0">
              <a:solidFill>
                <a:srgbClr val="C00000"/>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endParaRPr lang="en-US" sz="2000" b="1" i="1" u="sng" dirty="0">
              <a:solidFill>
                <a:srgbClr val="0033CC"/>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endParaRPr lang="en-US" sz="2000" dirty="0"/>
          </a:p>
        </p:txBody>
      </p:sp>
      <p:pic>
        <p:nvPicPr>
          <p:cNvPr id="15365" name="Picture 2" descr="C:\Documents and Settings\me\My Documents\My Pictures\Picture16.jpg">
            <a:extLst>
              <a:ext uri="{FF2B5EF4-FFF2-40B4-BE49-F238E27FC236}">
                <a16:creationId xmlns:a16="http://schemas.microsoft.com/office/drawing/2014/main" id="{6A37AA6E-6AFC-97D7-9028-E47EC5A6D016}"/>
              </a:ext>
            </a:extLst>
          </p:cNvPr>
          <p:cNvPicPr>
            <a:picLocks noGrp="1" noChangeAspect="1" noChangeArrowheads="1"/>
          </p:cNvPicPr>
          <p:nvPr>
            <p:ph sz="half" idx="1"/>
          </p:nvPr>
        </p:nvPicPr>
        <p:blipFill>
          <a:blip r:embed="rId3">
            <a:lum bright="10000" contrast="-20000"/>
            <a:extLst>
              <a:ext uri="{28A0092B-C50C-407E-A947-70E740481C1C}">
                <a14:useLocalDpi xmlns:a14="http://schemas.microsoft.com/office/drawing/2010/main" val="0"/>
              </a:ext>
            </a:extLst>
          </a:blip>
          <a:srcRect/>
          <a:stretch>
            <a:fillRect/>
          </a:stretch>
        </p:blipFill>
        <p:spPr>
          <a:xfrm>
            <a:off x="107950" y="549275"/>
            <a:ext cx="3656013" cy="3756025"/>
          </a:xfrm>
          <a:ln w="28575">
            <a:solidFill>
              <a:schemeClr val="tx1"/>
            </a:solidFill>
            <a:miter lim="800000"/>
            <a:headEnd/>
            <a:tailEnd/>
          </a:ln>
        </p:spPr>
      </p:pic>
      <p:pic>
        <p:nvPicPr>
          <p:cNvPr id="15366" name="Picture 2" descr="C:\Documents and Settings\me\My Documents\My Pictures\Picture17.jpg">
            <a:extLst>
              <a:ext uri="{FF2B5EF4-FFF2-40B4-BE49-F238E27FC236}">
                <a16:creationId xmlns:a16="http://schemas.microsoft.com/office/drawing/2014/main" id="{BE1E89BA-9DB1-1E0B-66AA-CEA4BD30BA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52499"/>
          <a:stretch>
            <a:fillRect/>
          </a:stretch>
        </p:blipFill>
        <p:spPr bwMode="auto">
          <a:xfrm>
            <a:off x="395288" y="4508500"/>
            <a:ext cx="3240087" cy="224472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B694F0E2-59BB-4A86-E2E1-29A224993768}"/>
              </a:ext>
            </a:extLst>
          </p:cNvPr>
          <p:cNvSpPr/>
          <p:nvPr/>
        </p:nvSpPr>
        <p:spPr>
          <a:xfrm>
            <a:off x="2627313" y="2133600"/>
            <a:ext cx="792162" cy="2159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Tree>
    <p:extLst>
      <p:ext uri="{BB962C8B-B14F-4D97-AF65-F5344CB8AC3E}">
        <p14:creationId xmlns:p14="http://schemas.microsoft.com/office/powerpoint/2010/main" val="396168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5BC6D-5CE7-87F4-D262-712DC3F9D530}"/>
              </a:ext>
            </a:extLst>
          </p:cNvPr>
          <p:cNvSpPr>
            <a:spLocks noGrp="1"/>
          </p:cNvSpPr>
          <p:nvPr>
            <p:ph type="title"/>
          </p:nvPr>
        </p:nvSpPr>
        <p:spPr>
          <a:xfrm>
            <a:off x="827584" y="531197"/>
            <a:ext cx="2949575" cy="663873"/>
          </a:xfrm>
        </p:spPr>
        <p:style>
          <a:lnRef idx="1">
            <a:schemeClr val="accent2"/>
          </a:lnRef>
          <a:fillRef idx="3">
            <a:schemeClr val="accent2"/>
          </a:fillRef>
          <a:effectRef idx="2">
            <a:schemeClr val="accent2"/>
          </a:effectRef>
          <a:fontRef idx="minor">
            <a:schemeClr val="lt1"/>
          </a:fontRef>
        </p:style>
        <p:txBody>
          <a:bodyPr/>
          <a:lstStyle/>
          <a:p>
            <a:pPr algn="ctr" fontAlgn="auto">
              <a:spcAft>
                <a:spcPts val="0"/>
              </a:spcAft>
              <a:defRPr/>
            </a:pPr>
            <a:r>
              <a:rPr lang="en-US" sz="4000" b="1" dirty="0">
                <a:solidFill>
                  <a:schemeClr val="tx1"/>
                </a:solidFill>
                <a:latin typeface="Times New Roman" pitchFamily="18" charset="0"/>
                <a:cs typeface="Times New Roman" pitchFamily="18" charset="0"/>
              </a:rPr>
              <a:t>Functions</a:t>
            </a:r>
          </a:p>
        </p:txBody>
      </p:sp>
      <p:sp>
        <p:nvSpPr>
          <p:cNvPr id="3" name="Text Placeholder 2">
            <a:extLst>
              <a:ext uri="{FF2B5EF4-FFF2-40B4-BE49-F238E27FC236}">
                <a16:creationId xmlns:a16="http://schemas.microsoft.com/office/drawing/2014/main" id="{5F85BEA6-5113-8042-5349-263669FA4C64}"/>
              </a:ext>
            </a:extLst>
          </p:cNvPr>
          <p:cNvSpPr>
            <a:spLocks noGrp="1"/>
          </p:cNvSpPr>
          <p:nvPr>
            <p:ph type="body" idx="2"/>
          </p:nvPr>
        </p:nvSpPr>
        <p:spPr>
          <a:xfrm>
            <a:off x="107504" y="1700808"/>
            <a:ext cx="3960440" cy="4572000"/>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fontAlgn="auto">
              <a:spcAft>
                <a:spcPts val="0"/>
              </a:spcAft>
              <a:buClr>
                <a:schemeClr val="accent3"/>
              </a:buClr>
              <a:buFont typeface="Wingdings 2"/>
              <a:buNone/>
              <a:defRPr/>
            </a:pPr>
            <a:r>
              <a:rPr lang="en-US" dirty="0"/>
              <a:t>1</a:t>
            </a:r>
            <a:r>
              <a:rPr lang="en-US" sz="2400" dirty="0"/>
              <a:t>. Gives attachment to muscles.</a:t>
            </a:r>
          </a:p>
          <a:p>
            <a:pPr fontAlgn="auto">
              <a:spcAft>
                <a:spcPts val="0"/>
              </a:spcAft>
              <a:buClr>
                <a:schemeClr val="accent3"/>
              </a:buClr>
              <a:buFont typeface="Wingdings 2"/>
              <a:buNone/>
              <a:defRPr/>
            </a:pPr>
            <a:r>
              <a:rPr lang="en-US" sz="2400" dirty="0"/>
              <a:t> 2.Has a considerable degree of movement on the thoracic wall to enable the arm to move freely.</a:t>
            </a:r>
          </a:p>
          <a:p>
            <a:pPr fontAlgn="auto">
              <a:spcAft>
                <a:spcPts val="0"/>
              </a:spcAft>
              <a:buClr>
                <a:schemeClr val="accent3"/>
              </a:buClr>
              <a:buFont typeface="Wingdings 2"/>
              <a:buNone/>
              <a:defRPr/>
            </a:pPr>
            <a:r>
              <a:rPr lang="en-US" sz="2400" dirty="0"/>
              <a:t>3. The </a:t>
            </a:r>
            <a:r>
              <a:rPr lang="en-US" sz="2400" dirty="0" err="1"/>
              <a:t>glenoid</a:t>
            </a:r>
            <a:r>
              <a:rPr lang="en-US" sz="2400" dirty="0"/>
              <a:t> cavity forms the socket of the shoulder joint.</a:t>
            </a:r>
          </a:p>
          <a:p>
            <a:pPr fontAlgn="auto">
              <a:spcAft>
                <a:spcPts val="0"/>
              </a:spcAft>
              <a:buClr>
                <a:schemeClr val="accent3"/>
              </a:buClr>
              <a:buFont typeface="Wingdings 2"/>
              <a:buNone/>
              <a:defRPr/>
            </a:pPr>
            <a:r>
              <a:rPr lang="en-US" sz="2400" b="1" dirty="0">
                <a:latin typeface="Times New Roman" pitchFamily="18" charset="0"/>
                <a:cs typeface="Times New Roman" pitchFamily="18" charset="0"/>
              </a:rPr>
              <a:t>Because most of the scapula is well protected by muscles and by its association with the thoracic wall , most of its fractures involve the protruding subcutaneous </a:t>
            </a:r>
            <a:r>
              <a:rPr lang="en-US" sz="2400" b="1" dirty="0" err="1">
                <a:solidFill>
                  <a:srgbClr val="C00000"/>
                </a:solidFill>
                <a:latin typeface="Times New Roman" pitchFamily="18" charset="0"/>
                <a:cs typeface="Times New Roman" pitchFamily="18" charset="0"/>
              </a:rPr>
              <a:t>Acromion</a:t>
            </a:r>
            <a:r>
              <a:rPr lang="en-US" sz="2400" b="1" dirty="0">
                <a:solidFill>
                  <a:srgbClr val="C00000"/>
                </a:solidFill>
                <a:latin typeface="Times New Roman" pitchFamily="18" charset="0"/>
                <a:cs typeface="Times New Roman" pitchFamily="18" charset="0"/>
              </a:rPr>
              <a:t>.</a:t>
            </a:r>
          </a:p>
          <a:p>
            <a:pPr fontAlgn="auto">
              <a:spcAft>
                <a:spcPts val="0"/>
              </a:spcAft>
              <a:buClr>
                <a:schemeClr val="accent3"/>
              </a:buClr>
              <a:buFont typeface="Wingdings 2"/>
              <a:buNone/>
              <a:defRPr/>
            </a:pPr>
            <a:endParaRPr lang="en-US" sz="2400" dirty="0"/>
          </a:p>
        </p:txBody>
      </p:sp>
      <p:pic>
        <p:nvPicPr>
          <p:cNvPr id="16392" name="Picture 2" descr="D:\Student Gray\7. Upper limb\F66122-007-f009b.jpg">
            <a:extLst>
              <a:ext uri="{FF2B5EF4-FFF2-40B4-BE49-F238E27FC236}">
                <a16:creationId xmlns:a16="http://schemas.microsoft.com/office/drawing/2014/main" id="{08A92F46-B6F0-2923-DBEE-139887A83240}"/>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b="5611"/>
          <a:stretch>
            <a:fillRect/>
          </a:stretch>
        </p:blipFill>
        <p:spPr>
          <a:xfrm>
            <a:off x="4500563" y="1196975"/>
            <a:ext cx="4643437" cy="5327650"/>
          </a:xfrm>
          <a:noFill/>
          <a:ln>
            <a:solidFill>
              <a:schemeClr val="tx1"/>
            </a:solidFill>
            <a:miter lim="800000"/>
            <a:headEnd/>
            <a:tailEnd/>
          </a:ln>
        </p:spPr>
      </p:pic>
    </p:spTree>
    <p:extLst>
      <p:ext uri="{BB962C8B-B14F-4D97-AF65-F5344CB8AC3E}">
        <p14:creationId xmlns:p14="http://schemas.microsoft.com/office/powerpoint/2010/main" val="2894682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C6C9EB00-0BC9-98E6-BADF-C4C6D2E695C9}"/>
              </a:ext>
            </a:extLst>
          </p:cNvPr>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pPr algn="ctr" fontAlgn="auto">
              <a:spcAft>
                <a:spcPts val="0"/>
              </a:spcAft>
              <a:defRPr/>
            </a:pPr>
            <a:r>
              <a:rPr lang="en-US" sz="3600" b="1" dirty="0">
                <a:solidFill>
                  <a:srgbClr val="0000FF"/>
                </a:solidFill>
                <a:latin typeface="Times New Roman" pitchFamily="18" charset="0"/>
                <a:cs typeface="Times New Roman" pitchFamily="18" charset="0"/>
              </a:rPr>
              <a:t>WINGED SCAPULA</a:t>
            </a:r>
          </a:p>
        </p:txBody>
      </p:sp>
      <p:sp>
        <p:nvSpPr>
          <p:cNvPr id="132099" name="Rectangle 3">
            <a:extLst>
              <a:ext uri="{FF2B5EF4-FFF2-40B4-BE49-F238E27FC236}">
                <a16:creationId xmlns:a16="http://schemas.microsoft.com/office/drawing/2014/main" id="{79724D17-2C77-49AF-3D9A-BAA4FEBC0B0F}"/>
              </a:ext>
            </a:extLst>
          </p:cNvPr>
          <p:cNvSpPr>
            <a:spLocks noGrp="1" noChangeArrowheads="1"/>
          </p:cNvSpPr>
          <p:nvPr>
            <p:ph type="body" sz="half" idx="2"/>
          </p:nvPr>
        </p:nvSpPr>
        <p:spPr>
          <a:xfrm>
            <a:off x="4644008" y="1600200"/>
            <a:ext cx="4042792" cy="4530725"/>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274320" indent="-274320" fontAlgn="auto">
              <a:spcAft>
                <a:spcPts val="0"/>
              </a:spcAft>
              <a:buClr>
                <a:schemeClr val="accent3"/>
              </a:buClr>
              <a:buFont typeface="Wingdings 2"/>
              <a:buChar char=""/>
              <a:defRPr/>
            </a:pPr>
            <a:r>
              <a:rPr lang="en-US" sz="2400" dirty="0">
                <a:latin typeface="Times New Roman" pitchFamily="18" charset="0"/>
                <a:cs typeface="Times New Roman" pitchFamily="18" charset="0"/>
              </a:rPr>
              <a:t>It will </a:t>
            </a:r>
            <a:r>
              <a:rPr lang="en-US" sz="2400" b="1" dirty="0">
                <a:solidFill>
                  <a:schemeClr val="tx1">
                    <a:lumMod val="95000"/>
                    <a:lumOff val="5000"/>
                  </a:schemeClr>
                </a:solidFill>
                <a:latin typeface="Times New Roman" pitchFamily="18" charset="0"/>
                <a:cs typeface="Times New Roman" pitchFamily="18" charset="0"/>
              </a:rPr>
              <a:t>protrude</a:t>
            </a:r>
            <a:r>
              <a:rPr lang="en-US" sz="2400" dirty="0">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posteriorly</a:t>
            </a:r>
            <a:r>
              <a:rPr lang="en-US" sz="2400" b="1" dirty="0">
                <a:solidFill>
                  <a:srgbClr val="0000FF"/>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400" dirty="0">
                <a:latin typeface="Times New Roman" pitchFamily="18" charset="0"/>
                <a:cs typeface="Times New Roman" pitchFamily="18" charset="0"/>
              </a:rPr>
              <a:t>The patient has </a:t>
            </a:r>
            <a:r>
              <a:rPr lang="en-US" sz="2400" b="1" dirty="0">
                <a:latin typeface="Times New Roman" pitchFamily="18" charset="0"/>
                <a:cs typeface="Times New Roman" pitchFamily="18" charset="0"/>
              </a:rPr>
              <a:t>difficulty in raising the arm above the head</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(difficult in rotation of the scapula).</a:t>
            </a:r>
          </a:p>
          <a:p>
            <a:pPr marL="274320" indent="-274320" fontAlgn="auto">
              <a:spcAft>
                <a:spcPts val="0"/>
              </a:spcAft>
              <a:buClr>
                <a:schemeClr val="accent3"/>
              </a:buClr>
              <a:buFont typeface="Wingdings 2"/>
              <a:buChar char=""/>
              <a:defRPr/>
            </a:pPr>
            <a:r>
              <a:rPr lang="en-US" sz="2400" dirty="0"/>
              <a:t>It is due to injury of the </a:t>
            </a:r>
            <a:r>
              <a:rPr lang="en-US" sz="2400" b="1" dirty="0">
                <a:solidFill>
                  <a:srgbClr val="0000FF"/>
                </a:solidFill>
              </a:rPr>
              <a:t>long thoracic</a:t>
            </a:r>
            <a:r>
              <a:rPr lang="en-US" sz="2400" dirty="0">
                <a:solidFill>
                  <a:srgbClr val="0000FF"/>
                </a:solidFill>
              </a:rPr>
              <a:t> </a:t>
            </a:r>
            <a:r>
              <a:rPr lang="en-US" sz="2400" dirty="0"/>
              <a:t>nerve (as in </a:t>
            </a:r>
            <a:r>
              <a:rPr lang="en-US" sz="2400" b="1" dirty="0"/>
              <a:t>radical mastectomy)</a:t>
            </a:r>
            <a:r>
              <a:rPr lang="en-US" sz="2400" dirty="0"/>
              <a:t>  which causes paralysis of </a:t>
            </a:r>
            <a:r>
              <a:rPr lang="en-US" sz="2400" b="1" dirty="0" err="1"/>
              <a:t>serratus</a:t>
            </a:r>
            <a:r>
              <a:rPr lang="en-US" sz="2400" b="1" dirty="0"/>
              <a:t>  anterior muscle</a:t>
            </a:r>
          </a:p>
          <a:p>
            <a:pPr marL="274320" indent="-274320" fontAlgn="auto">
              <a:spcAft>
                <a:spcPts val="0"/>
              </a:spcAft>
              <a:buClr>
                <a:schemeClr val="accent3"/>
              </a:buClr>
              <a:buFont typeface="Wingdings 2"/>
              <a:buChar char=""/>
              <a:defRPr/>
            </a:pPr>
            <a:r>
              <a:rPr lang="en-US" sz="2400" dirty="0"/>
              <a:t>The medial border and inferior angle of the scapula will no longer be kept   closely applied to the chest wall</a:t>
            </a:r>
            <a:endParaRPr lang="en-US" sz="2400" b="1" dirty="0">
              <a:latin typeface="Times New Roman" pitchFamily="18" charset="0"/>
              <a:cs typeface="Times New Roman" pitchFamily="18" charset="0"/>
            </a:endParaRPr>
          </a:p>
        </p:txBody>
      </p:sp>
      <p:pic>
        <p:nvPicPr>
          <p:cNvPr id="132100" name="Picture 4" descr="D706D7E2">
            <a:extLst>
              <a:ext uri="{FF2B5EF4-FFF2-40B4-BE49-F238E27FC236}">
                <a16:creationId xmlns:a16="http://schemas.microsoft.com/office/drawing/2014/main" id="{B98E7EB8-0497-D5B9-4A63-2BF06EC785C3}"/>
              </a:ext>
            </a:extLst>
          </p:cNvPr>
          <p:cNvPicPr>
            <a:picLocks noGrp="1" noChangeAspect="1" noChangeArrowheads="1"/>
          </p:cNvPicPr>
          <p:nvPr>
            <p:ph sz="half" idx="1"/>
          </p:nvPr>
        </p:nvPicPr>
        <p:blipFill>
          <a:blip r:embed="rId2" cstate="print"/>
          <a:srcRect r="3459" b="6308"/>
          <a:stretch>
            <a:fillRect/>
          </a:stretch>
        </p:blipFill>
        <p:spPr>
          <a:xfrm>
            <a:off x="395536" y="1844824"/>
            <a:ext cx="4038600" cy="4320480"/>
          </a:xfrm>
        </p:spPr>
        <p:style>
          <a:lnRef idx="1">
            <a:schemeClr val="accent1"/>
          </a:lnRef>
          <a:fillRef idx="2">
            <a:schemeClr val="accent1"/>
          </a:fillRef>
          <a:effectRef idx="1">
            <a:schemeClr val="accent1"/>
          </a:effectRef>
          <a:fontRef idx="minor">
            <a:schemeClr val="dk1"/>
          </a:fontRef>
        </p:style>
      </p:pic>
    </p:spTree>
    <p:extLst>
      <p:ext uri="{BB962C8B-B14F-4D97-AF65-F5344CB8AC3E}">
        <p14:creationId xmlns:p14="http://schemas.microsoft.com/office/powerpoint/2010/main" val="3423538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nvSpPr>
        <p:spPr bwMode="auto">
          <a:xfrm>
            <a:off x="466725" y="460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sr-Latn-CS" altLang="en-US" sz="3200" dirty="0">
                <a:solidFill>
                  <a:schemeClr val="tx1"/>
                </a:solidFill>
                <a:effectLst>
                  <a:outerShdw blurRad="38100" dist="38100" dir="2700000" algn="tl">
                    <a:srgbClr val="C0C0C0"/>
                  </a:outerShdw>
                </a:effectLst>
                <a:latin typeface="Book Antiqua" panose="02040602050305030304" pitchFamily="18" charset="0"/>
              </a:rPr>
              <a:t>SYSTEMA SKELETALE </a:t>
            </a:r>
            <a:br>
              <a:rPr lang="en-GB" altLang="en-US" sz="3200" dirty="0">
                <a:solidFill>
                  <a:schemeClr val="tx1"/>
                </a:solidFill>
                <a:effectLst>
                  <a:outerShdw blurRad="38100" dist="38100" dir="2700000" algn="tl">
                    <a:srgbClr val="C0C0C0"/>
                  </a:outerShdw>
                </a:effectLst>
                <a:latin typeface="Book Antiqua" panose="02040602050305030304" pitchFamily="18" charset="0"/>
              </a:rPr>
            </a:br>
            <a:r>
              <a:rPr lang="en-GB" altLang="en-US" sz="3200" dirty="0">
                <a:solidFill>
                  <a:schemeClr val="tx1"/>
                </a:solidFill>
                <a:effectLst>
                  <a:outerShdw blurRad="38100" dist="38100" dir="2700000" algn="tl">
                    <a:srgbClr val="C0C0C0"/>
                  </a:outerShdw>
                </a:effectLst>
                <a:latin typeface="Book Antiqua" panose="02040602050305030304" pitchFamily="18" charset="0"/>
              </a:rPr>
              <a:t>(SCELETAL SYSTEM) </a:t>
            </a:r>
            <a:r>
              <a:rPr lang="sr-Latn-CS" altLang="en-US" sz="2400" dirty="0">
                <a:solidFill>
                  <a:schemeClr val="tx1"/>
                </a:solidFill>
                <a:effectLst>
                  <a:outerShdw blurRad="38100" dist="38100" dir="2700000" algn="tl">
                    <a:srgbClr val="C0C0C0"/>
                  </a:outerShdw>
                </a:effectLst>
                <a:latin typeface="Book Antiqua" panose="02040602050305030304" pitchFamily="18" charset="0"/>
              </a:rPr>
              <a:t>(206)</a:t>
            </a:r>
            <a:endParaRPr lang="en-US" altLang="en-US" sz="2400" dirty="0">
              <a:solidFill>
                <a:schemeClr val="tx1"/>
              </a:solidFill>
              <a:effectLst>
                <a:outerShdw blurRad="38100" dist="38100" dir="2700000" algn="tl">
                  <a:srgbClr val="C0C0C0"/>
                </a:outerShdw>
              </a:effectLst>
              <a:latin typeface="Book Antiqua" panose="02040602050305030304" pitchFamily="18" charset="0"/>
            </a:endParaRPr>
          </a:p>
        </p:txBody>
      </p:sp>
      <p:sp>
        <p:nvSpPr>
          <p:cNvPr id="5123" name="Rectangle 3"/>
          <p:cNvSpPr>
            <a:spLocks noGrp="1" noChangeArrowheads="1"/>
          </p:cNvSpPr>
          <p:nvPr/>
        </p:nvSpPr>
        <p:spPr bwMode="auto">
          <a:xfrm>
            <a:off x="0" y="1600200"/>
            <a:ext cx="9144000" cy="5068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609600" indent="-6096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buFontTx/>
              <a:buNone/>
              <a:defRPr/>
            </a:pPr>
            <a:r>
              <a:rPr lang="sr-Latn-CS" altLang="en-US" sz="2800" b="1" dirty="0">
                <a:effectLst>
                  <a:outerShdw blurRad="38100" dist="38100" dir="2700000" algn="tl">
                    <a:srgbClr val="C0C0C0"/>
                  </a:outerShdw>
                </a:effectLst>
                <a:latin typeface="Book Antiqua" panose="02040602050305030304" pitchFamily="18" charset="0"/>
              </a:rPr>
              <a:t>1</a:t>
            </a:r>
            <a:r>
              <a:rPr lang="sr-Cyrl-CS" altLang="en-US" sz="2800" b="1" dirty="0">
                <a:effectLst>
                  <a:outerShdw blurRad="38100" dist="38100" dir="2700000" algn="tl">
                    <a:srgbClr val="C0C0C0"/>
                  </a:outerShdw>
                </a:effectLst>
                <a:latin typeface="Book Antiqua" panose="02040602050305030304" pitchFamily="18" charset="0"/>
              </a:rPr>
              <a:t>. </a:t>
            </a:r>
            <a:r>
              <a:rPr lang="sr-Latn-CS" altLang="en-US" sz="2800" b="1" dirty="0">
                <a:effectLst>
                  <a:outerShdw blurRad="38100" dist="38100" dir="2700000" algn="tl">
                    <a:srgbClr val="C0C0C0"/>
                  </a:outerShdw>
                </a:effectLst>
                <a:latin typeface="Book Antiqua" panose="02040602050305030304" pitchFamily="18" charset="0"/>
              </a:rPr>
              <a:t>SKELETON AXIALE </a:t>
            </a:r>
            <a:r>
              <a:rPr lang="sr-Cyrl-CS" altLang="en-US" sz="2400" b="1" dirty="0">
                <a:effectLst>
                  <a:outerShdw blurRad="38100" dist="38100" dir="2700000" algn="tl">
                    <a:srgbClr val="C0C0C0"/>
                  </a:outerShdw>
                </a:effectLst>
                <a:latin typeface="Book Antiqua" panose="02040602050305030304" pitchFamily="18" charset="0"/>
              </a:rPr>
              <a:t>(80)</a:t>
            </a:r>
          </a:p>
          <a:p>
            <a:pPr eaLnBrk="1" hangingPunct="1">
              <a:buFontTx/>
              <a:buNone/>
              <a:defRPr/>
            </a:pPr>
            <a:r>
              <a:rPr lang="sr-Cyrl-CS" altLang="en-US" sz="2400" b="1" dirty="0">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THE BONES OF THE SCULL </a:t>
            </a:r>
            <a:r>
              <a:rPr lang="sr-Cyrl-CS" altLang="en-US" sz="2400" dirty="0">
                <a:effectLst>
                  <a:outerShdw blurRad="38100" dist="38100" dir="2700000" algn="tl">
                    <a:srgbClr val="C0C0C0"/>
                  </a:outerShdw>
                </a:effectLst>
                <a:latin typeface="Book Antiqua" panose="02040602050305030304" pitchFamily="18" charset="0"/>
              </a:rPr>
              <a:t>(8)</a:t>
            </a:r>
          </a:p>
          <a:p>
            <a:pPr eaLnBrk="1" hangingPunct="1">
              <a:buFontTx/>
              <a:buNone/>
              <a:defRPr/>
            </a:pP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THE BONES OF THE FACE </a:t>
            </a:r>
            <a:r>
              <a:rPr lang="sr-Cyrl-CS" altLang="en-US" sz="2400" dirty="0">
                <a:effectLst>
                  <a:outerShdw blurRad="38100" dist="38100" dir="2700000" algn="tl">
                    <a:srgbClr val="C0C0C0"/>
                  </a:outerShdw>
                </a:effectLst>
                <a:latin typeface="Book Antiqua" panose="02040602050305030304" pitchFamily="18" charset="0"/>
              </a:rPr>
              <a:t>(15)</a:t>
            </a:r>
          </a:p>
          <a:p>
            <a:pPr eaLnBrk="1" hangingPunct="1">
              <a:buFontTx/>
              <a:buNone/>
              <a:defRPr/>
            </a:pP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THE BONES OF VERTEBRAL COLUMN </a:t>
            </a:r>
            <a:r>
              <a:rPr lang="sr-Cyrl-CS" altLang="en-US" sz="2400" dirty="0">
                <a:effectLst>
                  <a:outerShdw blurRad="38100" dist="38100" dir="2700000" algn="tl">
                    <a:srgbClr val="C0C0C0"/>
                  </a:outerShdw>
                </a:effectLst>
                <a:latin typeface="Book Antiqua" panose="02040602050305030304" pitchFamily="18" charset="0"/>
              </a:rPr>
              <a:t>(</a:t>
            </a:r>
            <a:r>
              <a:rPr lang="sr-Cyrl-CS" altLang="en-US" sz="2000" dirty="0">
                <a:effectLst>
                  <a:outerShdw blurRad="38100" dist="38100" dir="2700000" algn="tl">
                    <a:srgbClr val="C0C0C0"/>
                  </a:outerShdw>
                </a:effectLst>
                <a:latin typeface="Book Antiqua" panose="02040602050305030304" pitchFamily="18" charset="0"/>
              </a:rPr>
              <a:t>24</a:t>
            </a:r>
            <a:r>
              <a:rPr lang="en-GB" altLang="en-US" sz="2000" dirty="0">
                <a:effectLst>
                  <a:outerShdw blurRad="38100" dist="38100" dir="2700000" algn="tl">
                    <a:srgbClr val="C0C0C0"/>
                  </a:outerShdw>
                </a:effectLst>
                <a:latin typeface="Book Antiqua" panose="02040602050305030304" pitchFamily="18" charset="0"/>
              </a:rPr>
              <a:t> vertebrae</a:t>
            </a:r>
            <a:r>
              <a:rPr lang="sr-Cyrl-CS" altLang="en-US" sz="2000" dirty="0">
                <a:effectLst>
                  <a:outerShdw blurRad="38100" dist="38100" dir="2700000" algn="tl">
                    <a:srgbClr val="C0C0C0"/>
                  </a:outerShdw>
                </a:effectLst>
                <a:latin typeface="Book Antiqua" panose="02040602050305030304" pitchFamily="18" charset="0"/>
              </a:rPr>
              <a:t>, </a:t>
            </a:r>
            <a:r>
              <a:rPr lang="en-GB" altLang="en-US" sz="2000" dirty="0">
                <a:effectLst>
                  <a:outerShdw blurRad="38100" dist="38100" dir="2700000" algn="tl">
                    <a:srgbClr val="C0C0C0"/>
                  </a:outerShdw>
                </a:effectLst>
                <a:latin typeface="Book Antiqua" panose="02040602050305030304" pitchFamily="18" charset="0"/>
              </a:rPr>
              <a:t>sacral and coccygeal bone</a:t>
            </a:r>
            <a:r>
              <a:rPr lang="sr-Cyrl-CS" altLang="en-US" sz="2400" dirty="0">
                <a:effectLst>
                  <a:outerShdw blurRad="38100" dist="38100" dir="2700000" algn="tl">
                    <a:srgbClr val="C0C0C0"/>
                  </a:outerShdw>
                </a:effectLst>
                <a:latin typeface="Book Antiqua" panose="02040602050305030304" pitchFamily="18" charset="0"/>
              </a:rPr>
              <a:t>)</a:t>
            </a:r>
          </a:p>
          <a:p>
            <a:pPr eaLnBrk="1" hangingPunct="1">
              <a:buFontTx/>
              <a:buNone/>
              <a:defRPr/>
            </a:pP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RIBS</a:t>
            </a:r>
            <a:r>
              <a:rPr lang="sr-Cyrl-CS" altLang="en-US" sz="2400" dirty="0">
                <a:effectLst>
                  <a:outerShdw blurRad="38100" dist="38100" dir="2700000" algn="tl">
                    <a:srgbClr val="C0C0C0"/>
                  </a:outerShdw>
                </a:effectLst>
                <a:latin typeface="Book Antiqua" panose="02040602050305030304" pitchFamily="18" charset="0"/>
              </a:rPr>
              <a:t> (</a:t>
            </a:r>
            <a:r>
              <a:rPr lang="sr-Cyrl-CS" altLang="en-US" sz="2000" dirty="0">
                <a:effectLst>
                  <a:outerShdw blurRad="38100" dist="38100" dir="2700000" algn="tl">
                    <a:srgbClr val="C0C0C0"/>
                  </a:outerShdw>
                </a:effectLst>
                <a:latin typeface="Book Antiqua" panose="02040602050305030304" pitchFamily="18" charset="0"/>
              </a:rPr>
              <a:t>12 </a:t>
            </a:r>
            <a:r>
              <a:rPr lang="en-GB" altLang="en-US" sz="2000" dirty="0" err="1">
                <a:effectLst>
                  <a:outerShdw blurRad="38100" dist="38100" dir="2700000" algn="tl">
                    <a:srgbClr val="C0C0C0"/>
                  </a:outerShdw>
                </a:effectLst>
                <a:latin typeface="Book Antiqua" panose="02040602050305030304" pitchFamily="18" charset="0"/>
              </a:rPr>
              <a:t>paires</a:t>
            </a:r>
            <a:r>
              <a:rPr lang="en-GB" altLang="en-US" sz="2000" dirty="0">
                <a:effectLst>
                  <a:outerShdw blurRad="38100" dist="38100" dir="2700000" algn="tl">
                    <a:srgbClr val="C0C0C0"/>
                  </a:outerShdw>
                </a:effectLst>
                <a:latin typeface="Book Antiqua" panose="02040602050305030304" pitchFamily="18" charset="0"/>
              </a:rPr>
              <a:t> =24</a:t>
            </a: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and</a:t>
            </a: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STERNAL BONE </a:t>
            </a:r>
            <a:r>
              <a:rPr lang="sr-Cyrl-CS" altLang="en-US" sz="2400" dirty="0">
                <a:effectLst>
                  <a:outerShdw blurRad="38100" dist="38100" dir="2700000" algn="tl">
                    <a:srgbClr val="C0C0C0"/>
                  </a:outerShdw>
                </a:effectLst>
                <a:latin typeface="Book Antiqua" panose="02040602050305030304" pitchFamily="18" charset="0"/>
              </a:rPr>
              <a:t>(1)</a:t>
            </a:r>
          </a:p>
          <a:p>
            <a:pPr eaLnBrk="1" hangingPunct="1">
              <a:buFontTx/>
              <a:buNone/>
              <a:defRPr/>
            </a:pP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MIDDLE EAR OSSICLES </a:t>
            </a:r>
            <a:r>
              <a:rPr lang="sr-Cyrl-CS" altLang="en-US" sz="2400" dirty="0">
                <a:effectLst>
                  <a:outerShdw blurRad="38100" dist="38100" dir="2700000" algn="tl">
                    <a:srgbClr val="C0C0C0"/>
                  </a:outerShdw>
                </a:effectLst>
                <a:latin typeface="Book Antiqua" panose="02040602050305030304" pitchFamily="18" charset="0"/>
              </a:rPr>
              <a:t>(</a:t>
            </a:r>
            <a:r>
              <a:rPr lang="en-GB" altLang="en-US" sz="2400" dirty="0">
                <a:effectLst>
                  <a:outerShdw blurRad="38100" dist="38100" dir="2700000" algn="tl">
                    <a:srgbClr val="C0C0C0"/>
                  </a:outerShdw>
                </a:effectLst>
                <a:latin typeface="Book Antiqua" panose="02040602050305030304" pitchFamily="18" charset="0"/>
              </a:rPr>
              <a:t>3*2=6</a:t>
            </a:r>
            <a:r>
              <a:rPr lang="sr-Cyrl-CS" altLang="en-US" sz="2400" dirty="0">
                <a:effectLst>
                  <a:outerShdw blurRad="38100" dist="38100" dir="2700000" algn="tl">
                    <a:srgbClr val="C0C0C0"/>
                  </a:outerShdw>
                </a:effectLst>
                <a:latin typeface="Book Antiqua" panose="02040602050305030304" pitchFamily="18" charset="0"/>
              </a:rPr>
              <a:t>)</a:t>
            </a:r>
          </a:p>
          <a:p>
            <a:pPr eaLnBrk="1" hangingPunct="1">
              <a:buFontTx/>
              <a:buNone/>
              <a:defRPr/>
            </a:pPr>
            <a:endParaRPr lang="sr-Cyrl-CS" altLang="en-US" sz="2400" dirty="0">
              <a:effectLst>
                <a:outerShdw blurRad="38100" dist="38100" dir="2700000" algn="tl">
                  <a:srgbClr val="C0C0C0"/>
                </a:outerShdw>
              </a:effectLst>
              <a:latin typeface="Book Antiqua" panose="02040602050305030304" pitchFamily="18" charset="0"/>
            </a:endParaRPr>
          </a:p>
          <a:p>
            <a:pPr eaLnBrk="1" hangingPunct="1">
              <a:buFontTx/>
              <a:buNone/>
              <a:defRPr/>
            </a:pPr>
            <a:r>
              <a:rPr lang="sr-Cyrl-CS" altLang="en-US" sz="2800" b="1" dirty="0">
                <a:effectLst>
                  <a:outerShdw blurRad="38100" dist="38100" dir="2700000" algn="tl">
                    <a:srgbClr val="C0C0C0"/>
                  </a:outerShdw>
                </a:effectLst>
                <a:latin typeface="Book Antiqua" panose="02040602050305030304" pitchFamily="18" charset="0"/>
              </a:rPr>
              <a:t>2. </a:t>
            </a:r>
            <a:r>
              <a:rPr lang="sr-Latn-CS" altLang="en-US" sz="2800" b="1" dirty="0">
                <a:effectLst>
                  <a:outerShdw blurRad="38100" dist="38100" dir="2700000" algn="tl">
                    <a:srgbClr val="C0C0C0"/>
                  </a:outerShdw>
                </a:effectLst>
                <a:latin typeface="Book Antiqua" panose="02040602050305030304" pitchFamily="18" charset="0"/>
              </a:rPr>
              <a:t>SKELETON APENDICULARE </a:t>
            </a:r>
            <a:r>
              <a:rPr lang="sr-Cyrl-CS" altLang="en-US" sz="2400" b="1" dirty="0">
                <a:effectLst>
                  <a:outerShdw blurRad="38100" dist="38100" dir="2700000" algn="tl">
                    <a:srgbClr val="C0C0C0"/>
                  </a:outerShdw>
                </a:effectLst>
                <a:latin typeface="Book Antiqua" panose="02040602050305030304" pitchFamily="18" charset="0"/>
              </a:rPr>
              <a:t>(126)</a:t>
            </a:r>
          </a:p>
          <a:p>
            <a:pPr eaLnBrk="1" hangingPunct="1">
              <a:buFontTx/>
              <a:buNone/>
              <a:defRPr/>
            </a:pPr>
            <a:r>
              <a:rPr lang="sr-Cyrl-CS" altLang="en-US" sz="2400" b="1" dirty="0">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THE BONES OF UPPER EXTREMITY</a:t>
            </a:r>
            <a:r>
              <a:rPr lang="sr-Cyrl-CS" altLang="en-US" sz="2400" dirty="0">
                <a:effectLst>
                  <a:outerShdw blurRad="38100" dist="38100" dir="2700000" algn="tl">
                    <a:srgbClr val="C0C0C0"/>
                  </a:outerShdw>
                </a:effectLst>
                <a:latin typeface="Book Antiqua" panose="02040602050305030304" pitchFamily="18" charset="0"/>
              </a:rPr>
              <a:t>(64)</a:t>
            </a:r>
          </a:p>
          <a:p>
            <a:pPr eaLnBrk="1" hangingPunct="1">
              <a:buFontTx/>
              <a:buNone/>
              <a:defRPr/>
            </a:pPr>
            <a:r>
              <a:rPr lang="sr-Cyrl-CS" altLang="en-US" sz="2400" dirty="0">
                <a:effectLst>
                  <a:outerShdw blurRad="38100" dist="38100" dir="2700000" algn="tl">
                    <a:srgbClr val="C0C0C0"/>
                  </a:outerShdw>
                </a:effectLst>
                <a:latin typeface="Book Antiqua" panose="02040602050305030304" pitchFamily="18" charset="0"/>
              </a:rPr>
              <a:t> </a:t>
            </a:r>
            <a:r>
              <a:rPr lang="en-GB" altLang="en-US" sz="2400" dirty="0">
                <a:effectLst>
                  <a:outerShdw blurRad="38100" dist="38100" dir="2700000" algn="tl">
                    <a:srgbClr val="C0C0C0"/>
                  </a:outerShdw>
                </a:effectLst>
                <a:latin typeface="Book Antiqua" panose="02040602050305030304" pitchFamily="18" charset="0"/>
              </a:rPr>
              <a:t>    THE BONES OF LOWER EXTREMITY</a:t>
            </a:r>
            <a:r>
              <a:rPr lang="sr-Cyrl-CS" altLang="en-US" sz="2400" dirty="0">
                <a:effectLst>
                  <a:outerShdw blurRad="38100" dist="38100" dir="2700000" algn="tl">
                    <a:srgbClr val="C0C0C0"/>
                  </a:outerShdw>
                </a:effectLst>
                <a:latin typeface="Book Antiqua" panose="02040602050305030304" pitchFamily="18" charset="0"/>
              </a:rPr>
              <a:t> (62)</a:t>
            </a:r>
            <a:r>
              <a:rPr lang="sr-Cyrl-CS" altLang="en-US" sz="2400" dirty="0">
                <a:effectLst>
                  <a:outerShdw blurRad="38100" dist="38100" dir="2700000" algn="tl">
                    <a:srgbClr val="C0C0C0"/>
                  </a:outerShdw>
                </a:effectLst>
              </a:rPr>
              <a:t> </a:t>
            </a:r>
            <a:endParaRPr lang="sr-Cyrl-CS" altLang="en-US" sz="2400" b="1" dirty="0">
              <a:effectLst>
                <a:outerShdw blurRad="38100" dist="38100" dir="2700000" algn="tl">
                  <a:srgbClr val="C0C0C0"/>
                </a:outerShdw>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Scale>
                                      <p:cBhvr>
                                        <p:cTn id="7" dur="1000" decel="50000" fill="hold">
                                          <p:stCondLst>
                                            <p:cond delay="0"/>
                                          </p:stCondLst>
                                        </p:cTn>
                                        <p:tgtEl>
                                          <p:spTgt spid="512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123">
                                            <p:txEl>
                                              <p:pRg st="1" end="1"/>
                                            </p:txEl>
                                          </p:spTgt>
                                        </p:tgtEl>
                                        <p:attrNameLst>
                                          <p:attrName>ppt_x,ppt_y</p:attrName>
                                        </p:attrNameLst>
                                      </p:cBhvr>
                                      <p:rCtr x="0" y="0"/>
                                    </p:animMotion>
                                    <p:animEffect transition="in" filter="fade">
                                      <p:cBhvr>
                                        <p:cTn id="9" dur="1000"/>
                                        <p:tgtEl>
                                          <p:spTgt spid="5123">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5123">
                                            <p:txEl>
                                              <p:pRg st="2" end="2"/>
                                            </p:txEl>
                                          </p:spTgt>
                                        </p:tgtEl>
                                        <p:attrNameLst>
                                          <p:attrName>style.visibility</p:attrName>
                                        </p:attrNameLst>
                                      </p:cBhvr>
                                      <p:to>
                                        <p:strVal val="visible"/>
                                      </p:to>
                                    </p:set>
                                    <p:animScale>
                                      <p:cBhvr>
                                        <p:cTn id="14" dur="1000" decel="50000" fill="hold">
                                          <p:stCondLst>
                                            <p:cond delay="0"/>
                                          </p:stCondLst>
                                        </p:cTn>
                                        <p:tgtEl>
                                          <p:spTgt spid="512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5123">
                                            <p:txEl>
                                              <p:pRg st="2" end="2"/>
                                            </p:txEl>
                                          </p:spTgt>
                                        </p:tgtEl>
                                        <p:attrNameLst>
                                          <p:attrName>ppt_x,ppt_y</p:attrName>
                                        </p:attrNameLst>
                                      </p:cBhvr>
                                      <p:rCtr x="0" y="0"/>
                                    </p:animMotion>
                                    <p:animEffect transition="in" filter="fade">
                                      <p:cBhvr>
                                        <p:cTn id="16" dur="1000"/>
                                        <p:tgtEl>
                                          <p:spTgt spid="5123">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5123">
                                            <p:txEl>
                                              <p:pRg st="3" end="3"/>
                                            </p:txEl>
                                          </p:spTgt>
                                        </p:tgtEl>
                                        <p:attrNameLst>
                                          <p:attrName>style.visibility</p:attrName>
                                        </p:attrNameLst>
                                      </p:cBhvr>
                                      <p:to>
                                        <p:strVal val="visible"/>
                                      </p:to>
                                    </p:set>
                                    <p:animScale>
                                      <p:cBhvr>
                                        <p:cTn id="21" dur="1000" decel="50000" fill="hold">
                                          <p:stCondLst>
                                            <p:cond delay="0"/>
                                          </p:stCondLst>
                                        </p:cTn>
                                        <p:tgtEl>
                                          <p:spTgt spid="512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5123">
                                            <p:txEl>
                                              <p:pRg st="3" end="3"/>
                                            </p:txEl>
                                          </p:spTgt>
                                        </p:tgtEl>
                                        <p:attrNameLst>
                                          <p:attrName>ppt_x,ppt_y</p:attrName>
                                        </p:attrNameLst>
                                      </p:cBhvr>
                                      <p:rCtr x="0" y="0"/>
                                    </p:animMotion>
                                    <p:animEffect transition="in" filter="fade">
                                      <p:cBhvr>
                                        <p:cTn id="23" dur="1000"/>
                                        <p:tgtEl>
                                          <p:spTgt spid="5123">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5123">
                                            <p:txEl>
                                              <p:pRg st="4" end="4"/>
                                            </p:txEl>
                                          </p:spTgt>
                                        </p:tgtEl>
                                        <p:attrNameLst>
                                          <p:attrName>style.visibility</p:attrName>
                                        </p:attrNameLst>
                                      </p:cBhvr>
                                      <p:to>
                                        <p:strVal val="visible"/>
                                      </p:to>
                                    </p:set>
                                    <p:animScale>
                                      <p:cBhvr>
                                        <p:cTn id="28" dur="1000" decel="50000" fill="hold">
                                          <p:stCondLst>
                                            <p:cond delay="0"/>
                                          </p:stCondLst>
                                        </p:cTn>
                                        <p:tgtEl>
                                          <p:spTgt spid="512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5123">
                                            <p:txEl>
                                              <p:pRg st="4" end="4"/>
                                            </p:txEl>
                                          </p:spTgt>
                                        </p:tgtEl>
                                        <p:attrNameLst>
                                          <p:attrName>ppt_x,ppt_y</p:attrName>
                                        </p:attrNameLst>
                                      </p:cBhvr>
                                      <p:rCtr x="0" y="0"/>
                                    </p:animMotion>
                                    <p:animEffect transition="in" filter="fade">
                                      <p:cBhvr>
                                        <p:cTn id="30" dur="1000"/>
                                        <p:tgtEl>
                                          <p:spTgt spid="5123">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5123">
                                            <p:txEl>
                                              <p:pRg st="5" end="5"/>
                                            </p:txEl>
                                          </p:spTgt>
                                        </p:tgtEl>
                                        <p:attrNameLst>
                                          <p:attrName>style.visibility</p:attrName>
                                        </p:attrNameLst>
                                      </p:cBhvr>
                                      <p:to>
                                        <p:strVal val="visible"/>
                                      </p:to>
                                    </p:set>
                                    <p:animScale>
                                      <p:cBhvr>
                                        <p:cTn id="35" dur="1000" decel="50000" fill="hold">
                                          <p:stCondLst>
                                            <p:cond delay="0"/>
                                          </p:stCondLst>
                                        </p:cTn>
                                        <p:tgtEl>
                                          <p:spTgt spid="512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5123">
                                            <p:txEl>
                                              <p:pRg st="5" end="5"/>
                                            </p:txEl>
                                          </p:spTgt>
                                        </p:tgtEl>
                                        <p:attrNameLst>
                                          <p:attrName>ppt_x,ppt_y</p:attrName>
                                        </p:attrNameLst>
                                      </p:cBhvr>
                                      <p:rCtr x="0" y="0"/>
                                    </p:animMotion>
                                    <p:animEffect transition="in" filter="fade">
                                      <p:cBhvr>
                                        <p:cTn id="37" dur="1000"/>
                                        <p:tgtEl>
                                          <p:spTgt spid="512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5123">
                                            <p:txEl>
                                              <p:pRg st="8" end="8"/>
                                            </p:txEl>
                                          </p:spTgt>
                                        </p:tgtEl>
                                        <p:attrNameLst>
                                          <p:attrName>style.visibility</p:attrName>
                                        </p:attrNameLst>
                                      </p:cBhvr>
                                      <p:to>
                                        <p:strVal val="visible"/>
                                      </p:to>
                                    </p:set>
                                    <p:animScale>
                                      <p:cBhvr>
                                        <p:cTn id="42" dur="1000" decel="50000" fill="hold">
                                          <p:stCondLst>
                                            <p:cond delay="0"/>
                                          </p:stCondLst>
                                        </p:cTn>
                                        <p:tgtEl>
                                          <p:spTgt spid="512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5123">
                                            <p:txEl>
                                              <p:pRg st="8" end="8"/>
                                            </p:txEl>
                                          </p:spTgt>
                                        </p:tgtEl>
                                        <p:attrNameLst>
                                          <p:attrName>ppt_x,ppt_y</p:attrName>
                                        </p:attrNameLst>
                                      </p:cBhvr>
                                      <p:rCtr x="0" y="0"/>
                                    </p:animMotion>
                                    <p:animEffect transition="in" filter="fade">
                                      <p:cBhvr>
                                        <p:cTn id="44" dur="1000"/>
                                        <p:tgtEl>
                                          <p:spTgt spid="5123">
                                            <p:txEl>
                                              <p:pRg st="8" end="8"/>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5123">
                                            <p:txEl>
                                              <p:pRg st="9" end="9"/>
                                            </p:txEl>
                                          </p:spTgt>
                                        </p:tgtEl>
                                        <p:attrNameLst>
                                          <p:attrName>style.visibility</p:attrName>
                                        </p:attrNameLst>
                                      </p:cBhvr>
                                      <p:to>
                                        <p:strVal val="visible"/>
                                      </p:to>
                                    </p:set>
                                    <p:animScale>
                                      <p:cBhvr>
                                        <p:cTn id="49" dur="1000" decel="50000" fill="hold">
                                          <p:stCondLst>
                                            <p:cond delay="0"/>
                                          </p:stCondLst>
                                        </p:cTn>
                                        <p:tgtEl>
                                          <p:spTgt spid="5123">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5123">
                                            <p:txEl>
                                              <p:pRg st="9" end="9"/>
                                            </p:txEl>
                                          </p:spTgt>
                                        </p:tgtEl>
                                        <p:attrNameLst>
                                          <p:attrName>ppt_x,ppt_y</p:attrName>
                                        </p:attrNameLst>
                                      </p:cBhvr>
                                      <p:rCtr x="0" y="0"/>
                                    </p:animMotion>
                                    <p:animEffect transition="in" filter="fade">
                                      <p:cBhvr>
                                        <p:cTn id="51" dur="1000"/>
                                        <p:tgtEl>
                                          <p:spTgt spid="5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p:nvPr>
        </p:nvSpPr>
        <p:spPr>
          <a:xfrm>
            <a:off x="186532" y="1181026"/>
            <a:ext cx="8712200" cy="4568825"/>
          </a:xfrm>
        </p:spPr>
        <p:txBody>
          <a:bodyPr/>
          <a:lstStyle/>
          <a:p>
            <a:pPr eaLnBrk="1" hangingPunct="1"/>
            <a:r>
              <a:rPr lang="en-GB" altLang="en-US" sz="1800" dirty="0">
                <a:latin typeface="Book Antiqua" panose="02040602050305030304" pitchFamily="18" charset="0"/>
              </a:rPr>
              <a:t>paired bone, </a:t>
            </a:r>
            <a:r>
              <a:rPr lang="en-GB" sz="1800" dirty="0">
                <a:latin typeface="Book Antiqua" panose="02040602050305030304" pitchFamily="18" charset="0"/>
              </a:rPr>
              <a:t>connects the upper limb to the trunk</a:t>
            </a:r>
            <a:endParaRPr lang="sr-Cyrl-RS" altLang="en-US" sz="1800" dirty="0">
              <a:latin typeface="Book Antiqua" panose="02040602050305030304" pitchFamily="18" charset="0"/>
            </a:endParaRPr>
          </a:p>
          <a:p>
            <a:pPr eaLnBrk="1" hangingPunct="1"/>
            <a:r>
              <a:rPr lang="en-GB" altLang="en-US" sz="1800" dirty="0">
                <a:latin typeface="Book Antiqua" panose="02040602050305030304" pitchFamily="18" charset="0"/>
              </a:rPr>
              <a:t>the shape of elongated letter S  </a:t>
            </a:r>
            <a:endParaRPr lang="sr-Cyrl-RS" altLang="en-US" sz="1800" dirty="0">
              <a:latin typeface="Book Antiqua" panose="02040602050305030304" pitchFamily="18" charset="0"/>
            </a:endParaRPr>
          </a:p>
          <a:p>
            <a:pPr eaLnBrk="1" hangingPunct="1"/>
            <a:r>
              <a:rPr lang="en-GB" altLang="en-US" sz="1800" dirty="0">
                <a:latin typeface="Book Antiqua" panose="02040602050305030304" pitchFamily="18" charset="0"/>
              </a:rPr>
              <a:t>parts</a:t>
            </a:r>
            <a:r>
              <a:rPr lang="sr-Cyrl-RS" altLang="en-US" sz="1800" dirty="0">
                <a:latin typeface="Book Antiqua" panose="02040602050305030304" pitchFamily="18" charset="0"/>
              </a:rPr>
              <a:t>:</a:t>
            </a:r>
          </a:p>
          <a:p>
            <a:pPr eaLnBrk="1" hangingPunct="1">
              <a:buFontTx/>
              <a:buNone/>
            </a:pPr>
            <a:r>
              <a:rPr lang="en-GB" altLang="en-US" sz="1800" dirty="0">
                <a:latin typeface="Book Antiqua" panose="02040602050305030304" pitchFamily="18" charset="0"/>
              </a:rPr>
              <a:t>	1) the body</a:t>
            </a:r>
            <a:r>
              <a:rPr lang="sr-Cyrl-RS" altLang="en-US" sz="1800" dirty="0">
                <a:latin typeface="Book Antiqua" panose="02040602050305030304" pitchFamily="18" charset="0"/>
              </a:rPr>
              <a:t> </a:t>
            </a:r>
            <a:r>
              <a:rPr lang="en-GB" altLang="en-US" sz="1800" dirty="0">
                <a:latin typeface="Book Antiqua" panose="02040602050305030304" pitchFamily="18" charset="0"/>
              </a:rPr>
              <a:t>- shaft </a:t>
            </a:r>
            <a:r>
              <a:rPr lang="sr-Cyrl-RS" altLang="en-US" sz="1800" dirty="0">
                <a:latin typeface="Book Antiqua" panose="02040602050305030304" pitchFamily="18" charset="0"/>
              </a:rPr>
              <a:t>(</a:t>
            </a:r>
            <a:r>
              <a:rPr lang="en-GB" altLang="en-US" sz="1800" b="1" dirty="0">
                <a:latin typeface="Book Antiqua" panose="02040602050305030304" pitchFamily="18" charset="0"/>
              </a:rPr>
              <a:t>corpus</a:t>
            </a:r>
            <a:r>
              <a:rPr lang="en-GB" altLang="en-US" sz="1800" dirty="0">
                <a:latin typeface="Book Antiqua" panose="02040602050305030304" pitchFamily="18" charset="0"/>
              </a:rPr>
              <a:t>)</a:t>
            </a:r>
            <a:br>
              <a:rPr lang="en-GB" altLang="en-US" sz="1800" dirty="0">
                <a:latin typeface="Book Antiqua" panose="02040602050305030304" pitchFamily="18" charset="0"/>
              </a:rPr>
            </a:br>
            <a:r>
              <a:rPr lang="en-GB" altLang="en-US" sz="1800" dirty="0">
                <a:latin typeface="Book Antiqua" panose="02040602050305030304" pitchFamily="18" charset="0"/>
              </a:rPr>
              <a:t>	- medial 2/3</a:t>
            </a:r>
            <a:r>
              <a:rPr lang="sr-Cyrl-RS" altLang="en-US" sz="1800" dirty="0">
                <a:latin typeface="Book Antiqua" panose="02040602050305030304" pitchFamily="18" charset="0"/>
              </a:rPr>
              <a:t> </a:t>
            </a:r>
            <a:r>
              <a:rPr lang="en-GB" altLang="en-US" sz="1800" dirty="0">
                <a:latin typeface="Book Antiqua" panose="02040602050305030304" pitchFamily="18" charset="0"/>
              </a:rPr>
              <a:t>are convex forward</a:t>
            </a:r>
            <a:r>
              <a:rPr lang="sr-Cyrl-RS" altLang="en-US" sz="1800" dirty="0">
                <a:latin typeface="Book Antiqua" panose="02040602050305030304" pitchFamily="18" charset="0"/>
              </a:rPr>
              <a:t>, </a:t>
            </a:r>
            <a:r>
              <a:rPr lang="en-GB" altLang="en-US" sz="1800" dirty="0">
                <a:latin typeface="Book Antiqua" panose="02040602050305030304" pitchFamily="18" charset="0"/>
              </a:rPr>
              <a:t>while lateral</a:t>
            </a:r>
            <a:r>
              <a:rPr lang="sr-Cyrl-RS" altLang="en-US" sz="1800" dirty="0">
                <a:latin typeface="Book Antiqua" panose="02040602050305030304" pitchFamily="18" charset="0"/>
              </a:rPr>
              <a:t> 1/3 </a:t>
            </a:r>
            <a:r>
              <a:rPr lang="en-GB" altLang="en-US" sz="1800" dirty="0">
                <a:latin typeface="Book Antiqua" panose="02040602050305030304" pitchFamily="18" charset="0"/>
              </a:rPr>
              <a:t>is convex backward</a:t>
            </a:r>
            <a:br>
              <a:rPr lang="en-GB" altLang="en-US" sz="1800" dirty="0">
                <a:latin typeface="Book Antiqua" panose="02040602050305030304" pitchFamily="18" charset="0"/>
              </a:rPr>
            </a:br>
            <a:br>
              <a:rPr lang="en-GB" altLang="en-US" sz="1800" dirty="0">
                <a:latin typeface="Book Antiqua" panose="02040602050305030304" pitchFamily="18" charset="0"/>
              </a:rPr>
            </a:br>
            <a:r>
              <a:rPr lang="en-GB" altLang="en-US" sz="1800" dirty="0">
                <a:latin typeface="Book Antiqua" panose="02040602050305030304" pitchFamily="18" charset="0"/>
              </a:rPr>
              <a:t>2) </a:t>
            </a:r>
            <a:r>
              <a:rPr lang="sr-Cyrl-RS" altLang="en-US" sz="1800" dirty="0">
                <a:latin typeface="Book Antiqua" panose="02040602050305030304" pitchFamily="18" charset="0"/>
              </a:rPr>
              <a:t>2 </a:t>
            </a:r>
            <a:r>
              <a:rPr lang="en-GB" altLang="en-US" sz="1800" dirty="0">
                <a:latin typeface="Book Antiqua" panose="02040602050305030304" pitchFamily="18" charset="0"/>
              </a:rPr>
              <a:t>ends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 </a:t>
            </a:r>
            <a:r>
              <a:rPr lang="en-GB" altLang="en-US" sz="1800" dirty="0">
                <a:latin typeface="Book Antiqua" panose="02040602050305030304" pitchFamily="18" charset="0"/>
              </a:rPr>
              <a:t>medial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sternalis</a:t>
            </a:r>
            <a:r>
              <a:rPr lang="sr-Cyrl-RS" altLang="en-US" sz="1800" dirty="0">
                <a:latin typeface="Book Antiqua" panose="02040602050305030304" pitchFamily="18" charset="0"/>
              </a:rPr>
              <a:t>,</a:t>
            </a:r>
            <a:r>
              <a:rPr lang="en-GB" altLang="en-US" sz="1800" dirty="0">
                <a:latin typeface="Book Antiqua" panose="02040602050305030304" pitchFamily="18" charset="0"/>
              </a:rPr>
              <a:t> contains </a:t>
            </a:r>
            <a:r>
              <a:rPr lang="sr-Cyrl-RS" altLang="en-US" sz="1800" dirty="0">
                <a:latin typeface="Book Antiqua" panose="02040602050305030304" pitchFamily="18" charset="0"/>
              </a:rPr>
              <a:t> </a:t>
            </a:r>
            <a:r>
              <a:rPr lang="en-GB" altLang="en-US" sz="1800" dirty="0">
                <a:latin typeface="Book Antiqua" panose="02040602050305030304" pitchFamily="18" charset="0"/>
              </a:rPr>
              <a:t>large facet</a:t>
            </a:r>
            <a:r>
              <a:rPr lang="en-GB" sz="1800" dirty="0">
                <a:latin typeface="Book Antiqua" panose="02040602050305030304" pitchFamily="18" charset="0"/>
              </a:rPr>
              <a:t> – for articulation</a:t>
            </a:r>
            <a:br>
              <a:rPr lang="en-GB" sz="1800" dirty="0">
                <a:latin typeface="Book Antiqua" panose="02040602050305030304" pitchFamily="18" charset="0"/>
              </a:rPr>
            </a:br>
            <a:r>
              <a:rPr lang="en-GB" sz="1800" dirty="0">
                <a:latin typeface="Book Antiqua" panose="02040602050305030304" pitchFamily="18" charset="0"/>
              </a:rPr>
              <a:t>             with the manubrium of the sternum at the </a:t>
            </a:r>
            <a:r>
              <a:rPr lang="en-GB" sz="1800" dirty="0" err="1">
                <a:latin typeface="Book Antiqua" panose="02040602050305030304" pitchFamily="18" charset="0"/>
                <a:hlinkClick r:id="rId2" tooltip="The Sternoclavicular Joint"/>
              </a:rPr>
              <a:t>sternoclavicular</a:t>
            </a:r>
            <a:r>
              <a:rPr lang="en-GB" sz="1800" dirty="0">
                <a:latin typeface="Book Antiqua" panose="02040602050305030304" pitchFamily="18" charset="0"/>
                <a:hlinkClick r:id="rId2" tooltip="The Sternoclavicular Joint"/>
              </a:rPr>
              <a:t> joint</a:t>
            </a:r>
            <a:r>
              <a:rPr lang="en-GB" sz="1800" dirty="0">
                <a:latin typeface="Book Antiqua" panose="02040602050305030304" pitchFamily="18" charset="0"/>
              </a:rPr>
              <a:t>. </a:t>
            </a:r>
            <a:r>
              <a:rPr lang="sr-Cyrl-RS" altLang="en-US" sz="1800" dirty="0">
                <a:latin typeface="Book Antiqua" panose="02040602050305030304" pitchFamily="18" charset="0"/>
              </a:rPr>
              <a:t>	</a:t>
            </a:r>
            <a:endParaRPr lang="en-GB" altLang="en-US" sz="1800" dirty="0">
              <a:latin typeface="Book Antiqua" panose="02040602050305030304" pitchFamily="18" charset="0"/>
            </a:endParaRPr>
          </a:p>
          <a:p>
            <a:pPr eaLnBrk="1" hangingPunct="1">
              <a:buFontTx/>
              <a:buNone/>
            </a:pPr>
            <a:r>
              <a:rPr lang="en-GB" altLang="en-US" sz="1800" dirty="0">
                <a:latin typeface="Book Antiqua" panose="02040602050305030304" pitchFamily="18" charset="0"/>
              </a:rPr>
              <a:t>                </a:t>
            </a:r>
            <a:r>
              <a:rPr lang="sr-Cyrl-RS" altLang="en-US" sz="1800" dirty="0">
                <a:latin typeface="Book Antiqua" panose="02040602050305030304" pitchFamily="18" charset="0"/>
              </a:rPr>
              <a:t>-</a:t>
            </a:r>
            <a:r>
              <a:rPr lang="en-GB" altLang="en-US" sz="1800" dirty="0">
                <a:latin typeface="Book Antiqua" panose="02040602050305030304" pitchFamily="18" charset="0"/>
              </a:rPr>
              <a:t>lateral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acromialis</a:t>
            </a:r>
            <a:r>
              <a:rPr lang="en-GB" altLang="en-US" sz="1800" dirty="0">
                <a:latin typeface="Book Antiqua" panose="02040602050305030304" pitchFamily="18" charset="0"/>
              </a:rPr>
              <a:t>, </a:t>
            </a:r>
            <a:r>
              <a:rPr lang="en-GB" sz="1800" dirty="0">
                <a:latin typeface="Book Antiqua" panose="02040602050305030304" pitchFamily="18" charset="0"/>
              </a:rPr>
              <a:t>a small facet for articulation with the</a:t>
            </a:r>
            <a:br>
              <a:rPr lang="en-GB" sz="1800" dirty="0">
                <a:latin typeface="Book Antiqua" panose="02040602050305030304" pitchFamily="18" charset="0"/>
              </a:rPr>
            </a:br>
            <a:r>
              <a:rPr lang="en-GB" sz="1800" dirty="0">
                <a:latin typeface="Book Antiqua" panose="02040602050305030304" pitchFamily="18" charset="0"/>
              </a:rPr>
              <a:t>            acromion of the scapula at the </a:t>
            </a:r>
            <a:r>
              <a:rPr lang="en-GB" sz="1800" dirty="0" err="1">
                <a:latin typeface="Book Antiqua" panose="02040602050305030304" pitchFamily="18" charset="0"/>
                <a:hlinkClick r:id="rId3" tooltip="The Acromioclavicular Joint"/>
              </a:rPr>
              <a:t>acromioclavicular</a:t>
            </a:r>
            <a:r>
              <a:rPr lang="en-GB" sz="1800" dirty="0">
                <a:latin typeface="Book Antiqua" panose="02040602050305030304" pitchFamily="18" charset="0"/>
                <a:hlinkClick r:id="rId3" tooltip="The Acromioclavicular Joint"/>
              </a:rPr>
              <a:t> joint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endParaRPr lang="en-US" altLang="en-US" sz="1800" dirty="0">
              <a:latin typeface="Book Antiqua" panose="02040602050305030304" pitchFamily="18" charset="0"/>
            </a:endParaRPr>
          </a:p>
        </p:txBody>
      </p:sp>
      <p:sp>
        <p:nvSpPr>
          <p:cNvPr id="11267" name="Rectangle 2"/>
          <p:cNvSpPr txBox="1">
            <a:spLocks noChangeArrowheads="1"/>
          </p:cNvSpPr>
          <p:nvPr/>
        </p:nvSpPr>
        <p:spPr bwMode="auto">
          <a:xfrm>
            <a:off x="-541338" y="44450"/>
            <a:ext cx="8229601"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CLAVICULA (The clavicle, collar bone</a:t>
            </a:r>
            <a:r>
              <a:rPr lang="sr-Cyrl-RS" altLang="en-US" dirty="0">
                <a:solidFill>
                  <a:schemeClr val="hlink"/>
                </a:solidFill>
                <a:effectLst>
                  <a:outerShdw blurRad="38100" dist="38100" dir="2700000" algn="tl">
                    <a:srgbClr val="C0C0C0"/>
                  </a:outerShdw>
                </a:effectLst>
                <a:latin typeface="Book Antiqua" panose="02040602050305030304" pitchFamily="18" charset="0"/>
              </a:rPr>
              <a:t>)</a:t>
            </a:r>
            <a:endParaRPr lang="en-GB" altLang="en-US" dirty="0">
              <a:solidFill>
                <a:schemeClr val="hlink"/>
              </a:solidFill>
              <a:effectLst>
                <a:outerShdw blurRad="38100" dist="38100" dir="2700000" algn="tl">
                  <a:srgbClr val="C0C0C0"/>
                </a:outerShdw>
              </a:effectLst>
              <a:latin typeface="Book Antiqua" panose="02040602050305030304" pitchFamily="18" charset="0"/>
            </a:endParaRPr>
          </a:p>
        </p:txBody>
      </p:sp>
      <p:pic>
        <p:nvPicPr>
          <p:cNvPr id="9220" name="Picture 2"/>
          <p:cNvPicPr>
            <a:picLocks noChangeAspect="1" noChangeArrowheads="1"/>
          </p:cNvPicPr>
          <p:nvPr/>
        </p:nvPicPr>
        <p:blipFill>
          <a:blip r:embed="rId4">
            <a:extLst>
              <a:ext uri="{28A0092B-C50C-407E-A947-70E740481C1C}">
                <a14:useLocalDpi xmlns:a14="http://schemas.microsoft.com/office/drawing/2010/main" val="0"/>
              </a:ext>
            </a:extLst>
          </a:blip>
          <a:srcRect l="35437" t="23300" r="30199" b="50601"/>
          <a:stretch>
            <a:fillRect/>
          </a:stretch>
        </p:blipFill>
        <p:spPr bwMode="auto">
          <a:xfrm>
            <a:off x="-30163" y="4797425"/>
            <a:ext cx="4183063" cy="198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1" name="Picture 2"/>
          <p:cNvPicPr>
            <a:picLocks noChangeAspect="1" noChangeArrowheads="1"/>
          </p:cNvPicPr>
          <p:nvPr/>
        </p:nvPicPr>
        <p:blipFill>
          <a:blip r:embed="rId4">
            <a:extLst>
              <a:ext uri="{28A0092B-C50C-407E-A947-70E740481C1C}">
                <a14:useLocalDpi xmlns:a14="http://schemas.microsoft.com/office/drawing/2010/main" val="0"/>
              </a:ext>
            </a:extLst>
          </a:blip>
          <a:srcRect l="35197" t="60184" r="30063" b="10001"/>
          <a:stretch>
            <a:fillRect/>
          </a:stretch>
        </p:blipFill>
        <p:spPr bwMode="auto">
          <a:xfrm>
            <a:off x="4932363" y="4581525"/>
            <a:ext cx="4235450" cy="227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2" name="Picture 9" descr="0005 zidovi copy"/>
          <p:cNvPicPr>
            <a:picLocks noGrp="1" noChangeAspect="1" noChangeArrowheads="1"/>
          </p:cNvPicPr>
          <p:nvPr/>
        </p:nvPicPr>
        <p:blipFill>
          <a:blip r:embed="rId5">
            <a:extLst>
              <a:ext uri="{28A0092B-C50C-407E-A947-70E740481C1C}">
                <a14:useLocalDpi xmlns:a14="http://schemas.microsoft.com/office/drawing/2010/main" val="0"/>
              </a:ext>
            </a:extLst>
          </a:blip>
          <a:srcRect l="38481" b="52769"/>
          <a:stretch>
            <a:fillRect/>
          </a:stretch>
        </p:blipFill>
        <p:spPr bwMode="auto">
          <a:xfrm>
            <a:off x="6536587" y="576422"/>
            <a:ext cx="2590800" cy="194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4494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410" y="188640"/>
            <a:ext cx="4756140" cy="690574"/>
          </a:xfrm>
          <a:prstGeom prst="rect">
            <a:avLst/>
          </a:prstGeom>
        </p:spPr>
        <p:txBody>
          <a:bodyPr vert="horz" wrap="square" lIns="0" tIns="13335" rIns="0" bIns="0" rtlCol="0">
            <a:spAutoFit/>
          </a:bodyPr>
          <a:lstStyle/>
          <a:p>
            <a:pPr marL="12700">
              <a:lnSpc>
                <a:spcPct val="100000"/>
              </a:lnSpc>
              <a:spcBef>
                <a:spcPts val="105"/>
              </a:spcBef>
            </a:pPr>
            <a:r>
              <a:rPr dirty="0"/>
              <a:t>THE</a:t>
            </a:r>
            <a:r>
              <a:rPr spc="-85" dirty="0"/>
              <a:t> </a:t>
            </a:r>
            <a:r>
              <a:rPr spc="-25" dirty="0"/>
              <a:t>CLAVICLE</a:t>
            </a:r>
          </a:p>
        </p:txBody>
      </p:sp>
      <p:sp>
        <p:nvSpPr>
          <p:cNvPr id="3" name="object 3"/>
          <p:cNvSpPr txBox="1"/>
          <p:nvPr/>
        </p:nvSpPr>
        <p:spPr>
          <a:xfrm>
            <a:off x="535940" y="1191514"/>
            <a:ext cx="3885565" cy="4260215"/>
          </a:xfrm>
          <a:prstGeom prst="rect">
            <a:avLst/>
          </a:prstGeom>
        </p:spPr>
        <p:txBody>
          <a:bodyPr vert="horz" wrap="square" lIns="0" tIns="67310" rIns="0" bIns="0" rtlCol="0">
            <a:spAutoFit/>
          </a:bodyPr>
          <a:lstStyle/>
          <a:p>
            <a:pPr marL="286385" marR="5715" indent="-274320" algn="just">
              <a:lnSpc>
                <a:spcPct val="80000"/>
              </a:lnSpc>
              <a:spcBef>
                <a:spcPts val="530"/>
              </a:spcBef>
              <a:buClr>
                <a:srgbClr val="FF388B"/>
              </a:buClr>
              <a:buSzPct val="75000"/>
              <a:buFont typeface="Microsoft Sans Serif"/>
              <a:buChar char=""/>
              <a:tabLst>
                <a:tab pos="287020" algn="l"/>
              </a:tabLst>
            </a:pPr>
            <a:r>
              <a:rPr sz="1800" dirty="0">
                <a:latin typeface="Cambria"/>
                <a:cs typeface="Cambria"/>
              </a:rPr>
              <a:t>The      </a:t>
            </a:r>
            <a:r>
              <a:rPr sz="1800" spc="5" dirty="0">
                <a:latin typeface="Cambria"/>
                <a:cs typeface="Cambria"/>
              </a:rPr>
              <a:t> </a:t>
            </a:r>
            <a:r>
              <a:rPr sz="1800" spc="-10" dirty="0">
                <a:latin typeface="Cambria"/>
                <a:cs typeface="Cambria"/>
              </a:rPr>
              <a:t>clavicle</a:t>
            </a:r>
            <a:r>
              <a:rPr sz="1800" spc="505" dirty="0">
                <a:latin typeface="Cambria"/>
                <a:cs typeface="Cambria"/>
              </a:rPr>
              <a:t>  </a:t>
            </a:r>
            <a:r>
              <a:rPr sz="1800" spc="509" dirty="0">
                <a:latin typeface="Cambria"/>
                <a:cs typeface="Cambria"/>
              </a:rPr>
              <a:t> </a:t>
            </a:r>
            <a:r>
              <a:rPr sz="1800" dirty="0">
                <a:latin typeface="Cambria"/>
                <a:cs typeface="Cambria"/>
              </a:rPr>
              <a:t>or        </a:t>
            </a:r>
            <a:r>
              <a:rPr sz="1800" spc="-5" dirty="0">
                <a:latin typeface="Cambria"/>
                <a:cs typeface="Cambria"/>
              </a:rPr>
              <a:t>collarbone </a:t>
            </a:r>
            <a:r>
              <a:rPr sz="1800" spc="-385" dirty="0">
                <a:latin typeface="Cambria"/>
                <a:cs typeface="Cambria"/>
              </a:rPr>
              <a:t> </a:t>
            </a:r>
            <a:r>
              <a:rPr sz="1800" dirty="0">
                <a:latin typeface="Cambria"/>
                <a:cs typeface="Cambria"/>
              </a:rPr>
              <a:t>is </a:t>
            </a:r>
            <a:r>
              <a:rPr sz="1800" b="1" spc="-10" dirty="0">
                <a:latin typeface="Cambria"/>
                <a:cs typeface="Cambria"/>
              </a:rPr>
              <a:t>located </a:t>
            </a:r>
            <a:r>
              <a:rPr sz="1800" dirty="0">
                <a:latin typeface="Cambria"/>
                <a:cs typeface="Cambria"/>
              </a:rPr>
              <a:t>superior </a:t>
            </a:r>
            <a:r>
              <a:rPr sz="1800" spc="-5" dirty="0">
                <a:latin typeface="Cambria"/>
                <a:cs typeface="Cambria"/>
              </a:rPr>
              <a:t>to </a:t>
            </a:r>
            <a:r>
              <a:rPr sz="1800" dirty="0">
                <a:latin typeface="Cambria"/>
                <a:cs typeface="Cambria"/>
              </a:rPr>
              <a:t>first rib </a:t>
            </a:r>
            <a:r>
              <a:rPr sz="1800" spc="-5" dirty="0">
                <a:latin typeface="Cambria"/>
                <a:cs typeface="Cambria"/>
              </a:rPr>
              <a:t>and </a:t>
            </a:r>
            <a:r>
              <a:rPr sz="1800" dirty="0">
                <a:latin typeface="Cambria"/>
                <a:cs typeface="Cambria"/>
              </a:rPr>
              <a:t> runs</a:t>
            </a:r>
            <a:r>
              <a:rPr sz="1800" spc="5" dirty="0">
                <a:latin typeface="Cambria"/>
                <a:cs typeface="Cambria"/>
              </a:rPr>
              <a:t> </a:t>
            </a:r>
            <a:r>
              <a:rPr sz="1800" spc="-5" dirty="0">
                <a:latin typeface="Cambria"/>
                <a:cs typeface="Cambria"/>
              </a:rPr>
              <a:t>horizontally</a:t>
            </a:r>
            <a:r>
              <a:rPr sz="1800" dirty="0">
                <a:latin typeface="Cambria"/>
                <a:cs typeface="Cambria"/>
              </a:rPr>
              <a:t> </a:t>
            </a:r>
            <a:r>
              <a:rPr sz="1800" spc="-10" dirty="0">
                <a:latin typeface="Cambria"/>
                <a:cs typeface="Cambria"/>
              </a:rPr>
              <a:t>from</a:t>
            </a:r>
            <a:r>
              <a:rPr sz="1800" spc="-5" dirty="0">
                <a:latin typeface="Cambria"/>
                <a:cs typeface="Cambria"/>
              </a:rPr>
              <a:t> the </a:t>
            </a:r>
            <a:r>
              <a:rPr sz="1800" dirty="0">
                <a:latin typeface="Cambria"/>
                <a:cs typeface="Cambria"/>
              </a:rPr>
              <a:t> </a:t>
            </a:r>
            <a:r>
              <a:rPr sz="1800" spc="-5" dirty="0">
                <a:latin typeface="Cambria"/>
                <a:cs typeface="Cambria"/>
              </a:rPr>
              <a:t>manubrium</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sternum</a:t>
            </a:r>
            <a:r>
              <a:rPr sz="1800" dirty="0">
                <a:latin typeface="Cambria"/>
                <a:cs typeface="Cambria"/>
              </a:rPr>
              <a:t> </a:t>
            </a:r>
            <a:r>
              <a:rPr sz="1800" spc="-5" dirty="0">
                <a:latin typeface="Cambria"/>
                <a:cs typeface="Cambria"/>
              </a:rPr>
              <a:t>to</a:t>
            </a:r>
            <a:r>
              <a:rPr sz="1800" dirty="0">
                <a:latin typeface="Cambria"/>
                <a:cs typeface="Cambria"/>
              </a:rPr>
              <a:t> </a:t>
            </a:r>
            <a:r>
              <a:rPr sz="1800" spc="-5" dirty="0">
                <a:latin typeface="Cambria"/>
                <a:cs typeface="Cambria"/>
              </a:rPr>
              <a:t>the </a:t>
            </a:r>
            <a:r>
              <a:rPr sz="1800" dirty="0">
                <a:latin typeface="Cambria"/>
                <a:cs typeface="Cambria"/>
              </a:rPr>
              <a:t> </a:t>
            </a:r>
            <a:r>
              <a:rPr sz="1800" spc="-5" dirty="0">
                <a:latin typeface="Cambria"/>
                <a:cs typeface="Cambria"/>
              </a:rPr>
              <a:t>acromion</a:t>
            </a:r>
            <a:r>
              <a:rPr sz="1800" spc="-3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spc="-20" dirty="0">
                <a:latin typeface="Cambria"/>
                <a:cs typeface="Cambria"/>
              </a:rPr>
              <a:t> </a:t>
            </a:r>
            <a:r>
              <a:rPr sz="1800" spc="-5" dirty="0">
                <a:latin typeface="Cambria"/>
                <a:cs typeface="Cambria"/>
              </a:rPr>
              <a:t>scapula.</a:t>
            </a:r>
            <a:endParaRPr sz="1800">
              <a:latin typeface="Cambria"/>
              <a:cs typeface="Cambria"/>
            </a:endParaRPr>
          </a:p>
          <a:p>
            <a:pPr marL="286385" marR="5080" indent="-274320" algn="just">
              <a:lnSpc>
                <a:spcPct val="80000"/>
              </a:lnSpc>
              <a:spcBef>
                <a:spcPts val="600"/>
              </a:spcBef>
              <a:buClr>
                <a:srgbClr val="FF388B"/>
              </a:buClr>
              <a:buSzPct val="75000"/>
              <a:buFont typeface="Microsoft Sans Serif"/>
              <a:buChar char=""/>
              <a:tabLst>
                <a:tab pos="287020" algn="l"/>
              </a:tabLst>
            </a:pPr>
            <a:r>
              <a:rPr sz="1800" dirty="0">
                <a:latin typeface="Cambria"/>
                <a:cs typeface="Cambria"/>
              </a:rPr>
              <a:t>A</a:t>
            </a:r>
            <a:r>
              <a:rPr sz="1800" spc="5" dirty="0">
                <a:latin typeface="Cambria"/>
                <a:cs typeface="Cambria"/>
              </a:rPr>
              <a:t> </a:t>
            </a:r>
            <a:r>
              <a:rPr sz="1800" b="1" dirty="0">
                <a:latin typeface="Cambria"/>
                <a:cs typeface="Cambria"/>
              </a:rPr>
              <a:t>superior</a:t>
            </a:r>
            <a:r>
              <a:rPr sz="1800" b="1" spc="5" dirty="0">
                <a:latin typeface="Cambria"/>
                <a:cs typeface="Cambria"/>
              </a:rPr>
              <a:t> </a:t>
            </a:r>
            <a:r>
              <a:rPr sz="1800" b="1" spc="-10" dirty="0">
                <a:latin typeface="Cambria"/>
                <a:cs typeface="Cambria"/>
              </a:rPr>
              <a:t>view</a:t>
            </a:r>
            <a:r>
              <a:rPr sz="1800" b="1"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clavicle </a:t>
            </a:r>
            <a:r>
              <a:rPr sz="1800" spc="-5" dirty="0">
                <a:latin typeface="Cambria"/>
                <a:cs typeface="Cambria"/>
              </a:rPr>
              <a:t> shows </a:t>
            </a:r>
            <a:r>
              <a:rPr sz="1800" dirty="0">
                <a:latin typeface="Cambria"/>
                <a:cs typeface="Cambria"/>
              </a:rPr>
              <a:t>it is </a:t>
            </a:r>
            <a:r>
              <a:rPr sz="1800" spc="-5" dirty="0">
                <a:latin typeface="Cambria"/>
                <a:cs typeface="Cambria"/>
              </a:rPr>
              <a:t>shaped somewhat </a:t>
            </a:r>
            <a:r>
              <a:rPr sz="1800" spc="-10" dirty="0">
                <a:latin typeface="Cambria"/>
                <a:cs typeface="Cambria"/>
              </a:rPr>
              <a:t>like </a:t>
            </a:r>
            <a:r>
              <a:rPr sz="1800" spc="-5" dirty="0">
                <a:latin typeface="Cambria"/>
                <a:cs typeface="Cambria"/>
              </a:rPr>
              <a:t>an </a:t>
            </a:r>
            <a:r>
              <a:rPr sz="1800" dirty="0">
                <a:latin typeface="Cambria"/>
                <a:cs typeface="Cambria"/>
              </a:rPr>
              <a:t> </a:t>
            </a:r>
            <a:r>
              <a:rPr sz="1800" spc="-5" dirty="0">
                <a:latin typeface="Cambria"/>
                <a:cs typeface="Cambria"/>
              </a:rPr>
              <a:t>"S".</a:t>
            </a:r>
            <a:r>
              <a:rPr sz="1800" dirty="0">
                <a:latin typeface="Cambria"/>
                <a:cs typeface="Cambria"/>
              </a:rPr>
              <a:t> The</a:t>
            </a:r>
            <a:r>
              <a:rPr sz="1800" spc="5" dirty="0">
                <a:latin typeface="Cambria"/>
                <a:cs typeface="Cambria"/>
              </a:rPr>
              <a:t> </a:t>
            </a:r>
            <a:r>
              <a:rPr sz="1800" spc="-5" dirty="0">
                <a:latin typeface="Cambria"/>
                <a:cs typeface="Cambria"/>
              </a:rPr>
              <a:t>medial</a:t>
            </a:r>
            <a:r>
              <a:rPr sz="1800" dirty="0">
                <a:latin typeface="Cambria"/>
                <a:cs typeface="Cambria"/>
              </a:rPr>
              <a:t> end</a:t>
            </a:r>
            <a:r>
              <a:rPr sz="1800" spc="400" dirty="0">
                <a:latin typeface="Cambria"/>
                <a:cs typeface="Cambria"/>
              </a:rPr>
              <a:t> </a:t>
            </a:r>
            <a:r>
              <a:rPr sz="1800" spc="-10" dirty="0">
                <a:latin typeface="Cambria"/>
                <a:cs typeface="Cambria"/>
              </a:rPr>
              <a:t>curves </a:t>
            </a:r>
            <a:r>
              <a:rPr sz="1800" spc="-5" dirty="0">
                <a:latin typeface="Cambria"/>
                <a:cs typeface="Cambria"/>
              </a:rPr>
              <a:t> </a:t>
            </a:r>
            <a:r>
              <a:rPr sz="1800" spc="-10" dirty="0">
                <a:latin typeface="Cambria"/>
                <a:cs typeface="Cambria"/>
              </a:rPr>
              <a:t>anteriorly </a:t>
            </a:r>
            <a:r>
              <a:rPr sz="1800" spc="-5" dirty="0">
                <a:latin typeface="Cambria"/>
                <a:cs typeface="Cambria"/>
              </a:rPr>
              <a:t>and the </a:t>
            </a:r>
            <a:r>
              <a:rPr sz="1800" spc="-10" dirty="0">
                <a:latin typeface="Cambria"/>
                <a:cs typeface="Cambria"/>
              </a:rPr>
              <a:t>lateral </a:t>
            </a:r>
            <a:r>
              <a:rPr sz="1800" dirty="0">
                <a:latin typeface="Cambria"/>
                <a:cs typeface="Cambria"/>
              </a:rPr>
              <a:t>end </a:t>
            </a:r>
            <a:r>
              <a:rPr sz="1800" spc="-10" dirty="0">
                <a:latin typeface="Cambria"/>
                <a:cs typeface="Cambria"/>
              </a:rPr>
              <a:t>curves </a:t>
            </a:r>
            <a:r>
              <a:rPr sz="1800" spc="-5" dirty="0">
                <a:latin typeface="Cambria"/>
                <a:cs typeface="Cambria"/>
              </a:rPr>
              <a:t> </a:t>
            </a:r>
            <a:r>
              <a:rPr sz="1800" spc="-20" dirty="0">
                <a:latin typeface="Cambria"/>
                <a:cs typeface="Cambria"/>
              </a:rPr>
              <a:t>posteriorly.</a:t>
            </a:r>
            <a:endParaRPr sz="1800">
              <a:latin typeface="Cambria"/>
              <a:cs typeface="Cambria"/>
            </a:endParaRPr>
          </a:p>
          <a:p>
            <a:pPr marL="286385" marR="5080" indent="-274320" algn="just">
              <a:lnSpc>
                <a:spcPct val="80000"/>
              </a:lnSpc>
              <a:spcBef>
                <a:spcPts val="600"/>
              </a:spcBef>
              <a:buClr>
                <a:srgbClr val="FF388B"/>
              </a:buClr>
              <a:buSzPct val="75000"/>
              <a:buFont typeface="Microsoft Sans Serif"/>
              <a:buChar char=""/>
              <a:tabLst>
                <a:tab pos="287020" algn="l"/>
              </a:tabLst>
            </a:pPr>
            <a:r>
              <a:rPr sz="1800" spc="-5" dirty="0">
                <a:latin typeface="Cambria"/>
                <a:cs typeface="Cambria"/>
              </a:rPr>
              <a:t>Along with the scapula, the clavicle </a:t>
            </a:r>
            <a:r>
              <a:rPr sz="1800" dirty="0">
                <a:latin typeface="Cambria"/>
                <a:cs typeface="Cambria"/>
              </a:rPr>
              <a:t> </a:t>
            </a:r>
            <a:r>
              <a:rPr sz="1800" spc="-10" dirty="0">
                <a:latin typeface="Cambria"/>
                <a:cs typeface="Cambria"/>
              </a:rPr>
              <a:t>forms</a:t>
            </a:r>
            <a:r>
              <a:rPr sz="1800" spc="-5" dirty="0">
                <a:latin typeface="Cambria"/>
                <a:cs typeface="Cambria"/>
              </a:rPr>
              <a:t> the</a:t>
            </a:r>
            <a:r>
              <a:rPr sz="1800" dirty="0">
                <a:latin typeface="Cambria"/>
                <a:cs typeface="Cambria"/>
              </a:rPr>
              <a:t> </a:t>
            </a:r>
            <a:r>
              <a:rPr sz="1800" spc="-5" dirty="0">
                <a:latin typeface="Cambria"/>
                <a:cs typeface="Cambria"/>
              </a:rPr>
              <a:t>shoulder</a:t>
            </a:r>
            <a:r>
              <a:rPr sz="1800" dirty="0">
                <a:latin typeface="Cambria"/>
                <a:cs typeface="Cambria"/>
              </a:rPr>
              <a:t> or</a:t>
            </a:r>
            <a:r>
              <a:rPr sz="1800" spc="400" dirty="0">
                <a:latin typeface="Cambria"/>
                <a:cs typeface="Cambria"/>
              </a:rPr>
              <a:t> </a:t>
            </a:r>
            <a:r>
              <a:rPr sz="1800" spc="-10" dirty="0">
                <a:latin typeface="Cambria"/>
                <a:cs typeface="Cambria"/>
              </a:rPr>
              <a:t>pectoral </a:t>
            </a:r>
            <a:r>
              <a:rPr sz="1800" spc="-385" dirty="0">
                <a:latin typeface="Cambria"/>
                <a:cs typeface="Cambria"/>
              </a:rPr>
              <a:t> </a:t>
            </a:r>
            <a:r>
              <a:rPr sz="1800" spc="-5" dirty="0">
                <a:latin typeface="Cambria"/>
                <a:cs typeface="Cambria"/>
              </a:rPr>
              <a:t>girdle, which connects the </a:t>
            </a:r>
            <a:r>
              <a:rPr sz="1800" dirty="0">
                <a:latin typeface="Cambria"/>
                <a:cs typeface="Cambria"/>
              </a:rPr>
              <a:t>humerus </a:t>
            </a:r>
            <a:r>
              <a:rPr sz="1800" spc="5" dirty="0">
                <a:latin typeface="Cambria"/>
                <a:cs typeface="Cambria"/>
              </a:rPr>
              <a:t> </a:t>
            </a:r>
            <a:r>
              <a:rPr sz="1800" spc="-5" dirty="0">
                <a:latin typeface="Cambria"/>
                <a:cs typeface="Cambria"/>
              </a:rPr>
              <a:t>(arm)</a:t>
            </a:r>
            <a:r>
              <a:rPr sz="1800" dirty="0">
                <a:latin typeface="Cambria"/>
                <a:cs typeface="Cambria"/>
              </a:rPr>
              <a:t> </a:t>
            </a:r>
            <a:r>
              <a:rPr sz="1800" spc="-5" dirty="0">
                <a:latin typeface="Cambria"/>
                <a:cs typeface="Cambria"/>
              </a:rPr>
              <a:t>to the</a:t>
            </a:r>
            <a:r>
              <a:rPr sz="1800" spc="-15" dirty="0">
                <a:latin typeface="Cambria"/>
                <a:cs typeface="Cambria"/>
              </a:rPr>
              <a:t> </a:t>
            </a:r>
            <a:r>
              <a:rPr sz="1800" spc="-5" dirty="0">
                <a:latin typeface="Cambria"/>
                <a:cs typeface="Cambria"/>
              </a:rPr>
              <a:t>axial skeleton.</a:t>
            </a:r>
            <a:endParaRPr sz="1800">
              <a:latin typeface="Cambria"/>
              <a:cs typeface="Cambria"/>
            </a:endParaRPr>
          </a:p>
          <a:p>
            <a:pPr marL="286385" marR="6350" indent="-274320" algn="just">
              <a:lnSpc>
                <a:spcPts val="1730"/>
              </a:lnSpc>
              <a:spcBef>
                <a:spcPts val="585"/>
              </a:spcBef>
              <a:buClr>
                <a:srgbClr val="FF388B"/>
              </a:buClr>
              <a:buSzPct val="75000"/>
              <a:buFont typeface="Microsoft Sans Serif"/>
              <a:buChar char=""/>
              <a:tabLst>
                <a:tab pos="287020" algn="l"/>
              </a:tabLst>
            </a:pPr>
            <a:r>
              <a:rPr sz="1800" dirty="0">
                <a:latin typeface="Cambria"/>
                <a:cs typeface="Cambria"/>
              </a:rPr>
              <a:t>The</a:t>
            </a:r>
            <a:r>
              <a:rPr sz="1800" spc="5" dirty="0">
                <a:latin typeface="Cambria"/>
                <a:cs typeface="Cambria"/>
              </a:rPr>
              <a:t> </a:t>
            </a:r>
            <a:r>
              <a:rPr sz="1800" spc="-10" dirty="0">
                <a:latin typeface="Cambria"/>
                <a:cs typeface="Cambria"/>
              </a:rPr>
              <a:t>clavicle</a:t>
            </a:r>
            <a:r>
              <a:rPr sz="1800" spc="-5" dirty="0">
                <a:latin typeface="Cambria"/>
                <a:cs typeface="Cambria"/>
              </a:rPr>
              <a:t> </a:t>
            </a:r>
            <a:r>
              <a:rPr sz="1800" b="1" spc="-5" dirty="0">
                <a:latin typeface="Cambria"/>
                <a:cs typeface="Cambria"/>
              </a:rPr>
              <a:t>functions</a:t>
            </a:r>
            <a:r>
              <a:rPr sz="1800" b="1" dirty="0">
                <a:latin typeface="Cambria"/>
                <a:cs typeface="Cambria"/>
              </a:rPr>
              <a:t> </a:t>
            </a:r>
            <a:r>
              <a:rPr sz="1800" spc="-10" dirty="0">
                <a:latin typeface="Cambria"/>
                <a:cs typeface="Cambria"/>
              </a:rPr>
              <a:t>like</a:t>
            </a:r>
            <a:r>
              <a:rPr sz="1800" spc="-5" dirty="0">
                <a:latin typeface="Cambria"/>
                <a:cs typeface="Cambria"/>
              </a:rPr>
              <a:t> </a:t>
            </a:r>
            <a:r>
              <a:rPr sz="1800" dirty="0">
                <a:latin typeface="Cambria"/>
                <a:cs typeface="Cambria"/>
              </a:rPr>
              <a:t>a</a:t>
            </a:r>
            <a:r>
              <a:rPr sz="1800" spc="5" dirty="0">
                <a:latin typeface="Cambria"/>
                <a:cs typeface="Cambria"/>
              </a:rPr>
              <a:t> </a:t>
            </a:r>
            <a:r>
              <a:rPr sz="1800" spc="-15" dirty="0">
                <a:latin typeface="Cambria"/>
                <a:cs typeface="Cambria"/>
              </a:rPr>
              <a:t>lever </a:t>
            </a:r>
            <a:r>
              <a:rPr sz="1800" spc="-10" dirty="0">
                <a:latin typeface="Cambria"/>
                <a:cs typeface="Cambria"/>
              </a:rPr>
              <a:t> </a:t>
            </a:r>
            <a:r>
              <a:rPr sz="1800" spc="-5" dirty="0">
                <a:latin typeface="Cambria"/>
                <a:cs typeface="Cambria"/>
              </a:rPr>
              <a:t>arm</a:t>
            </a:r>
            <a:r>
              <a:rPr sz="1800" dirty="0">
                <a:latin typeface="Cambria"/>
                <a:cs typeface="Cambria"/>
              </a:rPr>
              <a:t> </a:t>
            </a:r>
            <a:r>
              <a:rPr sz="1800" spc="-5" dirty="0">
                <a:latin typeface="Cambria"/>
                <a:cs typeface="Cambria"/>
              </a:rPr>
              <a:t>to</a:t>
            </a:r>
            <a:r>
              <a:rPr sz="1800" dirty="0">
                <a:latin typeface="Cambria"/>
                <a:cs typeface="Cambria"/>
              </a:rPr>
              <a:t> </a:t>
            </a:r>
            <a:r>
              <a:rPr sz="1800" spc="-5" dirty="0">
                <a:latin typeface="Cambria"/>
                <a:cs typeface="Cambria"/>
              </a:rPr>
              <a:t>help</a:t>
            </a:r>
            <a:r>
              <a:rPr sz="1800" dirty="0">
                <a:latin typeface="Cambria"/>
                <a:cs typeface="Cambria"/>
              </a:rPr>
              <a:t> </a:t>
            </a:r>
            <a:r>
              <a:rPr sz="1800" spc="-5" dirty="0">
                <a:latin typeface="Cambria"/>
                <a:cs typeface="Cambria"/>
              </a:rPr>
              <a:t>support</a:t>
            </a:r>
            <a:r>
              <a:rPr sz="1800" dirty="0">
                <a:latin typeface="Cambria"/>
                <a:cs typeface="Cambria"/>
              </a:rPr>
              <a:t> </a:t>
            </a:r>
            <a:r>
              <a:rPr sz="1800" spc="-5" dirty="0">
                <a:latin typeface="Cambria"/>
                <a:cs typeface="Cambria"/>
              </a:rPr>
              <a:t>the</a:t>
            </a:r>
            <a:r>
              <a:rPr sz="1800" spc="385" dirty="0">
                <a:latin typeface="Cambria"/>
                <a:cs typeface="Cambria"/>
              </a:rPr>
              <a:t> </a:t>
            </a:r>
            <a:r>
              <a:rPr sz="1800" dirty="0">
                <a:latin typeface="Cambria"/>
                <a:cs typeface="Cambria"/>
              </a:rPr>
              <a:t>humerus </a:t>
            </a:r>
            <a:r>
              <a:rPr sz="1800" spc="5" dirty="0">
                <a:latin typeface="Cambria"/>
                <a:cs typeface="Cambria"/>
              </a:rPr>
              <a:t> </a:t>
            </a:r>
            <a:r>
              <a:rPr sz="1800" spc="-5" dirty="0">
                <a:latin typeface="Cambria"/>
                <a:cs typeface="Cambria"/>
              </a:rPr>
              <a:t>and</a:t>
            </a:r>
            <a:r>
              <a:rPr sz="1800" dirty="0">
                <a:latin typeface="Cambria"/>
                <a:cs typeface="Cambria"/>
              </a:rPr>
              <a:t> </a:t>
            </a:r>
            <a:r>
              <a:rPr sz="1800" spc="-5" dirty="0">
                <a:latin typeface="Cambria"/>
                <a:cs typeface="Cambria"/>
              </a:rPr>
              <a:t>scapula</a:t>
            </a:r>
            <a:r>
              <a:rPr sz="1800" dirty="0">
                <a:latin typeface="Cambria"/>
                <a:cs typeface="Cambria"/>
              </a:rPr>
              <a:t> </a:t>
            </a:r>
            <a:r>
              <a:rPr sz="1800" spc="-5" dirty="0">
                <a:latin typeface="Cambria"/>
                <a:cs typeface="Cambria"/>
              </a:rPr>
              <a:t>and</a:t>
            </a:r>
            <a:r>
              <a:rPr sz="1800" dirty="0">
                <a:latin typeface="Cambria"/>
                <a:cs typeface="Cambria"/>
              </a:rPr>
              <a:t> </a:t>
            </a:r>
            <a:r>
              <a:rPr sz="1800" spc="-5" dirty="0">
                <a:latin typeface="Cambria"/>
                <a:cs typeface="Cambria"/>
              </a:rPr>
              <a:t>maintain</a:t>
            </a:r>
            <a:r>
              <a:rPr sz="1800" dirty="0">
                <a:latin typeface="Cambria"/>
                <a:cs typeface="Cambria"/>
              </a:rPr>
              <a:t> </a:t>
            </a:r>
            <a:r>
              <a:rPr sz="1800" spc="-5" dirty="0">
                <a:latin typeface="Cambria"/>
                <a:cs typeface="Cambria"/>
              </a:rPr>
              <a:t>their </a:t>
            </a:r>
            <a:r>
              <a:rPr sz="1800" dirty="0">
                <a:latin typeface="Cambria"/>
                <a:cs typeface="Cambria"/>
              </a:rPr>
              <a:t> position</a:t>
            </a:r>
            <a:r>
              <a:rPr sz="1800" spc="-30" dirty="0">
                <a:latin typeface="Cambria"/>
                <a:cs typeface="Cambria"/>
              </a:rPr>
              <a:t> </a:t>
            </a:r>
            <a:r>
              <a:rPr sz="1800" spc="-15" dirty="0">
                <a:latin typeface="Cambria"/>
                <a:cs typeface="Cambria"/>
              </a:rPr>
              <a:t>relative </a:t>
            </a:r>
            <a:r>
              <a:rPr sz="1800" spc="-5" dirty="0">
                <a:latin typeface="Cambria"/>
                <a:cs typeface="Cambria"/>
              </a:rPr>
              <a:t>to</a:t>
            </a:r>
            <a:r>
              <a:rPr sz="1800" spc="-10" dirty="0">
                <a:latin typeface="Cambria"/>
                <a:cs typeface="Cambria"/>
              </a:rPr>
              <a:t> </a:t>
            </a:r>
            <a:r>
              <a:rPr sz="1800" spc="-5" dirty="0">
                <a:latin typeface="Cambria"/>
                <a:cs typeface="Cambria"/>
              </a:rPr>
              <a:t>the </a:t>
            </a:r>
            <a:r>
              <a:rPr sz="1800" dirty="0">
                <a:latin typeface="Cambria"/>
                <a:cs typeface="Cambria"/>
              </a:rPr>
              <a:t>rib</a:t>
            </a:r>
            <a:r>
              <a:rPr sz="1800" spc="5" dirty="0">
                <a:latin typeface="Cambria"/>
                <a:cs typeface="Cambria"/>
              </a:rPr>
              <a:t> </a:t>
            </a:r>
            <a:r>
              <a:rPr sz="1800" spc="-5" dirty="0">
                <a:latin typeface="Cambria"/>
                <a:cs typeface="Cambria"/>
              </a:rPr>
              <a:t>cage.</a:t>
            </a:r>
            <a:endParaRPr sz="1800">
              <a:latin typeface="Cambria"/>
              <a:cs typeface="Cambria"/>
            </a:endParaRPr>
          </a:p>
        </p:txBody>
      </p:sp>
      <p:pic>
        <p:nvPicPr>
          <p:cNvPr id="5" name="Picture 2">
            <a:extLst>
              <a:ext uri="{FF2B5EF4-FFF2-40B4-BE49-F238E27FC236}">
                <a16:creationId xmlns:a16="http://schemas.microsoft.com/office/drawing/2014/main" id="{8E00DDEB-F739-255A-25A5-3469ECC020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197" t="60184" r="30063" b="10001"/>
          <a:stretch>
            <a:fillRect/>
          </a:stretch>
        </p:blipFill>
        <p:spPr bwMode="auto">
          <a:xfrm>
            <a:off x="4908550" y="3391150"/>
            <a:ext cx="4235450" cy="227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2">
            <a:extLst>
              <a:ext uri="{FF2B5EF4-FFF2-40B4-BE49-F238E27FC236}">
                <a16:creationId xmlns:a16="http://schemas.microsoft.com/office/drawing/2014/main" id="{D8C31E9C-4B28-6D9A-0C54-095752DC44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37" t="23300" r="30199" b="50601"/>
          <a:stretch>
            <a:fillRect/>
          </a:stretch>
        </p:blipFill>
        <p:spPr bwMode="auto">
          <a:xfrm>
            <a:off x="4908550" y="836712"/>
            <a:ext cx="4183063" cy="198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3528" y="5760"/>
            <a:ext cx="4536504" cy="6836679"/>
          </a:xfrm>
          <a:prstGeom prst="rect">
            <a:avLst/>
          </a:prstGeom>
        </p:spPr>
        <p:txBody>
          <a:bodyPr vert="horz" wrap="square" lIns="0" tIns="55244" rIns="0" bIns="0" rtlCol="0">
            <a:spAutoFit/>
          </a:bodyPr>
          <a:lstStyle/>
          <a:p>
            <a:pPr marL="12700" algn="just">
              <a:lnSpc>
                <a:spcPct val="100000"/>
              </a:lnSpc>
              <a:spcBef>
                <a:spcPts val="434"/>
              </a:spcBef>
            </a:pPr>
            <a:endParaRPr sz="2200" dirty="0">
              <a:latin typeface="Cambria"/>
              <a:cs typeface="Cambria"/>
            </a:endParaRPr>
          </a:p>
          <a:p>
            <a:pPr marL="12065" marR="5080">
              <a:lnSpc>
                <a:spcPct val="90000"/>
              </a:lnSpc>
              <a:spcBef>
                <a:spcPts val="600"/>
              </a:spcBef>
              <a:buClr>
                <a:srgbClr val="FF388B"/>
              </a:buClr>
              <a:buSzPct val="75000"/>
              <a:tabLst>
                <a:tab pos="254000" algn="l"/>
              </a:tabLst>
            </a:pPr>
            <a:r>
              <a:rPr lang="en-GB" b="1" spc="-15" dirty="0">
                <a:latin typeface="Cambria"/>
                <a:cs typeface="Cambria"/>
              </a:rPr>
              <a:t>* The shaft of clavicle has three surfaces:</a:t>
            </a:r>
          </a:p>
          <a:p>
            <a:pPr marL="12065" marR="5080">
              <a:lnSpc>
                <a:spcPct val="90000"/>
              </a:lnSpc>
              <a:spcBef>
                <a:spcPts val="600"/>
              </a:spcBef>
              <a:buClr>
                <a:srgbClr val="FF388B"/>
              </a:buClr>
              <a:buSzPct val="75000"/>
              <a:tabLst>
                <a:tab pos="254000" algn="l"/>
              </a:tabLst>
            </a:pPr>
            <a:endParaRPr lang="en-GB" b="1" spc="-15" dirty="0">
              <a:latin typeface="Cambria"/>
              <a:cs typeface="Cambria"/>
            </a:endParaRPr>
          </a:p>
          <a:p>
            <a:pPr marL="12065" marR="5080">
              <a:lnSpc>
                <a:spcPct val="90000"/>
              </a:lnSpc>
              <a:spcBef>
                <a:spcPts val="600"/>
              </a:spcBef>
              <a:buClr>
                <a:srgbClr val="FF388B"/>
              </a:buClr>
              <a:buSzPct val="75000"/>
              <a:tabLst>
                <a:tab pos="254000" algn="l"/>
              </a:tabLst>
            </a:pPr>
            <a:r>
              <a:rPr lang="en-GB" b="1" spc="-15" dirty="0">
                <a:solidFill>
                  <a:srgbClr val="FF0000"/>
                </a:solidFill>
                <a:latin typeface="Cambria"/>
                <a:cs typeface="Cambria"/>
              </a:rPr>
              <a:t>1) </a:t>
            </a:r>
            <a:r>
              <a:rPr lang="en-GB" b="1" spc="-15" dirty="0">
                <a:latin typeface="Cambria"/>
                <a:cs typeface="Cambria"/>
              </a:rPr>
              <a:t>Anterior superior surface:</a:t>
            </a:r>
          </a:p>
          <a:p>
            <a:pPr marL="12065" marR="5080">
              <a:lnSpc>
                <a:spcPct val="90000"/>
              </a:lnSpc>
              <a:spcBef>
                <a:spcPts val="600"/>
              </a:spcBef>
              <a:buClr>
                <a:srgbClr val="FF388B"/>
              </a:buClr>
              <a:buSzPct val="75000"/>
              <a:tabLst>
                <a:tab pos="254000" algn="l"/>
              </a:tabLst>
            </a:pPr>
            <a:r>
              <a:rPr lang="en-GB" b="1" spc="-15" dirty="0">
                <a:latin typeface="Cambria"/>
                <a:cs typeface="Cambria"/>
              </a:rPr>
              <a:t> 	- </a:t>
            </a:r>
            <a:r>
              <a:rPr lang="en-GB" spc="-15" dirty="0">
                <a:latin typeface="Cambria"/>
                <a:cs typeface="Cambria"/>
              </a:rPr>
              <a:t>sternocleidomastoid muscle (anteriorly) 	and pectoral major muscle (posteriorly) 	are attached at this surface</a:t>
            </a:r>
          </a:p>
          <a:p>
            <a:pPr marL="12065" marR="5080">
              <a:lnSpc>
                <a:spcPct val="90000"/>
              </a:lnSpc>
              <a:spcBef>
                <a:spcPts val="600"/>
              </a:spcBef>
              <a:buClr>
                <a:srgbClr val="FF388B"/>
              </a:buClr>
              <a:buSzPct val="75000"/>
              <a:tabLst>
                <a:tab pos="254000" algn="l"/>
              </a:tabLst>
            </a:pPr>
            <a:r>
              <a:rPr lang="en-GB" spc="-15" dirty="0">
                <a:latin typeface="Cambria"/>
                <a:cs typeface="Cambria"/>
              </a:rPr>
              <a:t>    - </a:t>
            </a:r>
            <a:r>
              <a:rPr lang="en-US" sz="1800" dirty="0">
                <a:latin typeface="Times New Roman" pitchFamily="18" charset="0"/>
                <a:cs typeface="Times New Roman" pitchFamily="18" charset="0"/>
              </a:rPr>
              <a:t>smooth as it lies just deep to the skin</a:t>
            </a:r>
            <a:endParaRPr lang="en-GB" spc="-15" dirty="0">
              <a:latin typeface="Cambria"/>
              <a:cs typeface="Cambria"/>
            </a:endParaRPr>
          </a:p>
          <a:p>
            <a:pPr marL="12065" marR="5080">
              <a:lnSpc>
                <a:spcPct val="90000"/>
              </a:lnSpc>
              <a:spcBef>
                <a:spcPts val="600"/>
              </a:spcBef>
              <a:buClr>
                <a:srgbClr val="FF388B"/>
              </a:buClr>
              <a:buSzPct val="75000"/>
              <a:tabLst>
                <a:tab pos="254000" algn="l"/>
              </a:tabLst>
            </a:pPr>
            <a:r>
              <a:rPr lang="en-GB" b="1" spc="-15" dirty="0">
                <a:solidFill>
                  <a:srgbClr val="FF0000"/>
                </a:solidFill>
                <a:latin typeface="Cambria"/>
                <a:cs typeface="Cambria"/>
              </a:rPr>
              <a:t>2) </a:t>
            </a:r>
            <a:r>
              <a:rPr lang="en-GB" b="1" spc="-15" dirty="0">
                <a:latin typeface="Cambria"/>
                <a:cs typeface="Cambria"/>
              </a:rPr>
              <a:t>Posterior surface:</a:t>
            </a:r>
          </a:p>
          <a:p>
            <a:pPr marL="12065" marR="5080">
              <a:lnSpc>
                <a:spcPct val="90000"/>
              </a:lnSpc>
              <a:spcBef>
                <a:spcPts val="600"/>
              </a:spcBef>
              <a:buClr>
                <a:srgbClr val="FF388B"/>
              </a:buClr>
              <a:buSzPct val="75000"/>
              <a:tabLst>
                <a:tab pos="254000" algn="l"/>
              </a:tabLst>
            </a:pPr>
            <a:r>
              <a:rPr lang="en-GB" b="1" spc="-15" dirty="0">
                <a:latin typeface="Cambria"/>
                <a:cs typeface="Cambria"/>
              </a:rPr>
              <a:t>	- </a:t>
            </a:r>
            <a:r>
              <a:rPr lang="en-GB" spc="-15" dirty="0">
                <a:latin typeface="Cambria"/>
                <a:cs typeface="Cambria"/>
              </a:rPr>
              <a:t>oriented toward subclavian blood 	vessels and plexus brachialis</a:t>
            </a:r>
          </a:p>
          <a:p>
            <a:pPr marL="12065" marR="5080">
              <a:lnSpc>
                <a:spcPct val="90000"/>
              </a:lnSpc>
              <a:spcBef>
                <a:spcPts val="600"/>
              </a:spcBef>
              <a:buClr>
                <a:srgbClr val="FF388B"/>
              </a:buClr>
              <a:buSzPct val="75000"/>
              <a:tabLst>
                <a:tab pos="254000" algn="l"/>
              </a:tabLst>
            </a:pPr>
            <a:r>
              <a:rPr lang="en-GB" b="1" spc="-15" dirty="0">
                <a:solidFill>
                  <a:srgbClr val="FF0000"/>
                </a:solidFill>
                <a:latin typeface="Cambria"/>
                <a:cs typeface="Cambria"/>
              </a:rPr>
              <a:t>3) </a:t>
            </a:r>
            <a:r>
              <a:rPr lang="en-GB" b="1" spc="-15" dirty="0">
                <a:latin typeface="Cambria"/>
                <a:cs typeface="Cambria"/>
              </a:rPr>
              <a:t>Inferior surface:</a:t>
            </a:r>
          </a:p>
          <a:p>
            <a:pPr marL="12064" marR="5080" algn="just">
              <a:lnSpc>
                <a:spcPct val="80000"/>
              </a:lnSpc>
              <a:spcBef>
                <a:spcPts val="605"/>
              </a:spcBef>
              <a:buClr>
                <a:srgbClr val="FF388B"/>
              </a:buClr>
              <a:buSzPct val="76470"/>
              <a:tabLst>
                <a:tab pos="256540" algn="l"/>
              </a:tabLst>
            </a:pPr>
            <a:r>
              <a:rPr lang="en-GB" sz="1800" b="1" spc="-5" dirty="0">
                <a:latin typeface="Book Antiqua" panose="02040602050305030304" pitchFamily="18" charset="0"/>
                <a:cs typeface="Cambria"/>
              </a:rPr>
              <a:t>	- </a:t>
            </a:r>
            <a:r>
              <a:rPr lang="en-GB" sz="1800" b="1" spc="-5" dirty="0">
                <a:latin typeface="Cambria"/>
                <a:cs typeface="Cambria"/>
              </a:rPr>
              <a:t>Costal </a:t>
            </a:r>
            <a:r>
              <a:rPr lang="en-GB" sz="1800" b="1" spc="-10" dirty="0">
                <a:latin typeface="Cambria"/>
                <a:cs typeface="Cambria"/>
              </a:rPr>
              <a:t>tuberosity </a:t>
            </a:r>
            <a:r>
              <a:rPr lang="en-GB" sz="1800" spc="-5" dirty="0">
                <a:latin typeface="Cambria"/>
                <a:cs typeface="Cambria"/>
              </a:rPr>
              <a:t>is </a:t>
            </a:r>
            <a:r>
              <a:rPr lang="en-GB" sz="1800" dirty="0">
                <a:latin typeface="Cambria"/>
                <a:cs typeface="Cambria"/>
              </a:rPr>
              <a:t>a </a:t>
            </a:r>
            <a:r>
              <a:rPr lang="en-GB" sz="1800" spc="-10" dirty="0">
                <a:latin typeface="Cambria"/>
                <a:cs typeface="Cambria"/>
              </a:rPr>
              <a:t>roughened </a:t>
            </a:r>
            <a:r>
              <a:rPr lang="en-GB" sz="1800" spc="-20" dirty="0">
                <a:latin typeface="Cambria"/>
                <a:cs typeface="Cambria"/>
              </a:rPr>
              <a:t>oval </a:t>
            </a:r>
            <a:r>
              <a:rPr lang="en-GB" sz="1800" spc="-15" dirty="0">
                <a:latin typeface="Cambria"/>
                <a:cs typeface="Cambria"/>
              </a:rPr>
              <a:t> 	</a:t>
            </a:r>
            <a:r>
              <a:rPr lang="en-GB" sz="1800" spc="-10" dirty="0">
                <a:latin typeface="Cambria"/>
                <a:cs typeface="Cambria"/>
              </a:rPr>
              <a:t>elevation near </a:t>
            </a:r>
            <a:r>
              <a:rPr lang="en-GB" sz="1800" spc="-5" dirty="0">
                <a:latin typeface="Cambria"/>
                <a:cs typeface="Cambria"/>
              </a:rPr>
              <a:t>the medial (sternal) end. It </a:t>
            </a:r>
            <a:r>
              <a:rPr lang="en-GB" sz="1800" dirty="0">
                <a:latin typeface="Cambria"/>
                <a:cs typeface="Cambria"/>
              </a:rPr>
              <a:t> 	</a:t>
            </a:r>
            <a:r>
              <a:rPr lang="en-GB" sz="1800" spc="-10" dirty="0">
                <a:latin typeface="Cambria"/>
                <a:cs typeface="Cambria"/>
              </a:rPr>
              <a:t>serves</a:t>
            </a:r>
            <a:r>
              <a:rPr lang="en-GB" sz="1800" spc="-5" dirty="0">
                <a:latin typeface="Cambria"/>
                <a:cs typeface="Cambria"/>
              </a:rPr>
              <a:t> </a:t>
            </a:r>
            <a:r>
              <a:rPr lang="en-GB" sz="1800" spc="-10" dirty="0">
                <a:latin typeface="Cambria"/>
                <a:cs typeface="Cambria"/>
              </a:rPr>
              <a:t>as</a:t>
            </a:r>
            <a:r>
              <a:rPr lang="en-GB" sz="1800" spc="-5" dirty="0">
                <a:latin typeface="Cambria"/>
                <a:cs typeface="Cambria"/>
              </a:rPr>
              <a:t> an</a:t>
            </a:r>
            <a:r>
              <a:rPr lang="en-GB" sz="1800" dirty="0">
                <a:latin typeface="Cambria"/>
                <a:cs typeface="Cambria"/>
              </a:rPr>
              <a:t> </a:t>
            </a:r>
            <a:r>
              <a:rPr lang="en-GB" sz="1800" spc="-5" dirty="0">
                <a:latin typeface="Cambria"/>
                <a:cs typeface="Cambria"/>
              </a:rPr>
              <a:t>attachment</a:t>
            </a:r>
            <a:r>
              <a:rPr lang="en-GB" sz="1800" dirty="0">
                <a:latin typeface="Cambria"/>
                <a:cs typeface="Cambria"/>
              </a:rPr>
              <a:t> </a:t>
            </a:r>
            <a:r>
              <a:rPr lang="en-GB" sz="1800" spc="-5" dirty="0">
                <a:latin typeface="Cambria"/>
                <a:cs typeface="Cambria"/>
              </a:rPr>
              <a:t>point</a:t>
            </a:r>
            <a:r>
              <a:rPr lang="en-GB" sz="1800" dirty="0">
                <a:latin typeface="Cambria"/>
                <a:cs typeface="Cambria"/>
              </a:rPr>
              <a:t> </a:t>
            </a:r>
            <a:r>
              <a:rPr lang="en-GB" sz="1800" spc="-10" dirty="0">
                <a:latin typeface="Cambria"/>
                <a:cs typeface="Cambria"/>
              </a:rPr>
              <a:t>for 	costoclavicular </a:t>
            </a:r>
            <a:r>
              <a:rPr lang="en-GB" sz="1800" spc="-5" dirty="0">
                <a:latin typeface="Cambria"/>
                <a:cs typeface="Cambria"/>
              </a:rPr>
              <a:t>ligament, that attaches </a:t>
            </a:r>
            <a:r>
              <a:rPr lang="en-GB" sz="1800" dirty="0">
                <a:latin typeface="Cambria"/>
                <a:cs typeface="Cambria"/>
              </a:rPr>
              <a:t> </a:t>
            </a:r>
            <a:r>
              <a:rPr lang="en-GB" sz="1800" spc="-5" dirty="0">
                <a:latin typeface="Cambria"/>
                <a:cs typeface="Cambria"/>
              </a:rPr>
              <a:t>the 	clavicle </a:t>
            </a:r>
            <a:r>
              <a:rPr lang="en-GB" sz="1800" spc="-10" dirty="0">
                <a:latin typeface="Cambria"/>
                <a:cs typeface="Cambria"/>
              </a:rPr>
              <a:t>to the </a:t>
            </a:r>
            <a:r>
              <a:rPr lang="en-GB" sz="1800" spc="-5" dirty="0">
                <a:latin typeface="Cambria"/>
                <a:cs typeface="Cambria"/>
              </a:rPr>
              <a:t>costal cartilage of the </a:t>
            </a:r>
            <a:r>
              <a:rPr lang="en-GB" sz="1800" spc="-360" dirty="0">
                <a:latin typeface="Cambria"/>
                <a:cs typeface="Cambria"/>
              </a:rPr>
              <a:t> </a:t>
            </a:r>
            <a:r>
              <a:rPr lang="en-GB" sz="1800" dirty="0">
                <a:latin typeface="Cambria"/>
                <a:cs typeface="Cambria"/>
              </a:rPr>
              <a:t>first</a:t>
            </a:r>
            <a:r>
              <a:rPr lang="en-GB" sz="1800" spc="-20" dirty="0">
                <a:latin typeface="Cambria"/>
                <a:cs typeface="Cambria"/>
              </a:rPr>
              <a:t> </a:t>
            </a:r>
            <a:r>
              <a:rPr lang="en-GB" sz="1800" dirty="0">
                <a:latin typeface="Cambria"/>
                <a:cs typeface="Cambria"/>
              </a:rPr>
              <a:t>rib.</a:t>
            </a:r>
          </a:p>
          <a:p>
            <a:pPr marL="12065" marR="5080">
              <a:lnSpc>
                <a:spcPct val="90000"/>
              </a:lnSpc>
              <a:spcBef>
                <a:spcPts val="600"/>
              </a:spcBef>
              <a:buClr>
                <a:srgbClr val="FF388B"/>
              </a:buClr>
              <a:buSzPct val="75000"/>
              <a:tabLst>
                <a:tab pos="254000" algn="l"/>
              </a:tabLst>
            </a:pPr>
            <a:r>
              <a:rPr lang="en-GB" dirty="0">
                <a:latin typeface="Book Antiqua" panose="02040602050305030304" pitchFamily="18" charset="0"/>
                <a:cs typeface="Cambria"/>
              </a:rPr>
              <a:t>	- </a:t>
            </a:r>
            <a:r>
              <a:rPr lang="en-GB" sz="1800" b="1" spc="-10" dirty="0">
                <a:latin typeface="Cambria"/>
                <a:cs typeface="Cambria"/>
              </a:rPr>
              <a:t>Subclavian</a:t>
            </a:r>
            <a:r>
              <a:rPr lang="en-GB" sz="1800" b="1" spc="-5" dirty="0">
                <a:latin typeface="Cambria"/>
                <a:cs typeface="Cambria"/>
              </a:rPr>
              <a:t> </a:t>
            </a:r>
            <a:r>
              <a:rPr lang="en-GB" sz="1800" b="1" spc="-25" dirty="0">
                <a:latin typeface="Cambria"/>
                <a:cs typeface="Cambria"/>
              </a:rPr>
              <a:t>groove</a:t>
            </a:r>
            <a:r>
              <a:rPr lang="en-GB" sz="1800" b="1" spc="-20" dirty="0">
                <a:latin typeface="Cambria"/>
                <a:cs typeface="Cambria"/>
              </a:rPr>
              <a:t> </a:t>
            </a:r>
            <a:r>
              <a:rPr lang="en-GB" sz="1800" b="1" dirty="0">
                <a:latin typeface="Cambria"/>
                <a:cs typeface="Cambria"/>
              </a:rPr>
              <a:t>or</a:t>
            </a:r>
            <a:r>
              <a:rPr lang="en-GB" sz="1800" b="1" spc="5" dirty="0">
                <a:latin typeface="Cambria"/>
                <a:cs typeface="Cambria"/>
              </a:rPr>
              <a:t> </a:t>
            </a:r>
            <a:r>
              <a:rPr lang="en-GB" sz="1800" b="1" spc="-5" dirty="0">
                <a:latin typeface="Cambria"/>
                <a:cs typeface="Cambria"/>
              </a:rPr>
              <a:t>sulcus</a:t>
            </a:r>
            <a:r>
              <a:rPr lang="en-GB" sz="1800" b="1" dirty="0">
                <a:latin typeface="Cambria"/>
                <a:cs typeface="Cambria"/>
              </a:rPr>
              <a:t> </a:t>
            </a:r>
            <a:r>
              <a:rPr lang="en-GB" sz="1800" spc="-5" dirty="0">
                <a:latin typeface="Cambria"/>
                <a:cs typeface="Cambria"/>
              </a:rPr>
              <a:t>is</a:t>
            </a:r>
            <a:r>
              <a:rPr lang="en-GB" sz="1800" dirty="0">
                <a:latin typeface="Cambria"/>
                <a:cs typeface="Cambria"/>
              </a:rPr>
              <a:t> </a:t>
            </a:r>
            <a:r>
              <a:rPr lang="en-GB" sz="1800" spc="-5" dirty="0">
                <a:latin typeface="Cambria"/>
                <a:cs typeface="Cambria"/>
              </a:rPr>
              <a:t>an 	</a:t>
            </a:r>
            <a:r>
              <a:rPr lang="en-GB" sz="1800" dirty="0">
                <a:latin typeface="Cambria"/>
                <a:cs typeface="Cambria"/>
              </a:rPr>
              <a:t> </a:t>
            </a:r>
            <a:r>
              <a:rPr lang="en-GB" sz="1800" spc="-5" dirty="0">
                <a:latin typeface="Cambria"/>
                <a:cs typeface="Cambria"/>
              </a:rPr>
              <a:t>indentation</a:t>
            </a:r>
            <a:r>
              <a:rPr lang="en-GB" sz="1800" dirty="0">
                <a:latin typeface="Cambria"/>
                <a:cs typeface="Cambria"/>
              </a:rPr>
              <a:t> </a:t>
            </a:r>
            <a:r>
              <a:rPr lang="en-GB" sz="1800" spc="-5" dirty="0">
                <a:latin typeface="Cambria"/>
                <a:cs typeface="Cambria"/>
              </a:rPr>
              <a:t>that</a:t>
            </a:r>
            <a:r>
              <a:rPr lang="en-GB" sz="1800" dirty="0">
                <a:latin typeface="Cambria"/>
                <a:cs typeface="Cambria"/>
              </a:rPr>
              <a:t> </a:t>
            </a:r>
            <a:r>
              <a:rPr lang="en-GB" sz="1800" spc="-5" dirty="0">
                <a:latin typeface="Cambria"/>
                <a:cs typeface="Cambria"/>
              </a:rPr>
              <a:t>runs</a:t>
            </a:r>
            <a:r>
              <a:rPr lang="en-GB" sz="1800" spc="365" dirty="0">
                <a:latin typeface="Cambria"/>
                <a:cs typeface="Cambria"/>
              </a:rPr>
              <a:t> </a:t>
            </a:r>
            <a:r>
              <a:rPr lang="en-GB" sz="1800" spc="-5" dirty="0">
                <a:latin typeface="Cambria"/>
                <a:cs typeface="Cambria"/>
              </a:rPr>
              <a:t>horizontally </a:t>
            </a:r>
            <a:r>
              <a:rPr lang="en-GB" sz="1800" dirty="0">
                <a:latin typeface="Cambria"/>
                <a:cs typeface="Cambria"/>
              </a:rPr>
              <a:t> </a:t>
            </a:r>
            <a:r>
              <a:rPr lang="en-GB" sz="1800" spc="-5" dirty="0">
                <a:latin typeface="Cambria"/>
                <a:cs typeface="Cambria"/>
              </a:rPr>
              <a:t>along 	inferior </a:t>
            </a:r>
            <a:r>
              <a:rPr lang="en-GB" sz="1800" spc="-10" dirty="0">
                <a:latin typeface="Cambria"/>
                <a:cs typeface="Cambria"/>
              </a:rPr>
              <a:t>surface </a:t>
            </a:r>
            <a:r>
              <a:rPr lang="en-GB" sz="1800" spc="-5" dirty="0">
                <a:latin typeface="Cambria"/>
                <a:cs typeface="Cambria"/>
              </a:rPr>
              <a:t>of the </a:t>
            </a:r>
            <a:r>
              <a:rPr lang="en-GB" sz="1800" spc="-10" dirty="0">
                <a:latin typeface="Cambria"/>
                <a:cs typeface="Cambria"/>
              </a:rPr>
              <a:t>bone, </a:t>
            </a:r>
            <a:r>
              <a:rPr lang="en-GB" sz="1800" spc="-5" dirty="0">
                <a:latin typeface="Cambria"/>
                <a:cs typeface="Cambria"/>
              </a:rPr>
              <a:t>from </a:t>
            </a:r>
            <a:r>
              <a:rPr lang="en-GB" sz="1800" spc="-360" dirty="0">
                <a:latin typeface="Cambria"/>
                <a:cs typeface="Cambria"/>
              </a:rPr>
              <a:t> </a:t>
            </a:r>
            <a:r>
              <a:rPr lang="en-GB" sz="1800" spc="-5" dirty="0">
                <a:latin typeface="Cambria"/>
                <a:cs typeface="Cambria"/>
              </a:rPr>
              <a:t>the</a:t>
            </a:r>
            <a:r>
              <a:rPr lang="en-GB" sz="1800" dirty="0">
                <a:latin typeface="Cambria"/>
                <a:cs typeface="Cambria"/>
              </a:rPr>
              <a:t> </a:t>
            </a:r>
            <a:r>
              <a:rPr lang="en-GB" sz="1800" spc="-5" dirty="0">
                <a:latin typeface="Cambria"/>
                <a:cs typeface="Cambria"/>
              </a:rPr>
              <a:t>costal</a:t>
            </a:r>
            <a:r>
              <a:rPr lang="en-GB" sz="1800" dirty="0">
                <a:latin typeface="Cambria"/>
                <a:cs typeface="Cambria"/>
              </a:rPr>
              <a:t> 	</a:t>
            </a:r>
            <a:r>
              <a:rPr lang="en-GB" sz="1800" spc="-10" dirty="0">
                <a:latin typeface="Cambria"/>
                <a:cs typeface="Cambria"/>
              </a:rPr>
              <a:t>tuberosity</a:t>
            </a:r>
            <a:r>
              <a:rPr lang="en-GB" sz="1800" spc="355" dirty="0">
                <a:latin typeface="Cambria"/>
                <a:cs typeface="Cambria"/>
              </a:rPr>
              <a:t> </a:t>
            </a:r>
            <a:r>
              <a:rPr lang="en-GB" sz="1800" spc="-10" dirty="0">
                <a:latin typeface="Cambria"/>
                <a:cs typeface="Cambria"/>
              </a:rPr>
              <a:t>to</a:t>
            </a:r>
            <a:r>
              <a:rPr lang="en-GB" sz="1800" spc="355" dirty="0">
                <a:latin typeface="Cambria"/>
                <a:cs typeface="Cambria"/>
              </a:rPr>
              <a:t> </a:t>
            </a:r>
            <a:r>
              <a:rPr lang="en-GB" sz="1800" spc="-5" dirty="0">
                <a:latin typeface="Cambria"/>
                <a:cs typeface="Cambria"/>
              </a:rPr>
              <a:t>conoid </a:t>
            </a:r>
            <a:r>
              <a:rPr lang="en-GB" sz="1800" dirty="0">
                <a:latin typeface="Cambria"/>
                <a:cs typeface="Cambria"/>
              </a:rPr>
              <a:t> </a:t>
            </a:r>
            <a:r>
              <a:rPr lang="en-GB" sz="1800" spc="-10" dirty="0">
                <a:latin typeface="Cambria"/>
                <a:cs typeface="Cambria"/>
              </a:rPr>
              <a:t>tubercle.</a:t>
            </a:r>
            <a:r>
              <a:rPr lang="en-GB" sz="1800" spc="-5" dirty="0">
                <a:latin typeface="Cambria"/>
                <a:cs typeface="Cambria"/>
              </a:rPr>
              <a:t> It</a:t>
            </a:r>
            <a:r>
              <a:rPr lang="en-GB" sz="1800" dirty="0">
                <a:latin typeface="Cambria"/>
                <a:cs typeface="Cambria"/>
              </a:rPr>
              <a:t> </a:t>
            </a:r>
            <a:r>
              <a:rPr lang="en-GB" sz="1800" spc="-10" dirty="0">
                <a:latin typeface="Cambria"/>
                <a:cs typeface="Cambria"/>
              </a:rPr>
              <a:t>serves</a:t>
            </a:r>
            <a:r>
              <a:rPr lang="en-GB" sz="1800" spc="-5" dirty="0">
                <a:latin typeface="Cambria"/>
                <a:cs typeface="Cambria"/>
              </a:rPr>
              <a:t> </a:t>
            </a:r>
            <a:r>
              <a:rPr lang="en-GB" sz="1800" spc="-10" dirty="0">
                <a:latin typeface="Cambria"/>
                <a:cs typeface="Cambria"/>
              </a:rPr>
              <a:t>as</a:t>
            </a:r>
            <a:r>
              <a:rPr lang="en-GB" sz="1800" spc="-5" dirty="0">
                <a:latin typeface="Cambria"/>
                <a:cs typeface="Cambria"/>
              </a:rPr>
              <a:t> 	an</a:t>
            </a:r>
            <a:r>
              <a:rPr lang="en-GB" sz="1800" dirty="0">
                <a:latin typeface="Cambria"/>
                <a:cs typeface="Cambria"/>
              </a:rPr>
              <a:t> </a:t>
            </a:r>
            <a:r>
              <a:rPr lang="en-GB" sz="1800" spc="-10" dirty="0">
                <a:latin typeface="Cambria"/>
                <a:cs typeface="Cambria"/>
              </a:rPr>
              <a:t>attachment </a:t>
            </a:r>
            <a:r>
              <a:rPr lang="en-GB" sz="1800" spc="-5" dirty="0">
                <a:latin typeface="Cambria"/>
                <a:cs typeface="Cambria"/>
              </a:rPr>
              <a:t> point</a:t>
            </a:r>
            <a:r>
              <a:rPr lang="en-GB" sz="1800" dirty="0">
                <a:latin typeface="Cambria"/>
                <a:cs typeface="Cambria"/>
              </a:rPr>
              <a:t> </a:t>
            </a:r>
            <a:r>
              <a:rPr lang="en-GB" sz="1800" spc="-10" dirty="0">
                <a:latin typeface="Cambria"/>
                <a:cs typeface="Cambria"/>
              </a:rPr>
              <a:t>for</a:t>
            </a:r>
            <a:r>
              <a:rPr lang="en-GB" sz="1800" spc="-5" dirty="0">
                <a:latin typeface="Cambria"/>
                <a:cs typeface="Cambria"/>
              </a:rPr>
              <a:t> the</a:t>
            </a:r>
            <a:r>
              <a:rPr lang="en-GB" sz="1800" spc="-15" dirty="0">
                <a:latin typeface="Cambria"/>
                <a:cs typeface="Cambria"/>
              </a:rPr>
              <a:t> </a:t>
            </a:r>
            <a:r>
              <a:rPr lang="en-GB" sz="1800" spc="-5" dirty="0">
                <a:latin typeface="Cambria"/>
                <a:cs typeface="Cambria"/>
              </a:rPr>
              <a:t>subclavius</a:t>
            </a:r>
            <a:r>
              <a:rPr lang="en-GB" sz="1800" spc="-30" dirty="0">
                <a:latin typeface="Cambria"/>
                <a:cs typeface="Cambria"/>
              </a:rPr>
              <a:t> 	</a:t>
            </a:r>
            <a:r>
              <a:rPr lang="en-GB" sz="1800" spc="-5" dirty="0">
                <a:latin typeface="Cambria"/>
                <a:cs typeface="Cambria"/>
              </a:rPr>
              <a:t>muscle.</a:t>
            </a:r>
            <a:endParaRPr lang="en-GB" sz="1800" dirty="0">
              <a:latin typeface="Cambria"/>
              <a:cs typeface="Cambria"/>
            </a:endParaRPr>
          </a:p>
          <a:p>
            <a:pPr marL="12065" marR="5080">
              <a:lnSpc>
                <a:spcPct val="90000"/>
              </a:lnSpc>
              <a:spcBef>
                <a:spcPts val="600"/>
              </a:spcBef>
              <a:buClr>
                <a:srgbClr val="FF388B"/>
              </a:buClr>
              <a:buSzPct val="75000"/>
              <a:tabLst>
                <a:tab pos="254000" algn="l"/>
              </a:tabLst>
            </a:pPr>
            <a:endParaRPr dirty="0">
              <a:latin typeface="Book Antiqua" panose="02040602050305030304" pitchFamily="18" charset="0"/>
              <a:cs typeface="Cambria"/>
            </a:endParaRPr>
          </a:p>
        </p:txBody>
      </p:sp>
      <p:pic>
        <p:nvPicPr>
          <p:cNvPr id="4" name="Picture 2">
            <a:extLst>
              <a:ext uri="{FF2B5EF4-FFF2-40B4-BE49-F238E27FC236}">
                <a16:creationId xmlns:a16="http://schemas.microsoft.com/office/drawing/2014/main" id="{5A3E16FB-570D-2AAC-623C-E3ACD216D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37" t="23300" r="30199" b="50601"/>
          <a:stretch>
            <a:fillRect/>
          </a:stretch>
        </p:blipFill>
        <p:spPr bwMode="auto">
          <a:xfrm>
            <a:off x="4860032" y="548680"/>
            <a:ext cx="4183063" cy="198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a:extLst>
              <a:ext uri="{FF2B5EF4-FFF2-40B4-BE49-F238E27FC236}">
                <a16:creationId xmlns:a16="http://schemas.microsoft.com/office/drawing/2014/main" id="{3A6DA2C3-5B29-C7BB-FBD4-68ADBD4752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197" t="60184" r="30063" b="10001"/>
          <a:stretch>
            <a:fillRect/>
          </a:stretch>
        </p:blipFill>
        <p:spPr bwMode="auto">
          <a:xfrm>
            <a:off x="4908550" y="3391150"/>
            <a:ext cx="4235450" cy="227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3528" y="188640"/>
            <a:ext cx="4309431" cy="5771194"/>
          </a:xfrm>
          <a:prstGeom prst="rect">
            <a:avLst/>
          </a:prstGeom>
        </p:spPr>
        <p:txBody>
          <a:bodyPr vert="horz" wrap="square" lIns="0" tIns="55244" rIns="0" bIns="0" rtlCol="0">
            <a:spAutoFit/>
          </a:bodyPr>
          <a:lstStyle/>
          <a:p>
            <a:pPr marL="253365" marR="5080" indent="-241300" algn="just">
              <a:lnSpc>
                <a:spcPct val="90000"/>
              </a:lnSpc>
              <a:spcBef>
                <a:spcPts val="600"/>
              </a:spcBef>
              <a:buClr>
                <a:srgbClr val="FF388B"/>
              </a:buClr>
              <a:buSzPct val="75000"/>
              <a:buAutoNum type="alphaLcParenR"/>
              <a:tabLst>
                <a:tab pos="254000" algn="l"/>
              </a:tabLst>
            </a:pPr>
            <a:r>
              <a:rPr b="1" spc="-10" dirty="0">
                <a:latin typeface="Cambria"/>
                <a:cs typeface="Cambria"/>
              </a:rPr>
              <a:t>Sternal </a:t>
            </a:r>
            <a:r>
              <a:rPr b="1" spc="-5" dirty="0">
                <a:latin typeface="Cambria"/>
                <a:cs typeface="Cambria"/>
              </a:rPr>
              <a:t>or </a:t>
            </a:r>
            <a:r>
              <a:rPr b="1" spc="-10" dirty="0">
                <a:latin typeface="Cambria"/>
                <a:cs typeface="Cambria"/>
              </a:rPr>
              <a:t>medial </a:t>
            </a:r>
            <a:r>
              <a:rPr b="1" spc="-5" dirty="0">
                <a:latin typeface="Cambria"/>
                <a:cs typeface="Cambria"/>
              </a:rPr>
              <a:t>end</a:t>
            </a:r>
            <a:r>
              <a:rPr lang="en-GB" b="1" spc="-5" dirty="0">
                <a:latin typeface="Cambria"/>
                <a:cs typeface="Cambria"/>
              </a:rPr>
              <a:t> (</a:t>
            </a:r>
            <a:r>
              <a:rPr lang="en-GB" b="1" spc="-5" dirty="0" err="1">
                <a:latin typeface="Cambria"/>
                <a:cs typeface="Cambria"/>
              </a:rPr>
              <a:t>extremitas</a:t>
            </a:r>
            <a:r>
              <a:rPr lang="en-GB" b="1" spc="-5" dirty="0">
                <a:latin typeface="Cambria"/>
                <a:cs typeface="Cambria"/>
              </a:rPr>
              <a:t> sternalis)</a:t>
            </a:r>
            <a:r>
              <a:rPr b="1" spc="-5" dirty="0">
                <a:latin typeface="Cambria"/>
                <a:cs typeface="Cambria"/>
              </a:rPr>
              <a:t> </a:t>
            </a:r>
            <a:r>
              <a:rPr spc="-5" dirty="0">
                <a:latin typeface="Cambria"/>
                <a:cs typeface="Cambria"/>
              </a:rPr>
              <a:t>is </a:t>
            </a:r>
            <a:r>
              <a:rPr spc="-10" dirty="0">
                <a:latin typeface="Cambria"/>
                <a:cs typeface="Cambria"/>
              </a:rPr>
              <a:t>the </a:t>
            </a:r>
            <a:r>
              <a:rPr spc="-5" dirty="0">
                <a:latin typeface="Cambria"/>
                <a:cs typeface="Cambria"/>
              </a:rPr>
              <a:t> </a:t>
            </a:r>
            <a:r>
              <a:rPr spc="-10" dirty="0">
                <a:latin typeface="Cambria"/>
                <a:cs typeface="Cambria"/>
              </a:rPr>
              <a:t>rounded</a:t>
            </a:r>
            <a:r>
              <a:rPr spc="-5" dirty="0">
                <a:latin typeface="Cambria"/>
                <a:cs typeface="Cambria"/>
              </a:rPr>
              <a:t> end</a:t>
            </a:r>
            <a:r>
              <a:rPr dirty="0">
                <a:latin typeface="Cambria"/>
                <a:cs typeface="Cambria"/>
              </a:rPr>
              <a:t> </a:t>
            </a:r>
            <a:r>
              <a:rPr spc="-5" dirty="0">
                <a:latin typeface="Cambria"/>
                <a:cs typeface="Cambria"/>
              </a:rPr>
              <a:t>of</a:t>
            </a:r>
            <a:r>
              <a:rPr dirty="0">
                <a:latin typeface="Cambria"/>
                <a:cs typeface="Cambria"/>
              </a:rPr>
              <a:t> </a:t>
            </a:r>
            <a:r>
              <a:rPr spc="-5" dirty="0">
                <a:latin typeface="Cambria"/>
                <a:cs typeface="Cambria"/>
              </a:rPr>
              <a:t>the</a:t>
            </a:r>
            <a:r>
              <a:rPr dirty="0">
                <a:latin typeface="Cambria"/>
                <a:cs typeface="Cambria"/>
              </a:rPr>
              <a:t> </a:t>
            </a:r>
            <a:r>
              <a:rPr spc="-5" dirty="0">
                <a:latin typeface="Cambria"/>
                <a:cs typeface="Cambria"/>
              </a:rPr>
              <a:t>clavicle</a:t>
            </a:r>
            <a:r>
              <a:rPr lang="en-GB" spc="-5" dirty="0">
                <a:latin typeface="Cambria"/>
                <a:cs typeface="Cambria"/>
              </a:rPr>
              <a:t> </a:t>
            </a:r>
            <a:r>
              <a:rPr spc="-5" dirty="0">
                <a:latin typeface="Cambria"/>
                <a:cs typeface="Cambria"/>
              </a:rPr>
              <a:t>that</a:t>
            </a:r>
            <a:r>
              <a:rPr dirty="0">
                <a:latin typeface="Cambria"/>
                <a:cs typeface="Cambria"/>
              </a:rPr>
              <a:t> </a:t>
            </a:r>
            <a:r>
              <a:rPr spc="-5" dirty="0">
                <a:latin typeface="Cambria"/>
                <a:cs typeface="Cambria"/>
              </a:rPr>
              <a:t>articulates</a:t>
            </a:r>
            <a:r>
              <a:rPr dirty="0">
                <a:latin typeface="Cambria"/>
                <a:cs typeface="Cambria"/>
              </a:rPr>
              <a:t> </a:t>
            </a:r>
            <a:r>
              <a:rPr spc="-5" dirty="0">
                <a:latin typeface="Cambria"/>
                <a:cs typeface="Cambria"/>
              </a:rPr>
              <a:t>with</a:t>
            </a:r>
            <a:r>
              <a:rPr dirty="0">
                <a:latin typeface="Cambria"/>
                <a:cs typeface="Cambria"/>
              </a:rPr>
              <a:t> the </a:t>
            </a:r>
            <a:r>
              <a:rPr spc="-470" dirty="0">
                <a:latin typeface="Cambria"/>
                <a:cs typeface="Cambria"/>
              </a:rPr>
              <a:t> </a:t>
            </a:r>
            <a:r>
              <a:rPr spc="-10" dirty="0">
                <a:latin typeface="Cambria"/>
                <a:cs typeface="Cambria"/>
              </a:rPr>
              <a:t>manubrium</a:t>
            </a:r>
            <a:r>
              <a:rPr spc="10" dirty="0">
                <a:latin typeface="Cambria"/>
                <a:cs typeface="Cambria"/>
              </a:rPr>
              <a:t> </a:t>
            </a:r>
            <a:r>
              <a:rPr spc="-5" dirty="0">
                <a:latin typeface="Cambria"/>
                <a:cs typeface="Cambria"/>
              </a:rPr>
              <a:t>of</a:t>
            </a:r>
            <a:r>
              <a:rPr spc="-15" dirty="0">
                <a:latin typeface="Cambria"/>
                <a:cs typeface="Cambria"/>
              </a:rPr>
              <a:t> </a:t>
            </a:r>
            <a:r>
              <a:rPr spc="-10" dirty="0">
                <a:latin typeface="Cambria"/>
                <a:cs typeface="Cambria"/>
              </a:rPr>
              <a:t>the</a:t>
            </a:r>
            <a:r>
              <a:rPr spc="15" dirty="0">
                <a:latin typeface="Cambria"/>
                <a:cs typeface="Cambria"/>
              </a:rPr>
              <a:t> </a:t>
            </a:r>
            <a:r>
              <a:rPr spc="-10" dirty="0">
                <a:latin typeface="Cambria"/>
                <a:cs typeface="Cambria"/>
              </a:rPr>
              <a:t>sternum.</a:t>
            </a:r>
            <a:r>
              <a:rPr lang="en-GB" spc="-10" dirty="0">
                <a:latin typeface="Cambria"/>
                <a:cs typeface="Cambria"/>
              </a:rPr>
              <a:t> At its medial surface there is facies </a:t>
            </a:r>
            <a:r>
              <a:rPr lang="en-GB" spc="-10" dirty="0" err="1">
                <a:latin typeface="Cambria"/>
                <a:cs typeface="Cambria"/>
              </a:rPr>
              <a:t>articularis</a:t>
            </a:r>
            <a:r>
              <a:rPr lang="en-GB" spc="-10" dirty="0">
                <a:latin typeface="Cambria"/>
                <a:cs typeface="Cambria"/>
              </a:rPr>
              <a:t> sternalis that joints sternum and forms sternoclavicular joint</a:t>
            </a:r>
            <a:endParaRPr dirty="0">
              <a:latin typeface="Cambria"/>
              <a:cs typeface="Cambria"/>
            </a:endParaRPr>
          </a:p>
          <a:p>
            <a:pPr marL="253365" marR="5080" indent="-241300">
              <a:lnSpc>
                <a:spcPct val="90000"/>
              </a:lnSpc>
              <a:spcBef>
                <a:spcPts val="600"/>
              </a:spcBef>
              <a:buClr>
                <a:srgbClr val="FF388B"/>
              </a:buClr>
              <a:buSzPct val="75000"/>
              <a:buAutoNum type="alphaLcParenR"/>
              <a:tabLst>
                <a:tab pos="254000" algn="l"/>
              </a:tabLst>
            </a:pPr>
            <a:r>
              <a:rPr b="1" spc="-15" dirty="0">
                <a:latin typeface="Cambria"/>
                <a:cs typeface="Cambria"/>
              </a:rPr>
              <a:t>Acromial</a:t>
            </a:r>
            <a:r>
              <a:rPr b="1" spc="-10" dirty="0">
                <a:latin typeface="Cambria"/>
                <a:cs typeface="Cambria"/>
              </a:rPr>
              <a:t> </a:t>
            </a:r>
            <a:r>
              <a:rPr b="1" dirty="0">
                <a:latin typeface="Cambria"/>
                <a:cs typeface="Cambria"/>
              </a:rPr>
              <a:t>or</a:t>
            </a:r>
            <a:r>
              <a:rPr b="1" spc="5" dirty="0">
                <a:latin typeface="Cambria"/>
                <a:cs typeface="Cambria"/>
              </a:rPr>
              <a:t> </a:t>
            </a:r>
            <a:r>
              <a:rPr b="1" spc="-15" dirty="0">
                <a:latin typeface="Cambria"/>
                <a:cs typeface="Cambria"/>
              </a:rPr>
              <a:t>lateral</a:t>
            </a:r>
            <a:r>
              <a:rPr b="1" spc="-10" dirty="0">
                <a:latin typeface="Cambria"/>
                <a:cs typeface="Cambria"/>
              </a:rPr>
              <a:t> </a:t>
            </a:r>
            <a:r>
              <a:rPr b="1" spc="-5" dirty="0">
                <a:latin typeface="Cambria"/>
                <a:cs typeface="Cambria"/>
              </a:rPr>
              <a:t>end</a:t>
            </a:r>
            <a:r>
              <a:rPr lang="en-GB" b="1" spc="-5" dirty="0">
                <a:latin typeface="Cambria"/>
                <a:cs typeface="Cambria"/>
              </a:rPr>
              <a:t> (</a:t>
            </a:r>
            <a:r>
              <a:rPr lang="en-GB" b="1" spc="-5" dirty="0" err="1">
                <a:latin typeface="Cambria"/>
                <a:cs typeface="Cambria"/>
              </a:rPr>
              <a:t>extremitas</a:t>
            </a:r>
            <a:r>
              <a:rPr lang="en-GB" b="1" spc="-5" dirty="0">
                <a:latin typeface="Cambria"/>
                <a:cs typeface="Cambria"/>
              </a:rPr>
              <a:t> </a:t>
            </a:r>
            <a:r>
              <a:rPr lang="en-GB" b="1" spc="-5" dirty="0" err="1">
                <a:latin typeface="Cambria"/>
                <a:cs typeface="Cambria"/>
              </a:rPr>
              <a:t>acromialis</a:t>
            </a:r>
            <a:r>
              <a:rPr lang="en-GB" b="1" spc="-5" dirty="0">
                <a:latin typeface="Cambria"/>
                <a:cs typeface="Cambria"/>
              </a:rPr>
              <a:t>)</a:t>
            </a:r>
            <a:r>
              <a:rPr b="1" spc="470" dirty="0">
                <a:latin typeface="Cambria"/>
                <a:cs typeface="Cambria"/>
              </a:rPr>
              <a:t> </a:t>
            </a:r>
            <a:r>
              <a:rPr spc="-5" dirty="0">
                <a:latin typeface="Cambria"/>
                <a:cs typeface="Cambria"/>
              </a:rPr>
              <a:t>is </a:t>
            </a:r>
            <a:r>
              <a:rPr dirty="0">
                <a:latin typeface="Cambria"/>
                <a:cs typeface="Cambria"/>
              </a:rPr>
              <a:t> </a:t>
            </a:r>
            <a:r>
              <a:rPr spc="-10" dirty="0">
                <a:latin typeface="Cambria"/>
                <a:cs typeface="Cambria"/>
              </a:rPr>
              <a:t>the</a:t>
            </a:r>
            <a:r>
              <a:rPr spc="-5" dirty="0">
                <a:latin typeface="Cambria"/>
                <a:cs typeface="Cambria"/>
              </a:rPr>
              <a:t> flattened</a:t>
            </a:r>
            <a:r>
              <a:rPr dirty="0">
                <a:latin typeface="Cambria"/>
                <a:cs typeface="Cambria"/>
              </a:rPr>
              <a:t> </a:t>
            </a:r>
            <a:r>
              <a:rPr spc="-5" dirty="0">
                <a:latin typeface="Cambria"/>
                <a:cs typeface="Cambria"/>
              </a:rPr>
              <a:t>end</a:t>
            </a:r>
            <a:r>
              <a:rPr dirty="0">
                <a:latin typeface="Cambria"/>
                <a:cs typeface="Cambria"/>
              </a:rPr>
              <a:t> of</a:t>
            </a:r>
            <a:r>
              <a:rPr spc="5" dirty="0">
                <a:latin typeface="Cambria"/>
                <a:cs typeface="Cambria"/>
              </a:rPr>
              <a:t> </a:t>
            </a:r>
            <a:r>
              <a:rPr spc="-10" dirty="0">
                <a:latin typeface="Cambria"/>
                <a:cs typeface="Cambria"/>
              </a:rPr>
              <a:t>the </a:t>
            </a:r>
            <a:r>
              <a:rPr spc="-5" dirty="0">
                <a:latin typeface="Cambria"/>
                <a:cs typeface="Cambria"/>
              </a:rPr>
              <a:t> clavicle</a:t>
            </a:r>
            <a:r>
              <a:rPr dirty="0">
                <a:latin typeface="Cambria"/>
                <a:cs typeface="Cambria"/>
              </a:rPr>
              <a:t> </a:t>
            </a:r>
            <a:r>
              <a:rPr spc="-5" dirty="0">
                <a:latin typeface="Cambria"/>
                <a:cs typeface="Cambria"/>
              </a:rPr>
              <a:t>that</a:t>
            </a:r>
            <a:r>
              <a:rPr dirty="0">
                <a:latin typeface="Cambria"/>
                <a:cs typeface="Cambria"/>
              </a:rPr>
              <a:t> </a:t>
            </a:r>
            <a:r>
              <a:rPr spc="-5" dirty="0">
                <a:latin typeface="Cambria"/>
                <a:cs typeface="Cambria"/>
              </a:rPr>
              <a:t>articulates</a:t>
            </a:r>
            <a:r>
              <a:rPr dirty="0">
                <a:latin typeface="Cambria"/>
                <a:cs typeface="Cambria"/>
              </a:rPr>
              <a:t> </a:t>
            </a:r>
            <a:r>
              <a:rPr spc="-10" dirty="0">
                <a:latin typeface="Cambria"/>
                <a:cs typeface="Cambria"/>
              </a:rPr>
              <a:t>with </a:t>
            </a:r>
            <a:r>
              <a:rPr spc="-5" dirty="0">
                <a:latin typeface="Cambria"/>
                <a:cs typeface="Cambria"/>
              </a:rPr>
              <a:t> </a:t>
            </a:r>
            <a:r>
              <a:rPr spc="-10" dirty="0">
                <a:latin typeface="Cambria"/>
                <a:cs typeface="Cambria"/>
              </a:rPr>
              <a:t>acromion</a:t>
            </a:r>
            <a:r>
              <a:rPr spc="10" dirty="0">
                <a:latin typeface="Cambria"/>
                <a:cs typeface="Cambria"/>
              </a:rPr>
              <a:t> </a:t>
            </a:r>
            <a:r>
              <a:rPr spc="-5" dirty="0">
                <a:latin typeface="Cambria"/>
                <a:cs typeface="Cambria"/>
              </a:rPr>
              <a:t>of</a:t>
            </a:r>
            <a:r>
              <a:rPr spc="-15" dirty="0">
                <a:latin typeface="Cambria"/>
                <a:cs typeface="Cambria"/>
              </a:rPr>
              <a:t> </a:t>
            </a:r>
            <a:r>
              <a:rPr spc="-10" dirty="0">
                <a:latin typeface="Cambria"/>
                <a:cs typeface="Cambria"/>
              </a:rPr>
              <a:t>the</a:t>
            </a:r>
            <a:r>
              <a:rPr lang="en-GB" spc="15" dirty="0">
                <a:latin typeface="Cambria"/>
                <a:cs typeface="Cambria"/>
              </a:rPr>
              <a:t> </a:t>
            </a:r>
            <a:r>
              <a:rPr spc="-5" dirty="0">
                <a:latin typeface="Cambria"/>
                <a:cs typeface="Cambria"/>
              </a:rPr>
              <a:t>scapula.</a:t>
            </a:r>
            <a:br>
              <a:rPr lang="en-GB" spc="-5" dirty="0">
                <a:latin typeface="Cambria"/>
                <a:cs typeface="Cambria"/>
              </a:rPr>
            </a:br>
            <a:r>
              <a:rPr lang="en-GB" spc="-5" dirty="0">
                <a:latin typeface="Cambria"/>
                <a:cs typeface="Cambria"/>
              </a:rPr>
              <a:t>It has superior, inferior and lateral surface. </a:t>
            </a:r>
          </a:p>
          <a:p>
            <a:pPr marL="12065" marR="5080">
              <a:lnSpc>
                <a:spcPct val="90000"/>
              </a:lnSpc>
              <a:spcBef>
                <a:spcPts val="600"/>
              </a:spcBef>
              <a:buClr>
                <a:srgbClr val="FF388B"/>
              </a:buClr>
              <a:buSzPct val="75000"/>
              <a:tabLst>
                <a:tab pos="254000" algn="l"/>
              </a:tabLst>
            </a:pPr>
            <a:r>
              <a:rPr lang="en-GB" spc="-5" dirty="0">
                <a:latin typeface="Cambria"/>
                <a:cs typeface="Cambria"/>
              </a:rPr>
              <a:t>	At </a:t>
            </a:r>
            <a:r>
              <a:rPr lang="en-GB" u="sng" spc="-5" dirty="0">
                <a:latin typeface="Cambria"/>
                <a:cs typeface="Cambria"/>
              </a:rPr>
              <a:t>lateral surface </a:t>
            </a:r>
            <a:r>
              <a:rPr lang="en-GB" spc="-5" dirty="0">
                <a:latin typeface="Cambria"/>
                <a:cs typeface="Cambria"/>
              </a:rPr>
              <a:t>of </a:t>
            </a:r>
            <a:r>
              <a:rPr lang="en-GB" spc="-5" dirty="0" err="1">
                <a:latin typeface="Cambria"/>
                <a:cs typeface="Cambria"/>
              </a:rPr>
              <a:t>extremitas</a:t>
            </a:r>
            <a:r>
              <a:rPr lang="en-GB" spc="-5" dirty="0">
                <a:latin typeface="Cambria"/>
                <a:cs typeface="Cambria"/>
              </a:rPr>
              <a:t> 	</a:t>
            </a:r>
            <a:r>
              <a:rPr lang="en-GB" spc="-5" dirty="0" err="1">
                <a:latin typeface="Cambria"/>
                <a:cs typeface="Cambria"/>
              </a:rPr>
              <a:t>acromialis</a:t>
            </a:r>
            <a:r>
              <a:rPr lang="en-GB" spc="-5" dirty="0">
                <a:latin typeface="Cambria"/>
                <a:cs typeface="Cambria"/>
              </a:rPr>
              <a:t> there is </a:t>
            </a:r>
            <a:r>
              <a:rPr lang="en-GB" dirty="0">
                <a:latin typeface="Book Antiqua" panose="02040602050305030304" pitchFamily="18" charset="0"/>
              </a:rPr>
              <a:t>small facet for 	articulation with the</a:t>
            </a:r>
            <a:br>
              <a:rPr lang="en-GB" dirty="0">
                <a:latin typeface="Book Antiqua" panose="02040602050305030304" pitchFamily="18" charset="0"/>
              </a:rPr>
            </a:br>
            <a:r>
              <a:rPr lang="en-GB" dirty="0">
                <a:latin typeface="Book Antiqua" panose="02040602050305030304" pitchFamily="18" charset="0"/>
              </a:rPr>
              <a:t>	acromion of the scapula at 	the </a:t>
            </a:r>
            <a:r>
              <a:rPr lang="en-GB" dirty="0">
                <a:latin typeface="Book Antiqua" panose="02040602050305030304" pitchFamily="18" charset="0"/>
                <a:hlinkClick r:id="rId2" tooltip="The Acromioclavicular Joint"/>
              </a:rPr>
              <a:t>acromioclavicular joint</a:t>
            </a:r>
            <a:r>
              <a:rPr lang="en-GB" dirty="0">
                <a:latin typeface="Book Antiqua" panose="02040602050305030304" pitchFamily="18" charset="0"/>
              </a:rPr>
              <a:t>, called facies 	</a:t>
            </a:r>
            <a:r>
              <a:rPr lang="en-GB" dirty="0" err="1">
                <a:latin typeface="Book Antiqua" panose="02040602050305030304" pitchFamily="18" charset="0"/>
              </a:rPr>
              <a:t>articularis</a:t>
            </a:r>
            <a:r>
              <a:rPr lang="en-GB" dirty="0">
                <a:latin typeface="Book Antiqua" panose="02040602050305030304" pitchFamily="18" charset="0"/>
              </a:rPr>
              <a:t> </a:t>
            </a:r>
            <a:r>
              <a:rPr lang="en-GB" dirty="0" err="1">
                <a:latin typeface="Book Antiqua" panose="02040602050305030304" pitchFamily="18" charset="0"/>
              </a:rPr>
              <a:t>acromialis</a:t>
            </a:r>
            <a:endParaRPr lang="en-GB" dirty="0">
              <a:latin typeface="Book Antiqua" panose="02040602050305030304" pitchFamily="18" charset="0"/>
            </a:endParaRPr>
          </a:p>
          <a:p>
            <a:pPr marL="12065" marR="5080">
              <a:lnSpc>
                <a:spcPct val="90000"/>
              </a:lnSpc>
              <a:spcBef>
                <a:spcPts val="600"/>
              </a:spcBef>
              <a:buClr>
                <a:srgbClr val="FF388B"/>
              </a:buClr>
              <a:buSzPct val="75000"/>
              <a:tabLst>
                <a:tab pos="254000" algn="l"/>
              </a:tabLst>
            </a:pPr>
            <a:r>
              <a:rPr lang="en-GB" dirty="0">
                <a:latin typeface="Book Antiqua" panose="02040602050305030304" pitchFamily="18" charset="0"/>
                <a:cs typeface="Cambria"/>
              </a:rPr>
              <a:t>    At inferior surface of </a:t>
            </a:r>
            <a:r>
              <a:rPr lang="en-GB" dirty="0" err="1">
                <a:latin typeface="Book Antiqua" panose="02040602050305030304" pitchFamily="18" charset="0"/>
                <a:cs typeface="Cambria"/>
              </a:rPr>
              <a:t>extremitas</a:t>
            </a:r>
            <a:r>
              <a:rPr lang="en-GB" dirty="0">
                <a:latin typeface="Book Antiqua" panose="02040602050305030304" pitchFamily="18" charset="0"/>
                <a:cs typeface="Cambria"/>
              </a:rPr>
              <a:t> 	</a:t>
            </a:r>
            <a:r>
              <a:rPr lang="en-GB" dirty="0" err="1">
                <a:latin typeface="Book Antiqua" panose="02040602050305030304" pitchFamily="18" charset="0"/>
                <a:cs typeface="Cambria"/>
              </a:rPr>
              <a:t>acromialis</a:t>
            </a:r>
            <a:r>
              <a:rPr lang="en-GB" dirty="0">
                <a:latin typeface="Book Antiqua" panose="02040602050305030304" pitchFamily="18" charset="0"/>
                <a:cs typeface="Cambria"/>
              </a:rPr>
              <a:t> there are conoid tubercle 	and trapezoid line</a:t>
            </a:r>
            <a:endParaRPr dirty="0">
              <a:latin typeface="Cambria"/>
              <a:cs typeface="Cambria"/>
            </a:endParaRPr>
          </a:p>
        </p:txBody>
      </p:sp>
      <p:pic>
        <p:nvPicPr>
          <p:cNvPr id="4" name="Picture 2">
            <a:extLst>
              <a:ext uri="{FF2B5EF4-FFF2-40B4-BE49-F238E27FC236}">
                <a16:creationId xmlns:a16="http://schemas.microsoft.com/office/drawing/2014/main" id="{A4BBB58D-8568-204D-1D5D-54CB3D763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437" t="23300" r="30199" b="50601"/>
          <a:stretch>
            <a:fillRect/>
          </a:stretch>
        </p:blipFill>
        <p:spPr bwMode="auto">
          <a:xfrm>
            <a:off x="4860032" y="548680"/>
            <a:ext cx="4183063" cy="198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a:extLst>
              <a:ext uri="{FF2B5EF4-FFF2-40B4-BE49-F238E27FC236}">
                <a16:creationId xmlns:a16="http://schemas.microsoft.com/office/drawing/2014/main" id="{D1DD9787-C523-9D0E-9FFE-4032BC69C8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197" t="60184" r="30063" b="10001"/>
          <a:stretch>
            <a:fillRect/>
          </a:stretch>
        </p:blipFill>
        <p:spPr bwMode="auto">
          <a:xfrm>
            <a:off x="4908550" y="3391150"/>
            <a:ext cx="4235450" cy="227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520682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902" y="1268760"/>
            <a:ext cx="4422140" cy="2759472"/>
          </a:xfrm>
          <a:prstGeom prst="rect">
            <a:avLst/>
          </a:prstGeom>
        </p:spPr>
        <p:txBody>
          <a:bodyPr vert="horz" wrap="square" lIns="0" tIns="64769" rIns="0" bIns="0" rtlCol="0">
            <a:spAutoFit/>
          </a:bodyPr>
          <a:lstStyle/>
          <a:p>
            <a:pPr marL="13970" marR="5080" algn="just">
              <a:lnSpc>
                <a:spcPct val="80000"/>
              </a:lnSpc>
              <a:spcBef>
                <a:spcPts val="509"/>
              </a:spcBef>
              <a:buClr>
                <a:srgbClr val="FF388B"/>
              </a:buClr>
              <a:buSzPct val="76470"/>
              <a:tabLst>
                <a:tab pos="243204" algn="l"/>
              </a:tabLst>
            </a:pPr>
            <a:r>
              <a:rPr lang="en-GB" b="1" spc="-10" dirty="0">
                <a:solidFill>
                  <a:srgbClr val="FF0000"/>
                </a:solidFill>
                <a:latin typeface="Cambria"/>
                <a:cs typeface="Cambria"/>
              </a:rPr>
              <a:t>*</a:t>
            </a:r>
            <a:r>
              <a:rPr lang="en-GB" b="1" spc="-10" dirty="0">
                <a:latin typeface="Cambria"/>
                <a:cs typeface="Cambria"/>
              </a:rPr>
              <a:t> Conoid tubercle </a:t>
            </a:r>
            <a:r>
              <a:rPr lang="en-GB" spc="-5" dirty="0">
                <a:latin typeface="Cambria"/>
                <a:cs typeface="Cambria"/>
              </a:rPr>
              <a:t>is a bump </a:t>
            </a:r>
            <a:r>
              <a:rPr lang="en-GB" spc="-10" dirty="0">
                <a:latin typeface="Cambria"/>
                <a:cs typeface="Cambria"/>
              </a:rPr>
              <a:t>on </a:t>
            </a:r>
            <a:r>
              <a:rPr lang="en-GB" spc="-470" dirty="0">
                <a:latin typeface="Cambria"/>
                <a:cs typeface="Cambria"/>
              </a:rPr>
              <a:t> </a:t>
            </a:r>
            <a:r>
              <a:rPr lang="en-GB" spc="-10" dirty="0">
                <a:latin typeface="Cambria"/>
                <a:cs typeface="Cambria"/>
              </a:rPr>
              <a:t>the</a:t>
            </a:r>
            <a:r>
              <a:rPr lang="en-GB" spc="-5" dirty="0">
                <a:latin typeface="Cambria"/>
                <a:cs typeface="Cambria"/>
              </a:rPr>
              <a:t> </a:t>
            </a:r>
            <a:r>
              <a:rPr lang="en-GB" spc="-10" dirty="0">
                <a:latin typeface="Cambria"/>
                <a:cs typeface="Cambria"/>
              </a:rPr>
              <a:t>inferior</a:t>
            </a:r>
            <a:r>
              <a:rPr lang="en-GB" spc="-5" dirty="0">
                <a:latin typeface="Cambria"/>
                <a:cs typeface="Cambria"/>
              </a:rPr>
              <a:t> 	surface</a:t>
            </a:r>
            <a:r>
              <a:rPr lang="en-GB" dirty="0">
                <a:latin typeface="Cambria"/>
                <a:cs typeface="Cambria"/>
              </a:rPr>
              <a:t> </a:t>
            </a:r>
            <a:r>
              <a:rPr lang="en-GB" spc="-5" dirty="0">
                <a:latin typeface="Cambria"/>
                <a:cs typeface="Cambria"/>
              </a:rPr>
              <a:t>of</a:t>
            </a:r>
            <a:r>
              <a:rPr lang="en-GB" dirty="0">
                <a:latin typeface="Cambria"/>
                <a:cs typeface="Cambria"/>
              </a:rPr>
              <a:t> </a:t>
            </a:r>
            <a:r>
              <a:rPr lang="en-GB" spc="-5" dirty="0">
                <a:latin typeface="Cambria"/>
                <a:cs typeface="Cambria"/>
              </a:rPr>
              <a:t>the </a:t>
            </a:r>
            <a:r>
              <a:rPr lang="en-GB" dirty="0">
                <a:latin typeface="Cambria"/>
                <a:cs typeface="Cambria"/>
              </a:rPr>
              <a:t> </a:t>
            </a:r>
            <a:r>
              <a:rPr lang="en-GB" spc="-10" dirty="0">
                <a:latin typeface="Cambria"/>
                <a:cs typeface="Cambria"/>
              </a:rPr>
              <a:t>bone.</a:t>
            </a:r>
            <a:r>
              <a:rPr lang="en-GB" spc="-5" dirty="0">
                <a:latin typeface="Cambria"/>
                <a:cs typeface="Cambria"/>
              </a:rPr>
              <a:t> </a:t>
            </a:r>
            <a:r>
              <a:rPr lang="en-GB" dirty="0">
                <a:latin typeface="Cambria"/>
                <a:cs typeface="Cambria"/>
              </a:rPr>
              <a:t>It</a:t>
            </a:r>
            <a:r>
              <a:rPr lang="en-GB" spc="5" dirty="0">
                <a:latin typeface="Cambria"/>
                <a:cs typeface="Cambria"/>
              </a:rPr>
              <a:t> </a:t>
            </a:r>
            <a:r>
              <a:rPr lang="en-GB" spc="-5" dirty="0">
                <a:latin typeface="Cambria"/>
                <a:cs typeface="Cambria"/>
              </a:rPr>
              <a:t>is</a:t>
            </a:r>
            <a:r>
              <a:rPr lang="en-GB" spc="475" dirty="0">
                <a:latin typeface="Cambria"/>
                <a:cs typeface="Cambria"/>
              </a:rPr>
              <a:t> </a:t>
            </a:r>
            <a:r>
              <a:rPr lang="en-GB" spc="-5" dirty="0">
                <a:latin typeface="Cambria"/>
                <a:cs typeface="Cambria"/>
              </a:rPr>
              <a:t>an</a:t>
            </a:r>
            <a:r>
              <a:rPr lang="en-GB" spc="475" dirty="0">
                <a:latin typeface="Cambria"/>
                <a:cs typeface="Cambria"/>
              </a:rPr>
              <a:t> </a:t>
            </a:r>
            <a:r>
              <a:rPr lang="en-GB" spc="-5" dirty="0">
                <a:latin typeface="Cambria"/>
                <a:cs typeface="Cambria"/>
              </a:rPr>
              <a:t>attachment </a:t>
            </a:r>
            <a:r>
              <a:rPr lang="en-GB" dirty="0">
                <a:latin typeface="Cambria"/>
                <a:cs typeface="Cambria"/>
              </a:rPr>
              <a:t> 	</a:t>
            </a:r>
            <a:r>
              <a:rPr lang="en-GB" spc="-5" dirty="0">
                <a:latin typeface="Cambria"/>
                <a:cs typeface="Cambria"/>
              </a:rPr>
              <a:t>point</a:t>
            </a:r>
            <a:r>
              <a:rPr lang="en-GB" spc="-10" dirty="0">
                <a:latin typeface="Cambria"/>
                <a:cs typeface="Cambria"/>
              </a:rPr>
              <a:t> </a:t>
            </a:r>
            <a:r>
              <a:rPr lang="en-GB" spc="-15" dirty="0">
                <a:latin typeface="Cambria"/>
                <a:cs typeface="Cambria"/>
              </a:rPr>
              <a:t>for</a:t>
            </a:r>
            <a:r>
              <a:rPr lang="en-GB" spc="-5" dirty="0">
                <a:latin typeface="Cambria"/>
                <a:cs typeface="Cambria"/>
              </a:rPr>
              <a:t> the</a:t>
            </a:r>
            <a:r>
              <a:rPr lang="en-GB" spc="-10" dirty="0">
                <a:latin typeface="Cambria"/>
                <a:cs typeface="Cambria"/>
              </a:rPr>
              <a:t> </a:t>
            </a:r>
            <a:r>
              <a:rPr lang="en-GB" spc="-5" dirty="0">
                <a:latin typeface="Cambria"/>
                <a:cs typeface="Cambria"/>
              </a:rPr>
              <a:t>conoid</a:t>
            </a:r>
            <a:r>
              <a:rPr lang="en-GB" spc="5" dirty="0">
                <a:latin typeface="Cambria"/>
                <a:cs typeface="Cambria"/>
              </a:rPr>
              <a:t> </a:t>
            </a:r>
            <a:r>
              <a:rPr lang="en-GB" spc="-5" dirty="0">
                <a:latin typeface="Cambria"/>
                <a:cs typeface="Cambria"/>
              </a:rPr>
              <a:t>ligament. </a:t>
            </a:r>
          </a:p>
          <a:p>
            <a:pPr marL="299720" marR="5080" indent="-285750" algn="just">
              <a:lnSpc>
                <a:spcPct val="80000"/>
              </a:lnSpc>
              <a:spcBef>
                <a:spcPts val="509"/>
              </a:spcBef>
              <a:buClr>
                <a:srgbClr val="FF388B"/>
              </a:buClr>
              <a:buSzPct val="76470"/>
              <a:buFont typeface="Arial" panose="020B0604020202020204" pitchFamily="34" charset="0"/>
              <a:buChar char="•"/>
              <a:tabLst>
                <a:tab pos="243204" algn="l"/>
              </a:tabLst>
            </a:pPr>
            <a:endParaRPr lang="en-GB" spc="-5" dirty="0">
              <a:latin typeface="Cambria"/>
              <a:cs typeface="Cambria"/>
            </a:endParaRPr>
          </a:p>
          <a:p>
            <a:pPr marL="299720" marR="5080" indent="-285750" algn="just">
              <a:lnSpc>
                <a:spcPct val="80000"/>
              </a:lnSpc>
              <a:spcBef>
                <a:spcPts val="509"/>
              </a:spcBef>
              <a:buClr>
                <a:srgbClr val="FF388B"/>
              </a:buClr>
              <a:buSzPct val="76470"/>
              <a:buFont typeface="Arial" panose="020B0604020202020204" pitchFamily="34" charset="0"/>
              <a:buChar char="•"/>
              <a:tabLst>
                <a:tab pos="243204" algn="l"/>
              </a:tabLst>
            </a:pPr>
            <a:endParaRPr lang="en-GB" spc="-5" dirty="0">
              <a:latin typeface="Cambria"/>
              <a:cs typeface="Cambria"/>
            </a:endParaRPr>
          </a:p>
          <a:p>
            <a:pPr marL="299720" marR="5080" indent="-285750" algn="just">
              <a:lnSpc>
                <a:spcPct val="80000"/>
              </a:lnSpc>
              <a:spcBef>
                <a:spcPts val="509"/>
              </a:spcBef>
              <a:buClr>
                <a:srgbClr val="FF388B"/>
              </a:buClr>
              <a:buSzPct val="76470"/>
              <a:buFont typeface="Arial" panose="020B0604020202020204" pitchFamily="34" charset="0"/>
              <a:buChar char="•"/>
              <a:tabLst>
                <a:tab pos="243204" algn="l"/>
              </a:tabLst>
            </a:pPr>
            <a:endParaRPr lang="en-GB" spc="-5" dirty="0">
              <a:latin typeface="Cambria"/>
              <a:cs typeface="Cambria"/>
            </a:endParaRPr>
          </a:p>
          <a:p>
            <a:pPr marL="13970" marR="5080" algn="just">
              <a:lnSpc>
                <a:spcPct val="80000"/>
              </a:lnSpc>
              <a:spcBef>
                <a:spcPts val="509"/>
              </a:spcBef>
              <a:buClr>
                <a:srgbClr val="FF388B"/>
              </a:buClr>
              <a:buSzPct val="76470"/>
              <a:tabLst>
                <a:tab pos="243204" algn="l"/>
              </a:tabLst>
            </a:pPr>
            <a:r>
              <a:rPr lang="en-GB" b="1" spc="-15" dirty="0">
                <a:solidFill>
                  <a:srgbClr val="FF0000"/>
                </a:solidFill>
                <a:latin typeface="Cambria"/>
                <a:cs typeface="Cambria"/>
              </a:rPr>
              <a:t>*</a:t>
            </a:r>
            <a:r>
              <a:rPr lang="en-GB" b="1" spc="-15" dirty="0">
                <a:latin typeface="Cambria"/>
                <a:cs typeface="Cambria"/>
              </a:rPr>
              <a:t>  </a:t>
            </a:r>
            <a:r>
              <a:rPr b="1" spc="-15" dirty="0">
                <a:latin typeface="Cambria"/>
                <a:cs typeface="Cambria"/>
              </a:rPr>
              <a:t>Trapezoid</a:t>
            </a:r>
            <a:r>
              <a:rPr b="1" spc="-10" dirty="0">
                <a:latin typeface="Cambria"/>
                <a:cs typeface="Cambria"/>
              </a:rPr>
              <a:t> </a:t>
            </a:r>
            <a:r>
              <a:rPr b="1" spc="-5" dirty="0">
                <a:latin typeface="Cambria"/>
                <a:cs typeface="Cambria"/>
              </a:rPr>
              <a:t>line</a:t>
            </a:r>
            <a:r>
              <a:rPr b="1" dirty="0">
                <a:latin typeface="Cambria"/>
                <a:cs typeface="Cambria"/>
              </a:rPr>
              <a:t> or</a:t>
            </a:r>
            <a:r>
              <a:rPr b="1" spc="5" dirty="0">
                <a:latin typeface="Cambria"/>
                <a:cs typeface="Cambria"/>
              </a:rPr>
              <a:t> </a:t>
            </a:r>
            <a:r>
              <a:rPr b="1" dirty="0">
                <a:latin typeface="Cambria"/>
                <a:cs typeface="Cambria"/>
              </a:rPr>
              <a:t>ridge</a:t>
            </a:r>
            <a:r>
              <a:rPr b="1" spc="375" dirty="0">
                <a:latin typeface="Cambria"/>
                <a:cs typeface="Cambria"/>
              </a:rPr>
              <a:t> </a:t>
            </a:r>
            <a:r>
              <a:rPr spc="-5" dirty="0">
                <a:latin typeface="Cambria"/>
                <a:cs typeface="Cambria"/>
              </a:rPr>
              <a:t>is</a:t>
            </a:r>
            <a:r>
              <a:rPr spc="365" dirty="0">
                <a:latin typeface="Cambria"/>
                <a:cs typeface="Cambria"/>
              </a:rPr>
              <a:t> </a:t>
            </a:r>
            <a:r>
              <a:rPr spc="-5" dirty="0">
                <a:latin typeface="Cambria"/>
                <a:cs typeface="Cambria"/>
              </a:rPr>
              <a:t>an </a:t>
            </a:r>
            <a:r>
              <a:rPr dirty="0">
                <a:latin typeface="Cambria"/>
                <a:cs typeface="Cambria"/>
              </a:rPr>
              <a:t> </a:t>
            </a:r>
            <a:r>
              <a:rPr spc="-10" dirty="0">
                <a:latin typeface="Cambria"/>
                <a:cs typeface="Cambria"/>
              </a:rPr>
              <a:t>elevation </a:t>
            </a:r>
            <a:r>
              <a:rPr lang="en-GB" spc="-10" dirty="0">
                <a:latin typeface="Cambria"/>
                <a:cs typeface="Cambria"/>
              </a:rPr>
              <a:t>	</a:t>
            </a:r>
            <a:r>
              <a:rPr spc="-5" dirty="0">
                <a:latin typeface="Cambria"/>
                <a:cs typeface="Cambria"/>
              </a:rPr>
              <a:t>that </a:t>
            </a:r>
            <a:r>
              <a:rPr lang="en-GB" spc="-5" dirty="0">
                <a:latin typeface="Cambria"/>
                <a:cs typeface="Cambria"/>
              </a:rPr>
              <a:t>	</a:t>
            </a:r>
            <a:r>
              <a:rPr spc="-5" dirty="0">
                <a:latin typeface="Cambria"/>
                <a:cs typeface="Cambria"/>
              </a:rPr>
              <a:t>runs </a:t>
            </a:r>
            <a:r>
              <a:rPr spc="-10" dirty="0">
                <a:latin typeface="Cambria"/>
                <a:cs typeface="Cambria"/>
              </a:rPr>
              <a:t>obliquely </a:t>
            </a:r>
            <a:r>
              <a:rPr spc="-15" dirty="0">
                <a:latin typeface="Cambria"/>
                <a:cs typeface="Cambria"/>
              </a:rPr>
              <a:t>from </a:t>
            </a:r>
            <a:r>
              <a:rPr spc="-5" dirty="0">
                <a:latin typeface="Cambria"/>
                <a:cs typeface="Cambria"/>
              </a:rPr>
              <a:t>the </a:t>
            </a:r>
            <a:r>
              <a:rPr dirty="0">
                <a:latin typeface="Cambria"/>
                <a:cs typeface="Cambria"/>
              </a:rPr>
              <a:t> </a:t>
            </a:r>
            <a:r>
              <a:rPr spc="-5" dirty="0">
                <a:latin typeface="Cambria"/>
                <a:cs typeface="Cambria"/>
              </a:rPr>
              <a:t>conoid </a:t>
            </a:r>
            <a:r>
              <a:rPr lang="en-GB" spc="-5" dirty="0">
                <a:latin typeface="Cambria"/>
                <a:cs typeface="Cambria"/>
              </a:rPr>
              <a:t>	</a:t>
            </a:r>
            <a:r>
              <a:rPr spc="-10" dirty="0">
                <a:latin typeface="Cambria"/>
                <a:cs typeface="Cambria"/>
              </a:rPr>
              <a:t>tubercle </a:t>
            </a:r>
            <a:r>
              <a:rPr spc="-15" dirty="0">
                <a:latin typeface="Cambria"/>
                <a:cs typeface="Cambria"/>
              </a:rPr>
              <a:t>to </a:t>
            </a:r>
            <a:r>
              <a:rPr lang="en-GB" spc="-15" dirty="0">
                <a:latin typeface="Cambria"/>
                <a:cs typeface="Cambria"/>
              </a:rPr>
              <a:t>	</a:t>
            </a:r>
            <a:r>
              <a:rPr spc="-5" dirty="0">
                <a:latin typeface="Cambria"/>
                <a:cs typeface="Cambria"/>
              </a:rPr>
              <a:t>the </a:t>
            </a:r>
            <a:r>
              <a:rPr spc="-10" dirty="0">
                <a:latin typeface="Cambria"/>
                <a:cs typeface="Cambria"/>
              </a:rPr>
              <a:t>lateral </a:t>
            </a:r>
            <a:r>
              <a:rPr spc="-5" dirty="0">
                <a:latin typeface="Cambria"/>
                <a:cs typeface="Cambria"/>
              </a:rPr>
              <a:t>end of the </a:t>
            </a:r>
            <a:r>
              <a:rPr spc="-360" dirty="0">
                <a:latin typeface="Cambria"/>
                <a:cs typeface="Cambria"/>
              </a:rPr>
              <a:t> </a:t>
            </a:r>
            <a:r>
              <a:rPr lang="en-GB" spc="-360" dirty="0">
                <a:latin typeface="Cambria"/>
                <a:cs typeface="Cambria"/>
              </a:rPr>
              <a:t>	</a:t>
            </a:r>
            <a:r>
              <a:rPr spc="-5" dirty="0">
                <a:latin typeface="Cambria"/>
                <a:cs typeface="Cambria"/>
              </a:rPr>
              <a:t>clavicle.</a:t>
            </a:r>
            <a:r>
              <a:rPr spc="345" dirty="0">
                <a:latin typeface="Cambria"/>
                <a:cs typeface="Cambria"/>
              </a:rPr>
              <a:t> </a:t>
            </a:r>
            <a:r>
              <a:rPr spc="-5" dirty="0">
                <a:latin typeface="Cambria"/>
                <a:cs typeface="Cambria"/>
              </a:rPr>
              <a:t>It</a:t>
            </a:r>
            <a:r>
              <a:rPr spc="345" dirty="0">
                <a:latin typeface="Cambria"/>
                <a:cs typeface="Cambria"/>
              </a:rPr>
              <a:t> </a:t>
            </a:r>
            <a:r>
              <a:rPr spc="-10" dirty="0">
                <a:latin typeface="Cambria"/>
                <a:cs typeface="Cambria"/>
              </a:rPr>
              <a:t>serves</a:t>
            </a:r>
            <a:r>
              <a:rPr spc="345" dirty="0">
                <a:latin typeface="Cambria"/>
                <a:cs typeface="Cambria"/>
              </a:rPr>
              <a:t> </a:t>
            </a:r>
            <a:r>
              <a:rPr spc="-5" dirty="0">
                <a:latin typeface="Cambria"/>
                <a:cs typeface="Cambria"/>
              </a:rPr>
              <a:t>as</a:t>
            </a:r>
            <a:r>
              <a:rPr spc="345" dirty="0">
                <a:latin typeface="Cambria"/>
                <a:cs typeface="Cambria"/>
              </a:rPr>
              <a:t> </a:t>
            </a:r>
            <a:r>
              <a:rPr spc="-5" dirty="0">
                <a:latin typeface="Cambria"/>
                <a:cs typeface="Cambria"/>
              </a:rPr>
              <a:t>an</a:t>
            </a:r>
            <a:r>
              <a:rPr spc="345" dirty="0">
                <a:latin typeface="Cambria"/>
                <a:cs typeface="Cambria"/>
              </a:rPr>
              <a:t> </a:t>
            </a:r>
            <a:r>
              <a:rPr lang="en-GB" spc="345" dirty="0">
                <a:latin typeface="Cambria"/>
                <a:cs typeface="Cambria"/>
              </a:rPr>
              <a:t>	</a:t>
            </a:r>
            <a:r>
              <a:rPr spc="-5" dirty="0">
                <a:latin typeface="Cambria"/>
                <a:cs typeface="Cambria"/>
              </a:rPr>
              <a:t>attachment </a:t>
            </a:r>
            <a:r>
              <a:rPr spc="-365" dirty="0">
                <a:latin typeface="Cambria"/>
                <a:cs typeface="Cambria"/>
              </a:rPr>
              <a:t> </a:t>
            </a:r>
            <a:r>
              <a:rPr spc="-5" dirty="0">
                <a:latin typeface="Cambria"/>
                <a:cs typeface="Cambria"/>
              </a:rPr>
              <a:t>point</a:t>
            </a:r>
            <a:r>
              <a:rPr dirty="0">
                <a:latin typeface="Cambria"/>
                <a:cs typeface="Cambria"/>
              </a:rPr>
              <a:t> </a:t>
            </a:r>
            <a:r>
              <a:rPr lang="en-GB" dirty="0">
                <a:latin typeface="Cambria"/>
                <a:cs typeface="Cambria"/>
              </a:rPr>
              <a:t>	</a:t>
            </a:r>
            <a:r>
              <a:rPr spc="-15" dirty="0">
                <a:latin typeface="Cambria"/>
                <a:cs typeface="Cambria"/>
              </a:rPr>
              <a:t>for</a:t>
            </a:r>
            <a:r>
              <a:rPr dirty="0">
                <a:latin typeface="Cambria"/>
                <a:cs typeface="Cambria"/>
              </a:rPr>
              <a:t> </a:t>
            </a:r>
            <a:r>
              <a:rPr spc="-5" dirty="0">
                <a:latin typeface="Cambria"/>
                <a:cs typeface="Cambria"/>
              </a:rPr>
              <a:t>the</a:t>
            </a:r>
            <a:r>
              <a:rPr spc="-10" dirty="0">
                <a:latin typeface="Cambria"/>
                <a:cs typeface="Cambria"/>
              </a:rPr>
              <a:t> </a:t>
            </a:r>
            <a:r>
              <a:rPr spc="-5" dirty="0">
                <a:latin typeface="Cambria"/>
                <a:cs typeface="Cambria"/>
              </a:rPr>
              <a:t>trapezoid</a:t>
            </a:r>
            <a:r>
              <a:rPr spc="-25" dirty="0">
                <a:latin typeface="Cambria"/>
                <a:cs typeface="Cambria"/>
              </a:rPr>
              <a:t> </a:t>
            </a:r>
            <a:r>
              <a:rPr spc="-5" dirty="0">
                <a:latin typeface="Cambria"/>
                <a:cs typeface="Cambria"/>
              </a:rPr>
              <a:t>ligament</a:t>
            </a:r>
            <a:r>
              <a:rPr sz="1700" spc="-5" dirty="0">
                <a:latin typeface="Cambria"/>
                <a:cs typeface="Cambria"/>
              </a:rPr>
              <a:t>.</a:t>
            </a:r>
            <a:endParaRPr sz="1700" dirty="0">
              <a:latin typeface="Cambria"/>
              <a:cs typeface="Cambria"/>
            </a:endParaRPr>
          </a:p>
        </p:txBody>
      </p:sp>
      <p:pic>
        <p:nvPicPr>
          <p:cNvPr id="4" name="Picture 2">
            <a:extLst>
              <a:ext uri="{FF2B5EF4-FFF2-40B4-BE49-F238E27FC236}">
                <a16:creationId xmlns:a16="http://schemas.microsoft.com/office/drawing/2014/main" id="{97768C07-65CD-6FC4-3D4B-C1488A2F53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37" t="23300" r="30199" b="50601"/>
          <a:stretch>
            <a:fillRect/>
          </a:stretch>
        </p:blipFill>
        <p:spPr bwMode="auto">
          <a:xfrm>
            <a:off x="4860032" y="548680"/>
            <a:ext cx="4183063" cy="198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a:extLst>
              <a:ext uri="{FF2B5EF4-FFF2-40B4-BE49-F238E27FC236}">
                <a16:creationId xmlns:a16="http://schemas.microsoft.com/office/drawing/2014/main" id="{2FD28453-AB1F-FB93-B038-9A5AE9D821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197" t="60184" r="30063" b="10001"/>
          <a:stretch>
            <a:fillRect/>
          </a:stretch>
        </p:blipFill>
        <p:spPr bwMode="auto">
          <a:xfrm>
            <a:off x="4908550" y="3391150"/>
            <a:ext cx="4235450" cy="227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B2F97-7506-E932-BDA8-D70F4009060F}"/>
              </a:ext>
            </a:extLst>
          </p:cNvPr>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Clavicle</a:t>
            </a:r>
          </a:p>
        </p:txBody>
      </p:sp>
      <p:sp>
        <p:nvSpPr>
          <p:cNvPr id="4" name="Content Placeholder 3">
            <a:extLst>
              <a:ext uri="{FF2B5EF4-FFF2-40B4-BE49-F238E27FC236}">
                <a16:creationId xmlns:a16="http://schemas.microsoft.com/office/drawing/2014/main" id="{C9F9125A-9D0B-1539-3EF5-644E8799B980}"/>
              </a:ext>
            </a:extLst>
          </p:cNvPr>
          <p:cNvSpPr>
            <a:spLocks noGrp="1"/>
          </p:cNvSpPr>
          <p:nvPr>
            <p:ph sz="half" idx="2"/>
          </p:nvPr>
        </p:nvSpPr>
        <p:spPr>
          <a:xfrm>
            <a:off x="4859338" y="1920875"/>
            <a:ext cx="4284662" cy="5108575"/>
          </a:xfrm>
          <a:solidFill>
            <a:schemeClr val="accent4">
              <a:lumMod val="20000"/>
              <a:lumOff val="80000"/>
            </a:schemeClr>
          </a:solidFill>
          <a:ln>
            <a:solidFill>
              <a:schemeClr val="tx1"/>
            </a:solidFill>
          </a:ln>
        </p:spPr>
        <p:txBody>
          <a:bodyPr>
            <a:normAutofit fontScale="70000" lnSpcReduction="20000"/>
          </a:bodyPr>
          <a:lstStyle/>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It is a doubly curved  </a:t>
            </a:r>
            <a:r>
              <a:rPr lang="en-US" sz="2900" b="1" i="1" u="sng" dirty="0">
                <a:solidFill>
                  <a:srgbClr val="C00000"/>
                </a:solidFill>
                <a:latin typeface="Times New Roman" pitchFamily="18" charset="0"/>
                <a:cs typeface="Times New Roman" pitchFamily="18" charset="0"/>
              </a:rPr>
              <a:t>long bone </a:t>
            </a:r>
            <a:r>
              <a:rPr lang="en-US" sz="2900" b="1" i="1" dirty="0">
                <a:solidFill>
                  <a:srgbClr val="C00000"/>
                </a:solidFill>
                <a:latin typeface="Times New Roman" pitchFamily="18" charset="0"/>
                <a:cs typeface="Times New Roman" pitchFamily="18" charset="0"/>
              </a:rPr>
              <a:t>lying horizontally</a:t>
            </a:r>
            <a:r>
              <a:rPr lang="en-US" sz="2900" b="1" i="1" dirty="0">
                <a:latin typeface="Times New Roman" pitchFamily="18" charset="0"/>
                <a:cs typeface="Times New Roman" pitchFamily="18" charset="0"/>
              </a:rPr>
              <a:t> across the root of the neck</a:t>
            </a:r>
          </a:p>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It is subcutaneous throughout its length.</a:t>
            </a:r>
          </a:p>
          <a:p>
            <a:pPr marL="274320" indent="-274320" fontAlgn="auto">
              <a:spcAft>
                <a:spcPts val="0"/>
              </a:spcAft>
              <a:buClr>
                <a:schemeClr val="accent3"/>
              </a:buClr>
              <a:buFont typeface="Wingdings 2"/>
              <a:buChar char=""/>
              <a:defRPr/>
            </a:pPr>
            <a:r>
              <a:rPr lang="en-US" sz="2900" b="1" i="1" u="sng" dirty="0">
                <a:solidFill>
                  <a:srgbClr val="0033CC"/>
                </a:solidFill>
                <a:latin typeface="Times New Roman" pitchFamily="18" charset="0"/>
                <a:cs typeface="Times New Roman" pitchFamily="18" charset="0"/>
              </a:rPr>
              <a:t>Functions:</a:t>
            </a:r>
          </a:p>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1. It  serves as a rigid support from which the scapula and free upper limb are suspended &amp; keeping them away from the trunk so that the arm has maximum freedom of movement.</a:t>
            </a:r>
          </a:p>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2. Transmits forces from the upper limb to the axial skeleton.</a:t>
            </a:r>
          </a:p>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3. Provides attachment for muscles.</a:t>
            </a:r>
          </a:p>
          <a:p>
            <a:pPr marL="274320" indent="-274320" fontAlgn="auto">
              <a:spcAft>
                <a:spcPts val="0"/>
              </a:spcAft>
              <a:buClr>
                <a:schemeClr val="accent3"/>
              </a:buClr>
              <a:buFont typeface="Wingdings 2"/>
              <a:buChar char=""/>
              <a:defRPr/>
            </a:pPr>
            <a:r>
              <a:rPr lang="en-US" sz="2900" b="1" i="1" dirty="0">
                <a:latin typeface="Times New Roman" pitchFamily="18" charset="0"/>
                <a:cs typeface="Times New Roman" pitchFamily="18" charset="0"/>
              </a:rPr>
              <a:t>4. It forms a boundary of the </a:t>
            </a:r>
            <a:r>
              <a:rPr lang="en-US" sz="2900" b="1" i="1" dirty="0" err="1">
                <a:latin typeface="Times New Roman" pitchFamily="18" charset="0"/>
                <a:cs typeface="Times New Roman" pitchFamily="18" charset="0"/>
              </a:rPr>
              <a:t>Cervicoaxillary</a:t>
            </a:r>
            <a:r>
              <a:rPr lang="en-US" sz="2900" b="1" i="1" dirty="0">
                <a:latin typeface="Times New Roman" pitchFamily="18" charset="0"/>
                <a:cs typeface="Times New Roman" pitchFamily="18" charset="0"/>
              </a:rPr>
              <a:t> canal  for protection of the neurovascular bundle of the UL.</a:t>
            </a:r>
          </a:p>
          <a:p>
            <a:pPr marL="274320" indent="-274320" fontAlgn="auto">
              <a:spcAft>
                <a:spcPts val="0"/>
              </a:spcAft>
              <a:buClr>
                <a:schemeClr val="accent3"/>
              </a:buClr>
              <a:buFont typeface="Wingdings 2"/>
              <a:buChar char=""/>
              <a:defRPr/>
            </a:pPr>
            <a:endParaRPr lang="en-US" sz="2400" b="1" i="1" dirty="0"/>
          </a:p>
        </p:txBody>
      </p:sp>
      <p:pic>
        <p:nvPicPr>
          <p:cNvPr id="10246" name="Picture 2" descr="D:\Student Gray\7. Upper limb\F66122-007-f011.jpg">
            <a:extLst>
              <a:ext uri="{FF2B5EF4-FFF2-40B4-BE49-F238E27FC236}">
                <a16:creationId xmlns:a16="http://schemas.microsoft.com/office/drawing/2014/main" id="{9B496BAF-E493-5860-2440-BCD634A4BB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151"/>
          <a:stretch>
            <a:fillRect/>
          </a:stretch>
        </p:blipFill>
        <p:spPr bwMode="auto">
          <a:xfrm>
            <a:off x="323850" y="1844675"/>
            <a:ext cx="4535488" cy="5013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1377F-7419-8F76-F982-E9DB878BA54B}"/>
              </a:ext>
            </a:extLst>
          </p:cNvPr>
          <p:cNvSpPr>
            <a:spLocks noGrp="1"/>
          </p:cNvSpPr>
          <p:nvPr>
            <p:ph type="title"/>
          </p:nvPr>
        </p:nvSpPr>
        <p:spPr>
          <a:xfrm>
            <a:off x="357158" y="571480"/>
            <a:ext cx="8229600" cy="1143000"/>
          </a:xfrm>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latin typeface="Times New Roman" pitchFamily="18" charset="0"/>
                <a:cs typeface="Times New Roman" pitchFamily="18" charset="0"/>
              </a:rPr>
              <a:t>Articulations of Clavicle</a:t>
            </a:r>
            <a:endParaRPr lang="en-US" sz="4000" dirty="0">
              <a:solidFill>
                <a:schemeClr val="bg1"/>
              </a:solidFill>
              <a:latin typeface="Times New Roman" pitchFamily="18" charset="0"/>
              <a:cs typeface="Times New Roman" pitchFamily="18" charset="0"/>
            </a:endParaRPr>
          </a:p>
        </p:txBody>
      </p:sp>
      <p:sp>
        <p:nvSpPr>
          <p:cNvPr id="4" name="Content Placeholder 3">
            <a:extLst>
              <a:ext uri="{FF2B5EF4-FFF2-40B4-BE49-F238E27FC236}">
                <a16:creationId xmlns:a16="http://schemas.microsoft.com/office/drawing/2014/main" id="{8240F98F-8AF7-086B-EEF4-2DA3C908D8E9}"/>
              </a:ext>
            </a:extLst>
          </p:cNvPr>
          <p:cNvSpPr>
            <a:spLocks noGrp="1"/>
          </p:cNvSpPr>
          <p:nvPr>
            <p:ph sz="half" idx="2"/>
          </p:nvPr>
        </p:nvSpPr>
        <p:spPr>
          <a:xfrm>
            <a:off x="5724525" y="1920875"/>
            <a:ext cx="2962275" cy="4433888"/>
          </a:xfrm>
          <a:solidFill>
            <a:schemeClr val="accent4">
              <a:lumMod val="20000"/>
              <a:lumOff val="80000"/>
            </a:schemeClr>
          </a:solidFill>
          <a:ln>
            <a:solidFill>
              <a:schemeClr val="tx1"/>
            </a:solidFill>
          </a:ln>
        </p:spPr>
        <p:txBody>
          <a:bodyPr>
            <a:normAutofit lnSpcReduction="10000"/>
          </a:bodyPr>
          <a:lstStyle/>
          <a:p>
            <a:pPr marL="274320" indent="-274320" fontAlgn="auto">
              <a:spcAft>
                <a:spcPts val="0"/>
              </a:spcAft>
              <a:buClr>
                <a:schemeClr val="accent3"/>
              </a:buClr>
              <a:buFont typeface="Wingdings 2"/>
              <a:buChar char=""/>
              <a:defRPr/>
            </a:pPr>
            <a:r>
              <a:rPr lang="en-US" sz="2400" b="1" u="sng" dirty="0">
                <a:latin typeface="Times New Roman" pitchFamily="18" charset="0"/>
                <a:cs typeface="Times New Roman" pitchFamily="18" charset="0"/>
              </a:rPr>
              <a:t>Medially</a:t>
            </a:r>
            <a:r>
              <a:rPr lang="en-US" sz="2400" dirty="0">
                <a:latin typeface="Times New Roman" pitchFamily="18" charset="0"/>
                <a:cs typeface="Times New Roman" pitchFamily="18" charset="0"/>
              </a:rPr>
              <a:t> with the </a:t>
            </a:r>
            <a:r>
              <a:rPr lang="en-US" sz="2400" dirty="0" err="1">
                <a:latin typeface="Times New Roman" pitchFamily="18" charset="0"/>
                <a:cs typeface="Times New Roman" pitchFamily="18" charset="0"/>
              </a:rPr>
              <a:t>manubrium</a:t>
            </a:r>
            <a:r>
              <a:rPr lang="en-US" sz="2400" dirty="0">
                <a:latin typeface="Times New Roman" pitchFamily="18" charset="0"/>
                <a:cs typeface="Times New Roman" pitchFamily="18" charset="0"/>
              </a:rPr>
              <a:t> at the</a:t>
            </a:r>
            <a:r>
              <a:rPr lang="en-US" sz="2400" b="1" i="1" dirty="0">
                <a:solidFill>
                  <a:schemeClr val="accent1">
                    <a:lumMod val="75000"/>
                  </a:schemeClr>
                </a:solidFill>
                <a:latin typeface="Times New Roman" pitchFamily="18" charset="0"/>
                <a:cs typeface="Times New Roman" pitchFamily="18" charset="0"/>
              </a:rPr>
              <a:t> </a:t>
            </a:r>
            <a:r>
              <a:rPr lang="en-US" sz="2400" b="1" i="1" dirty="0" err="1">
                <a:solidFill>
                  <a:schemeClr val="accent1">
                    <a:lumMod val="75000"/>
                  </a:schemeClr>
                </a:solidFill>
                <a:latin typeface="Times New Roman" pitchFamily="18" charset="0"/>
                <a:cs typeface="Times New Roman" pitchFamily="18" charset="0"/>
              </a:rPr>
              <a:t>Sternoclavicular</a:t>
            </a:r>
            <a:r>
              <a:rPr lang="en-US" sz="2400" b="1" i="1" dirty="0">
                <a:solidFill>
                  <a:schemeClr val="accent1">
                    <a:lumMod val="75000"/>
                  </a:schemeClr>
                </a:solidFill>
                <a:latin typeface="Times New Roman" pitchFamily="18" charset="0"/>
                <a:cs typeface="Times New Roman" pitchFamily="18" charset="0"/>
              </a:rPr>
              <a:t> joint .</a:t>
            </a:r>
          </a:p>
          <a:p>
            <a:pPr marL="274320" indent="-274320" fontAlgn="auto">
              <a:spcAft>
                <a:spcPts val="0"/>
              </a:spcAft>
              <a:buClr>
                <a:schemeClr val="accent3"/>
              </a:buClr>
              <a:buFont typeface="Wingdings 2"/>
              <a:buChar char=""/>
              <a:defRPr/>
            </a:pPr>
            <a:r>
              <a:rPr lang="en-US" sz="2400" b="1" i="1" u="sng" dirty="0">
                <a:latin typeface="Times New Roman" pitchFamily="18" charset="0"/>
                <a:cs typeface="Times New Roman" pitchFamily="18" charset="0"/>
              </a:rPr>
              <a:t>Laterally</a:t>
            </a:r>
            <a:r>
              <a:rPr lang="en-US" sz="2400" b="1" i="1" dirty="0">
                <a:latin typeface="Times New Roman" pitchFamily="18" charset="0"/>
                <a:cs typeface="Times New Roman" pitchFamily="18" charset="0"/>
              </a:rPr>
              <a:t> with the Scapula at the </a:t>
            </a:r>
            <a:r>
              <a:rPr lang="en-US" sz="2400" b="1" i="1" dirty="0" err="1">
                <a:solidFill>
                  <a:srgbClr val="006600"/>
                </a:solidFill>
                <a:latin typeface="Times New Roman" pitchFamily="18" charset="0"/>
                <a:cs typeface="Times New Roman" pitchFamily="18" charset="0"/>
              </a:rPr>
              <a:t>Acromioclavicular</a:t>
            </a:r>
            <a:r>
              <a:rPr lang="en-US" sz="2400" b="1" i="1" dirty="0">
                <a:solidFill>
                  <a:srgbClr val="006600"/>
                </a:solidFill>
                <a:latin typeface="Times New Roman" pitchFamily="18" charset="0"/>
                <a:cs typeface="Times New Roman" pitchFamily="18" charset="0"/>
              </a:rPr>
              <a:t> joint</a:t>
            </a:r>
          </a:p>
          <a:p>
            <a:pPr marL="274320" indent="-274320" fontAlgn="auto">
              <a:spcAft>
                <a:spcPts val="0"/>
              </a:spcAft>
              <a:buClr>
                <a:schemeClr val="accent3"/>
              </a:buClr>
              <a:buFont typeface="Wingdings 2"/>
              <a:buChar char=""/>
              <a:defRPr/>
            </a:pPr>
            <a:r>
              <a:rPr lang="en-US" sz="2400" b="1" i="1" u="sng" dirty="0">
                <a:latin typeface="Times New Roman" pitchFamily="18" charset="0"/>
                <a:cs typeface="Times New Roman" pitchFamily="18" charset="0"/>
              </a:rPr>
              <a:t>Inferiorly</a:t>
            </a:r>
            <a:r>
              <a:rPr lang="en-US" sz="2400" b="1" i="1" dirty="0">
                <a:latin typeface="Times New Roman" pitchFamily="18" charset="0"/>
                <a:cs typeface="Times New Roman" pitchFamily="18" charset="0"/>
              </a:rPr>
              <a:t> with the 1</a:t>
            </a:r>
            <a:r>
              <a:rPr lang="en-US" sz="2400" b="1" i="1" baseline="30000" dirty="0">
                <a:latin typeface="Times New Roman" pitchFamily="18" charset="0"/>
                <a:cs typeface="Times New Roman" pitchFamily="18" charset="0"/>
              </a:rPr>
              <a:t>st</a:t>
            </a:r>
            <a:r>
              <a:rPr lang="en-US" sz="2400" b="1" i="1" dirty="0">
                <a:latin typeface="Times New Roman" pitchFamily="18" charset="0"/>
                <a:cs typeface="Times New Roman" pitchFamily="18" charset="0"/>
              </a:rPr>
              <a:t> rib at </a:t>
            </a:r>
            <a:r>
              <a:rPr lang="en-US" sz="2400" b="1" i="1" u="sng" dirty="0">
                <a:latin typeface="Times New Roman" pitchFamily="18" charset="0"/>
                <a:cs typeface="Times New Roman" pitchFamily="18" charset="0"/>
              </a:rPr>
              <a:t>the </a:t>
            </a:r>
            <a:r>
              <a:rPr lang="en-US" sz="2400" b="1" i="1" dirty="0" err="1">
                <a:solidFill>
                  <a:srgbClr val="0033CC"/>
                </a:solidFill>
                <a:latin typeface="Times New Roman" pitchFamily="18" charset="0"/>
                <a:cs typeface="Times New Roman" pitchFamily="18" charset="0"/>
              </a:rPr>
              <a:t>Costoclavicular</a:t>
            </a:r>
            <a:r>
              <a:rPr lang="en-US" sz="2400" b="1" i="1" dirty="0">
                <a:solidFill>
                  <a:srgbClr val="0033CC"/>
                </a:solidFill>
                <a:latin typeface="Times New Roman" pitchFamily="18" charset="0"/>
                <a:cs typeface="Times New Roman" pitchFamily="18" charset="0"/>
              </a:rPr>
              <a:t> Joint</a:t>
            </a:r>
            <a:endParaRPr lang="en-US" sz="2400" dirty="0">
              <a:latin typeface="Times New Roman" pitchFamily="18" charset="0"/>
              <a:cs typeface="Times New Roman" pitchFamily="18" charset="0"/>
            </a:endParaRPr>
          </a:p>
        </p:txBody>
      </p:sp>
      <p:pic>
        <p:nvPicPr>
          <p:cNvPr id="6" name="Picture 6" descr="7D724C7F">
            <a:extLst>
              <a:ext uri="{FF2B5EF4-FFF2-40B4-BE49-F238E27FC236}">
                <a16:creationId xmlns:a16="http://schemas.microsoft.com/office/drawing/2014/main" id="{D8D6E793-1DDD-42C5-4E46-45988631692F}"/>
              </a:ext>
            </a:extLst>
          </p:cNvPr>
          <p:cNvPicPr>
            <a:picLocks noChangeAspect="1" noChangeArrowheads="1"/>
          </p:cNvPicPr>
          <p:nvPr/>
        </p:nvPicPr>
        <p:blipFill>
          <a:blip r:embed="rId2">
            <a:lum bright="-20000"/>
            <a:extLst>
              <a:ext uri="{28A0092B-C50C-407E-A947-70E740481C1C}">
                <a14:useLocalDpi xmlns:a14="http://schemas.microsoft.com/office/drawing/2010/main" val="0"/>
              </a:ext>
            </a:extLst>
          </a:blip>
          <a:srcRect l="8844" r="59315" b="53687"/>
          <a:stretch>
            <a:fillRect/>
          </a:stretch>
        </p:blipFill>
        <p:spPr bwMode="auto">
          <a:xfrm>
            <a:off x="468313" y="1844675"/>
            <a:ext cx="4967287" cy="501332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9" name="Straight Arrow Connector 8">
            <a:extLst>
              <a:ext uri="{FF2B5EF4-FFF2-40B4-BE49-F238E27FC236}">
                <a16:creationId xmlns:a16="http://schemas.microsoft.com/office/drawing/2014/main" id="{676FF7A9-8560-9B24-EB93-EB84FDEACB7F}"/>
              </a:ext>
            </a:extLst>
          </p:cNvPr>
          <p:cNvCxnSpPr/>
          <p:nvPr/>
        </p:nvCxnSpPr>
        <p:spPr>
          <a:xfrm flipH="1" flipV="1">
            <a:off x="4716463" y="3141663"/>
            <a:ext cx="360362" cy="3587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5847915-C97E-2D92-52BA-4B1E61A911EA}"/>
              </a:ext>
            </a:extLst>
          </p:cNvPr>
          <p:cNvCxnSpPr/>
          <p:nvPr/>
        </p:nvCxnSpPr>
        <p:spPr>
          <a:xfrm flipV="1">
            <a:off x="3779838" y="3068638"/>
            <a:ext cx="0" cy="288925"/>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43C23-8344-BA18-6DB7-A1EF5E35FEF8}"/>
              </a:ext>
            </a:extLst>
          </p:cNvPr>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dirty="0">
                <a:latin typeface="Times New Roman" pitchFamily="18" charset="0"/>
                <a:cs typeface="Times New Roman" pitchFamily="18" charset="0"/>
              </a:rPr>
              <a:t>Fractures of the Clavicle</a:t>
            </a:r>
          </a:p>
        </p:txBody>
      </p:sp>
      <p:sp>
        <p:nvSpPr>
          <p:cNvPr id="4" name="Content Placeholder 3">
            <a:extLst>
              <a:ext uri="{FF2B5EF4-FFF2-40B4-BE49-F238E27FC236}">
                <a16:creationId xmlns:a16="http://schemas.microsoft.com/office/drawing/2014/main" id="{8BED03D8-5466-5CFC-20C3-AE00FCB8CD18}"/>
              </a:ext>
            </a:extLst>
          </p:cNvPr>
          <p:cNvSpPr>
            <a:spLocks noGrp="1"/>
          </p:cNvSpPr>
          <p:nvPr>
            <p:ph sz="half" idx="2"/>
          </p:nvPr>
        </p:nvSpPr>
        <p:spPr>
          <a:xfrm>
            <a:off x="4644008" y="1920085"/>
            <a:ext cx="4499992" cy="4937915"/>
          </a:xfrm>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The clavicle is commonly fractured especially in children as </a:t>
            </a:r>
            <a:r>
              <a:rPr lang="en-US" sz="2000" b="1" dirty="0">
                <a:latin typeface="Times New Roman" pitchFamily="18" charset="0"/>
                <a:cs typeface="Times New Roman" pitchFamily="18" charset="0"/>
              </a:rPr>
              <a:t>forces are impacted to the outstretched hand during falling</a:t>
            </a:r>
            <a:r>
              <a:rPr lang="en-US" sz="2000"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dirty="0">
                <a:solidFill>
                  <a:srgbClr val="C00000"/>
                </a:solidFill>
                <a:latin typeface="Times New Roman" pitchFamily="18" charset="0"/>
                <a:cs typeface="Times New Roman" pitchFamily="18" charset="0"/>
              </a:rPr>
              <a:t>The weakest part of the clavicle is the junction of the middle and lateral thirds.</a:t>
            </a:r>
          </a:p>
          <a:p>
            <a:pPr marL="274320" indent="-274320" fontAlgn="auto">
              <a:spcAft>
                <a:spcPts val="0"/>
              </a:spcAft>
              <a:buClr>
                <a:schemeClr val="accent3"/>
              </a:buClr>
              <a:buFont typeface="Wingdings 2"/>
              <a:buChar char=""/>
              <a:defRPr/>
            </a:pPr>
            <a:r>
              <a:rPr lang="en-US" sz="2000" b="1" dirty="0">
                <a:latin typeface="Times New Roman" pitchFamily="18" charset="0"/>
                <a:cs typeface="Times New Roman" pitchFamily="18" charset="0"/>
              </a:rPr>
              <a:t>After fracture, the medial fragment is </a:t>
            </a:r>
            <a:r>
              <a:rPr lang="en-US" sz="2000" b="1" u="sng" dirty="0">
                <a:solidFill>
                  <a:srgbClr val="0000FF"/>
                </a:solidFill>
                <a:latin typeface="Times New Roman" pitchFamily="18" charset="0"/>
                <a:cs typeface="Times New Roman" pitchFamily="18" charset="0"/>
              </a:rPr>
              <a:t>elevated </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(by the </a:t>
            </a:r>
            <a:r>
              <a:rPr lang="en-US" sz="2000" dirty="0" err="1">
                <a:latin typeface="Times New Roman" pitchFamily="18" charset="0"/>
                <a:cs typeface="Times New Roman" pitchFamily="18" charset="0"/>
              </a:rPr>
              <a:t>sternomastoid</a:t>
            </a:r>
            <a:r>
              <a:rPr lang="en-US" sz="2000" dirty="0">
                <a:latin typeface="Times New Roman" pitchFamily="18" charset="0"/>
                <a:cs typeface="Times New Roman" pitchFamily="18" charset="0"/>
              </a:rPr>
              <a:t> muscle), </a:t>
            </a:r>
            <a:r>
              <a:rPr lang="en-US" sz="2000" b="1" dirty="0">
                <a:latin typeface="Times New Roman" pitchFamily="18" charset="0"/>
                <a:cs typeface="Times New Roman" pitchFamily="18" charset="0"/>
              </a:rPr>
              <a:t>the lateral fragment </a:t>
            </a:r>
            <a:r>
              <a:rPr lang="en-US" sz="2000" b="1" u="sng" dirty="0">
                <a:solidFill>
                  <a:srgbClr val="C00000"/>
                </a:solidFill>
                <a:latin typeface="Times New Roman" pitchFamily="18" charset="0"/>
                <a:cs typeface="Times New Roman" pitchFamily="18" charset="0"/>
              </a:rPr>
              <a:t>drops </a:t>
            </a:r>
            <a:r>
              <a:rPr lang="en-US" sz="2000" b="1" dirty="0">
                <a:latin typeface="Times New Roman" pitchFamily="18" charset="0"/>
                <a:cs typeface="Times New Roman" pitchFamily="18" charset="0"/>
              </a:rPr>
              <a:t>because of the weight of the UL.</a:t>
            </a:r>
          </a:p>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It may be pulled medially by the adductors of the arm.</a:t>
            </a:r>
          </a:p>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The sagging limb is supported by the other.</a:t>
            </a:r>
          </a:p>
          <a:p>
            <a:pPr marL="274320" indent="-274320" fontAlgn="auto">
              <a:spcAft>
                <a:spcPts val="0"/>
              </a:spcAft>
              <a:buClr>
                <a:schemeClr val="accent3"/>
              </a:buClr>
              <a:buFont typeface="Wingdings 2"/>
              <a:buChar char=""/>
              <a:defRPr/>
            </a:pPr>
            <a:endParaRPr lang="en-US" sz="2000" dirty="0">
              <a:latin typeface="Times New Roman" pitchFamily="18" charset="0"/>
              <a:cs typeface="Times New Roman" pitchFamily="18" charset="0"/>
            </a:endParaRPr>
          </a:p>
        </p:txBody>
      </p:sp>
      <p:pic>
        <p:nvPicPr>
          <p:cNvPr id="13320" name="Picture 4" descr="D89D64B7">
            <a:extLst>
              <a:ext uri="{FF2B5EF4-FFF2-40B4-BE49-F238E27FC236}">
                <a16:creationId xmlns:a16="http://schemas.microsoft.com/office/drawing/2014/main" id="{615C512A-93BA-89E1-0357-72991B427E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7031" t="24498" r="20432" b="47540"/>
          <a:stretch>
            <a:fillRect/>
          </a:stretch>
        </p:blipFill>
        <p:spPr bwMode="auto">
          <a:xfrm>
            <a:off x="2051050" y="2060575"/>
            <a:ext cx="2025650"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4" descr="9B13F2C5">
            <a:extLst>
              <a:ext uri="{FF2B5EF4-FFF2-40B4-BE49-F238E27FC236}">
                <a16:creationId xmlns:a16="http://schemas.microsoft.com/office/drawing/2014/main" id="{808ECE4F-ACC5-2356-0AB5-D27363FE95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0846" t="9898" r="49289" b="73155"/>
          <a:stretch>
            <a:fillRect/>
          </a:stretch>
        </p:blipFill>
        <p:spPr bwMode="auto">
          <a:xfrm>
            <a:off x="250825" y="1989138"/>
            <a:ext cx="136842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4" descr="47B3C063">
            <a:extLst>
              <a:ext uri="{FF2B5EF4-FFF2-40B4-BE49-F238E27FC236}">
                <a16:creationId xmlns:a16="http://schemas.microsoft.com/office/drawing/2014/main" id="{E776F67A-2C53-ACFE-12E4-57BE10A270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9597" r="25542" b="37930"/>
          <a:stretch>
            <a:fillRect/>
          </a:stretch>
        </p:blipFill>
        <p:spPr bwMode="auto">
          <a:xfrm>
            <a:off x="1403350" y="4149725"/>
            <a:ext cx="2592388"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E0B76843-F476-BA76-18A5-E69872FBDB7E}"/>
              </a:ext>
            </a:extLst>
          </p:cNvPr>
          <p:cNvSpPr/>
          <p:nvPr/>
        </p:nvSpPr>
        <p:spPr>
          <a:xfrm>
            <a:off x="2484438" y="2997200"/>
            <a:ext cx="142875" cy="287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cxnSp>
        <p:nvCxnSpPr>
          <p:cNvPr id="12" name="Straight Arrow Connector 11">
            <a:extLst>
              <a:ext uri="{FF2B5EF4-FFF2-40B4-BE49-F238E27FC236}">
                <a16:creationId xmlns:a16="http://schemas.microsoft.com/office/drawing/2014/main" id="{79D1BE2C-6F10-EB91-D0C4-786137BEC17E}"/>
              </a:ext>
            </a:extLst>
          </p:cNvPr>
          <p:cNvCxnSpPr/>
          <p:nvPr/>
        </p:nvCxnSpPr>
        <p:spPr>
          <a:xfrm flipH="1">
            <a:off x="2555875" y="5445125"/>
            <a:ext cx="215900" cy="2159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l="29375" t="13000" r="25000" b="5000"/>
          <a:stretch>
            <a:fillRect/>
          </a:stretch>
        </p:blipFill>
        <p:spPr bwMode="auto">
          <a:xfrm>
            <a:off x="4873366" y="2052638"/>
            <a:ext cx="4279900"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2" name="Rectangle 2"/>
          <p:cNvSpPr>
            <a:spLocks noGrp="1" noChangeArrowheads="1"/>
          </p:cNvSpPr>
          <p:nvPr>
            <p:ph/>
          </p:nvPr>
        </p:nvSpPr>
        <p:spPr>
          <a:xfrm>
            <a:off x="37307" y="980728"/>
            <a:ext cx="9002712" cy="5111750"/>
          </a:xfrm>
        </p:spPr>
        <p:txBody>
          <a:bodyPr/>
          <a:lstStyle/>
          <a:p>
            <a:pPr eaLnBrk="1" hangingPunct="1">
              <a:lnSpc>
                <a:spcPct val="90000"/>
              </a:lnSpc>
            </a:pPr>
            <a:r>
              <a:rPr lang="en-GB" altLang="en-US" sz="1600" dirty="0">
                <a:latin typeface="Book Antiqua" panose="02040602050305030304" pitchFamily="18" charset="0"/>
              </a:rPr>
              <a:t>paired bone</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the longest bone of the upper limb</a:t>
            </a:r>
            <a:r>
              <a:rPr lang="sr-Cyrl-RS" altLang="en-US" sz="1600" dirty="0">
                <a:latin typeface="Book Antiqua" panose="02040602050305030304" pitchFamily="18" charset="0"/>
              </a:rPr>
              <a:t>; </a:t>
            </a:r>
            <a:r>
              <a:rPr lang="en-GB" altLang="en-US" sz="1600" dirty="0">
                <a:latin typeface="Book Antiqua" panose="02040602050305030304" pitchFamily="18" charset="0"/>
              </a:rPr>
              <a:t>it is the only bone of upper arm</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It articulates with scapula </a:t>
            </a:r>
            <a:r>
              <a:rPr lang="sr-Cyrl-RS" altLang="en-US" sz="1600" dirty="0">
                <a:latin typeface="Book Antiqua" panose="02040602050305030304" pitchFamily="18" charset="0"/>
              </a:rPr>
              <a:t>(</a:t>
            </a:r>
            <a:r>
              <a:rPr lang="en-GB" altLang="en-US" sz="1600" dirty="0">
                <a:latin typeface="Book Antiqua" panose="02040602050305030304" pitchFamily="18" charset="0"/>
              </a:rPr>
              <a:t>art. </a:t>
            </a:r>
            <a:r>
              <a:rPr lang="en-GB" altLang="en-US" sz="1600" dirty="0" err="1">
                <a:latin typeface="Book Antiqua" panose="02040602050305030304" pitchFamily="18" charset="0"/>
              </a:rPr>
              <a:t>humeri</a:t>
            </a:r>
            <a:r>
              <a:rPr lang="en-GB" altLang="en-US" sz="1600" dirty="0">
                <a:latin typeface="Book Antiqua" panose="02040602050305030304" pitchFamily="18" charset="0"/>
              </a:rPr>
              <a:t> – </a:t>
            </a:r>
            <a:r>
              <a:rPr lang="en-GB" altLang="en-US" sz="1600" dirty="0" err="1">
                <a:latin typeface="Book Antiqua" panose="02040602050305030304" pitchFamily="18" charset="0"/>
              </a:rPr>
              <a:t>glenohumeral</a:t>
            </a:r>
            <a:r>
              <a:rPr lang="en-GB" altLang="en-US" sz="1600" dirty="0">
                <a:latin typeface="Book Antiqua" panose="02040602050305030304" pitchFamily="18" charset="0"/>
              </a:rPr>
              <a:t> joint</a:t>
            </a:r>
            <a:r>
              <a:rPr lang="sr-Cyrl-RS" altLang="en-US" sz="1600" dirty="0">
                <a:latin typeface="Book Antiqua" panose="02040602050305030304" pitchFamily="18" charset="0"/>
              </a:rPr>
              <a:t>), </a:t>
            </a:r>
            <a:r>
              <a:rPr lang="en-GB" altLang="en-US" sz="1600" dirty="0">
                <a:latin typeface="Book Antiqua" panose="02040602050305030304" pitchFamily="18" charset="0"/>
              </a:rPr>
              <a:t>with radius and ulna</a:t>
            </a:r>
            <a:r>
              <a:rPr lang="sr-Cyrl-RS" altLang="en-US" sz="1600" dirty="0">
                <a:latin typeface="Book Antiqua" panose="02040602050305030304" pitchFamily="18" charset="0"/>
              </a:rPr>
              <a:t> (</a:t>
            </a:r>
            <a:r>
              <a:rPr lang="en-GB" altLang="en-US" sz="1600" dirty="0">
                <a:latin typeface="Book Antiqua" panose="02040602050305030304" pitchFamily="18" charset="0"/>
              </a:rPr>
              <a:t>art. </a:t>
            </a:r>
            <a:r>
              <a:rPr lang="en-GB" altLang="en-US" sz="1600" dirty="0" err="1">
                <a:latin typeface="Book Antiqua" panose="02040602050305030304" pitchFamily="18" charset="0"/>
              </a:rPr>
              <a:t>cubiti</a:t>
            </a:r>
            <a:r>
              <a:rPr lang="en-GB" altLang="en-US" sz="1600" dirty="0">
                <a:latin typeface="Book Antiqua" panose="02040602050305030304" pitchFamily="18" charset="0"/>
              </a:rPr>
              <a:t> – elbow joint</a:t>
            </a:r>
            <a:r>
              <a:rPr lang="sr-Cyrl-RS" altLang="en-US" sz="1600" dirty="0">
                <a:latin typeface="Book Antiqua" panose="02040602050305030304" pitchFamily="18" charset="0"/>
              </a:rPr>
              <a:t>)</a:t>
            </a:r>
            <a:r>
              <a:rPr lang="en-GB" altLang="en-US" sz="1600" dirty="0">
                <a:latin typeface="Book Antiqua" panose="02040602050305030304" pitchFamily="18" charset="0"/>
              </a:rPr>
              <a:t> </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parts</a:t>
            </a:r>
            <a:r>
              <a:rPr lang="sr-Cyrl-RS" altLang="en-US" sz="1600" dirty="0">
                <a:latin typeface="Book Antiqua" panose="02040602050305030304" pitchFamily="18" charset="0"/>
              </a:rPr>
              <a:t>:</a:t>
            </a:r>
          </a:p>
          <a:p>
            <a:pPr eaLnBrk="1" hangingPunct="1">
              <a:lnSpc>
                <a:spcPct val="90000"/>
              </a:lnSpc>
              <a:buFontTx/>
              <a:buNone/>
            </a:pPr>
            <a:r>
              <a:rPr lang="en-GB" altLang="en-US" sz="1600" dirty="0">
                <a:latin typeface="Book Antiqua" panose="02040602050305030304" pitchFamily="18" charset="0"/>
              </a:rPr>
              <a:t>	1) body (shaft)</a:t>
            </a:r>
            <a:r>
              <a:rPr lang="sr-Cyrl-RS" altLang="en-US" sz="1600" dirty="0">
                <a:latin typeface="Book Antiqua" panose="02040602050305030304" pitchFamily="18" charset="0"/>
              </a:rPr>
              <a:t> (</a:t>
            </a:r>
            <a:r>
              <a:rPr lang="en-GB" altLang="en-US" sz="1600" b="1" dirty="0">
                <a:latin typeface="Book Antiqua" panose="02040602050305030304" pitchFamily="18" charset="0"/>
              </a:rPr>
              <a:t>corpus</a:t>
            </a:r>
            <a:r>
              <a:rPr lang="en-GB" altLang="en-US" sz="1600" dirty="0">
                <a:latin typeface="Book Antiqua" panose="02040602050305030304" pitchFamily="18" charset="0"/>
              </a:rPr>
              <a:t>)</a:t>
            </a:r>
            <a:br>
              <a:rPr lang="sr-Cyrl-RS" altLang="en-US" sz="1600" dirty="0">
                <a:latin typeface="Book Antiqua" panose="02040602050305030304" pitchFamily="18" charset="0"/>
              </a:rPr>
            </a:br>
            <a:r>
              <a:rPr lang="en-GB" altLang="en-US" sz="1600" dirty="0">
                <a:latin typeface="Book Antiqua" panose="02040602050305030304" pitchFamily="18" charset="0"/>
              </a:rPr>
              <a:t>2) proximal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proximalis</a:t>
            </a:r>
            <a:r>
              <a:rPr lang="en-GB" altLang="en-US" sz="1600" dirty="0">
                <a:latin typeface="Book Antiqua" panose="02040602050305030304" pitchFamily="18" charset="0"/>
              </a:rPr>
              <a:t>)</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en-GB" altLang="en-US" sz="1600" dirty="0">
                <a:latin typeface="Book Antiqua" panose="02040602050305030304" pitchFamily="18" charset="0"/>
              </a:rPr>
              <a:t>3) distal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distalis</a:t>
            </a:r>
            <a:r>
              <a:rPr lang="en-GB" altLang="en-US" sz="1600" dirty="0">
                <a:latin typeface="Book Antiqua" panose="02040602050305030304" pitchFamily="18" charset="0"/>
              </a:rPr>
              <a:t>)</a:t>
            </a:r>
            <a:endParaRPr lang="sr-Cyrl-RS" altLang="en-US" sz="1600" dirty="0">
              <a:latin typeface="Book Antiqua" panose="02040602050305030304" pitchFamily="18" charset="0"/>
            </a:endParaRPr>
          </a:p>
          <a:p>
            <a:pPr eaLnBrk="1" hangingPunct="1">
              <a:lnSpc>
                <a:spcPct val="90000"/>
              </a:lnSpc>
              <a:buFontTx/>
              <a:buNone/>
            </a:pPr>
            <a:endParaRPr lang="sr-Cyrl-RS"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1) Body (Shaft)</a:t>
            </a:r>
            <a:r>
              <a:rPr lang="sr-Cyrl-RS" altLang="en-US" sz="1600" dirty="0">
                <a:latin typeface="Book Antiqua" panose="02040602050305030304" pitchFamily="18" charset="0"/>
              </a:rPr>
              <a:t> (</a:t>
            </a:r>
            <a:r>
              <a:rPr lang="en-GB" altLang="en-US" sz="1600" b="1" dirty="0">
                <a:latin typeface="Book Antiqua" panose="02040602050305030304" pitchFamily="18" charset="0"/>
              </a:rPr>
              <a:t>corpus</a:t>
            </a:r>
            <a:r>
              <a:rPr lang="en-GB" altLang="en-US" sz="1600" dirty="0">
                <a:latin typeface="Book Antiqua" panose="02040602050305030304" pitchFamily="18" charset="0"/>
              </a:rPr>
              <a:t>)</a:t>
            </a:r>
            <a:r>
              <a:rPr lang="sr-Cyrl-RS" altLang="en-US" sz="1600" dirty="0">
                <a:latin typeface="Book Antiqua" panose="02040602050305030304" pitchFamily="18" charset="0"/>
              </a:rPr>
              <a:t> – 3 </a:t>
            </a:r>
            <a:r>
              <a:rPr lang="en-GB" altLang="en-US" sz="1600" dirty="0">
                <a:latin typeface="Book Antiqua" panose="02040602050305030304" pitchFamily="18" charset="0"/>
              </a:rPr>
              <a:t>surfaces</a:t>
            </a:r>
            <a:r>
              <a:rPr lang="sr-Cyrl-RS" altLang="en-US" sz="1600" dirty="0">
                <a:latin typeface="Book Antiqua" panose="02040602050305030304" pitchFamily="18" charset="0"/>
              </a:rPr>
              <a:t> </a:t>
            </a:r>
            <a:r>
              <a:rPr lang="en-GB" altLang="en-US" sz="1600" dirty="0">
                <a:latin typeface="Book Antiqua" panose="02040602050305030304" pitchFamily="18" charset="0"/>
              </a:rPr>
              <a:t>and</a:t>
            </a:r>
            <a:r>
              <a:rPr lang="sr-Cyrl-RS" altLang="en-US" sz="1600" dirty="0">
                <a:latin typeface="Book Antiqua" panose="02040602050305030304" pitchFamily="18" charset="0"/>
              </a:rPr>
              <a:t> 3 </a:t>
            </a:r>
            <a:r>
              <a:rPr lang="en-GB" altLang="en-US" sz="1600" dirty="0" err="1">
                <a:latin typeface="Book Antiqua" panose="02040602050305030304" pitchFamily="18" charset="0"/>
              </a:rPr>
              <a:t>margines</a:t>
            </a:r>
            <a:endParaRPr lang="sr-Cyrl-RS"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2) Proximal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proximalis</a:t>
            </a:r>
            <a:r>
              <a:rPr lang="en-GB" altLang="en-US" sz="1600" dirty="0">
                <a:latin typeface="Book Antiqua" panose="02040602050305030304" pitchFamily="18" charset="0"/>
              </a:rPr>
              <a:t>)</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the head </a:t>
            </a:r>
            <a:r>
              <a:rPr lang="sr-Cyrl-RS" altLang="en-US" sz="1600" dirty="0">
                <a:latin typeface="Book Antiqua" panose="02040602050305030304" pitchFamily="18" charset="0"/>
              </a:rPr>
              <a:t>(</a:t>
            </a:r>
            <a:r>
              <a:rPr lang="en-GB" altLang="en-US" sz="1600" b="1" dirty="0">
                <a:latin typeface="Book Antiqua" panose="02040602050305030304" pitchFamily="18" charset="0"/>
              </a:rPr>
              <a:t>caput </a:t>
            </a:r>
            <a:r>
              <a:rPr lang="en-GB" altLang="en-US" sz="1600" b="1" dirty="0" err="1">
                <a:latin typeface="Book Antiqua" panose="02040602050305030304" pitchFamily="18" charset="0"/>
              </a:rPr>
              <a:t>humeri</a:t>
            </a:r>
            <a:r>
              <a:rPr lang="sr-Cyrl-RS" altLang="en-US" sz="1600" dirty="0">
                <a:latin typeface="Book Antiqua" panose="02040602050305030304" pitchFamily="18" charset="0"/>
              </a:rPr>
              <a:t>),</a:t>
            </a:r>
            <a:r>
              <a:rPr lang="sr-Cyrl-RS" altLang="en-US" sz="1600" b="1" dirty="0">
                <a:latin typeface="Book Antiqua" panose="02040602050305030304" pitchFamily="18" charset="0"/>
              </a:rPr>
              <a:t> </a:t>
            </a:r>
            <a:r>
              <a:rPr lang="en-GB" altLang="en-US" sz="1600" dirty="0">
                <a:latin typeface="Book Antiqua" panose="02040602050305030304" pitchFamily="18" charset="0"/>
              </a:rPr>
              <a:t>articulates with </a:t>
            </a:r>
            <a:br>
              <a:rPr lang="en-GB" altLang="en-US" sz="1600" dirty="0">
                <a:latin typeface="Book Antiqua" panose="02040602050305030304" pitchFamily="18" charset="0"/>
              </a:rPr>
            </a:br>
            <a:r>
              <a:rPr lang="en-GB" altLang="en-US" sz="1600" dirty="0">
                <a:latin typeface="Book Antiqua" panose="02040602050305030304" pitchFamily="18" charset="0"/>
              </a:rPr>
              <a:t>  </a:t>
            </a:r>
            <a:r>
              <a:rPr lang="en-GB" altLang="en-US" sz="1600" dirty="0" err="1">
                <a:latin typeface="Book Antiqua" panose="02040602050305030304" pitchFamily="18" charset="0"/>
              </a:rPr>
              <a:t>cavitas</a:t>
            </a:r>
            <a:r>
              <a:rPr lang="en-GB" altLang="en-US" sz="1600" dirty="0">
                <a:latin typeface="Book Antiqua" panose="02040602050305030304" pitchFamily="18" charset="0"/>
              </a:rPr>
              <a:t> </a:t>
            </a:r>
            <a:r>
              <a:rPr lang="en-GB" altLang="en-US" sz="1600" dirty="0" err="1">
                <a:latin typeface="Book Antiqua" panose="02040602050305030304" pitchFamily="18" charset="0"/>
              </a:rPr>
              <a:t>glenoidalis</a:t>
            </a:r>
            <a:r>
              <a:rPr lang="sr-Cyrl-RS" altLang="en-US" sz="1600" dirty="0">
                <a:latin typeface="Book Antiqua" panose="02040602050305030304" pitchFamily="18" charset="0"/>
              </a:rPr>
              <a:t> </a:t>
            </a:r>
            <a:r>
              <a:rPr lang="en-GB" altLang="en-US" sz="1600" dirty="0">
                <a:latin typeface="Book Antiqua" panose="02040602050305030304" pitchFamily="18" charset="0"/>
              </a:rPr>
              <a:t>scapulae </a:t>
            </a:r>
            <a:br>
              <a:rPr lang="sr-Cyrl-RS" altLang="en-US" sz="1600" dirty="0">
                <a:latin typeface="Book Antiqua" panose="02040602050305030304" pitchFamily="18" charset="0"/>
              </a:rPr>
            </a:br>
            <a:r>
              <a:rPr lang="en-GB" altLang="en-US" sz="1600" dirty="0">
                <a:latin typeface="Book Antiqua" panose="02040602050305030304" pitchFamily="18" charset="0"/>
              </a:rPr>
              <a:t>(forming</a:t>
            </a:r>
            <a:r>
              <a:rPr lang="sr-Cyrl-RS" altLang="en-US" sz="1600" dirty="0">
                <a:latin typeface="Book Antiqua" panose="02040602050305030304" pitchFamily="18" charset="0"/>
              </a:rPr>
              <a:t> </a:t>
            </a:r>
            <a:r>
              <a:rPr lang="en-GB" altLang="en-US" sz="1600" dirty="0" err="1">
                <a:latin typeface="Book Antiqua" panose="02040602050305030304" pitchFamily="18" charset="0"/>
              </a:rPr>
              <a:t>articulatio</a:t>
            </a:r>
            <a:r>
              <a:rPr lang="en-GB" altLang="en-US" sz="1600" dirty="0">
                <a:latin typeface="Book Antiqua" panose="02040602050305030304" pitchFamily="18" charset="0"/>
              </a:rPr>
              <a:t> </a:t>
            </a:r>
            <a:r>
              <a:rPr lang="en-GB" altLang="en-US" sz="1600" dirty="0" err="1">
                <a:latin typeface="Book Antiqua" panose="02040602050305030304" pitchFamily="18" charset="0"/>
              </a:rPr>
              <a:t>humeri</a:t>
            </a:r>
            <a:r>
              <a:rPr lang="en-GB" altLang="en-US" sz="1600" dirty="0">
                <a:latin typeface="Book Antiqua" panose="02040602050305030304" pitchFamily="18" charset="0"/>
              </a:rPr>
              <a:t> – </a:t>
            </a:r>
            <a:r>
              <a:rPr lang="en-GB" altLang="en-US" sz="1600" dirty="0" err="1">
                <a:latin typeface="Book Antiqua" panose="02040602050305030304" pitchFamily="18" charset="0"/>
              </a:rPr>
              <a:t>glenohumeral</a:t>
            </a:r>
            <a:r>
              <a:rPr lang="en-GB" altLang="en-US" sz="1600" dirty="0">
                <a:latin typeface="Book Antiqua" panose="02040602050305030304" pitchFamily="18" charset="0"/>
              </a:rPr>
              <a:t> joint</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anatomical neck</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collum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anatomicum</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attachment of joint </a:t>
            </a:r>
            <a:r>
              <a:rPr lang="en-GB" altLang="en-US" sz="1600" dirty="0" err="1">
                <a:latin typeface="Book Antiqua" panose="02040602050305030304" pitchFamily="18" charset="0"/>
              </a:rPr>
              <a:t>capsula</a:t>
            </a:r>
            <a:br>
              <a:rPr lang="en-GB" altLang="en-US" sz="1600" dirty="0">
                <a:latin typeface="Book Antiqua" panose="02040602050305030304" pitchFamily="18" charset="0"/>
              </a:rPr>
            </a:br>
            <a:r>
              <a:rPr lang="en-GB" altLang="en-US" sz="1600" dirty="0">
                <a:latin typeface="Book Antiqua" panose="02040602050305030304" pitchFamily="18" charset="0"/>
              </a:rPr>
              <a:t>- greater tuberosity</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tuberculum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majus</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attachment of muscles</a:t>
            </a:r>
            <a:br>
              <a:rPr lang="en-GB" altLang="en-US" sz="1600" dirty="0">
                <a:latin typeface="Book Antiqua" panose="02040602050305030304" pitchFamily="18" charset="0"/>
              </a:rPr>
            </a:br>
            <a:r>
              <a:rPr lang="en-GB" altLang="en-US" sz="1600" dirty="0">
                <a:latin typeface="Book Antiqua" panose="02040602050305030304" pitchFamily="18" charset="0"/>
              </a:rPr>
              <a:t>- lesser tuberosity </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tuberculum</a:t>
            </a:r>
            <a:r>
              <a:rPr lang="en-GB" altLang="en-US" sz="1600" b="1" dirty="0">
                <a:latin typeface="Book Antiqua" panose="02040602050305030304" pitchFamily="18" charset="0"/>
              </a:rPr>
              <a:t> minus</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attachment of muscles </a:t>
            </a:r>
          </a:p>
          <a:p>
            <a:pPr eaLnBrk="1" hangingPunct="1">
              <a:lnSpc>
                <a:spcPct val="90000"/>
              </a:lnSpc>
              <a:buFontTx/>
              <a:buNone/>
            </a:pPr>
            <a:r>
              <a:rPr lang="en-GB" altLang="en-US" sz="1600" dirty="0">
                <a:latin typeface="Book Antiqua" panose="02040602050305030304" pitchFamily="18" charset="0"/>
              </a:rPr>
              <a:t>      - surgical neck </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colum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chirurgicum</a:t>
            </a:r>
            <a:r>
              <a:rPr lang="en-GB" altLang="en-US" sz="1600" b="1" dirty="0">
                <a:latin typeface="Book Antiqua" panose="02040602050305030304" pitchFamily="18" charset="0"/>
              </a:rPr>
              <a:t>)</a:t>
            </a:r>
            <a:endParaRPr lang="en-US" altLang="en-US" sz="1600" dirty="0">
              <a:latin typeface="Book Antiqua" panose="02040602050305030304" pitchFamily="18" charset="0"/>
            </a:endParaRPr>
          </a:p>
        </p:txBody>
      </p:sp>
      <p:sp>
        <p:nvSpPr>
          <p:cNvPr id="13315" name="Rectangle 2"/>
          <p:cNvSpPr txBox="1">
            <a:spLocks noChangeArrowheads="1"/>
          </p:cNvSpPr>
          <p:nvPr/>
        </p:nvSpPr>
        <p:spPr bwMode="auto">
          <a:xfrm>
            <a:off x="423863" y="333375"/>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HUMERUS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6420" y="347625"/>
            <a:ext cx="7924492" cy="690574"/>
          </a:xfrm>
          <a:prstGeom prst="rect">
            <a:avLst/>
          </a:prstGeom>
        </p:spPr>
        <p:txBody>
          <a:bodyPr vert="horz" wrap="square" lIns="0" tIns="13335" rIns="0" bIns="0" rtlCol="0">
            <a:spAutoFit/>
          </a:bodyPr>
          <a:lstStyle/>
          <a:p>
            <a:pPr marL="12700">
              <a:lnSpc>
                <a:spcPct val="100000"/>
              </a:lnSpc>
              <a:spcBef>
                <a:spcPts val="105"/>
              </a:spcBef>
            </a:pPr>
            <a:r>
              <a:rPr b="1" spc="-15" dirty="0">
                <a:latin typeface="Cambria"/>
                <a:cs typeface="Cambria"/>
              </a:rPr>
              <a:t>HUMERUS</a:t>
            </a:r>
            <a:r>
              <a:rPr b="1" spc="-50" dirty="0">
                <a:latin typeface="Cambria"/>
                <a:cs typeface="Cambria"/>
              </a:rPr>
              <a:t> </a:t>
            </a:r>
            <a:r>
              <a:rPr dirty="0"/>
              <a:t>(Upper</a:t>
            </a:r>
            <a:r>
              <a:rPr spc="-45" dirty="0"/>
              <a:t> </a:t>
            </a:r>
            <a:r>
              <a:rPr spc="-5" dirty="0"/>
              <a:t>Arm</a:t>
            </a:r>
            <a:r>
              <a:rPr spc="-10" dirty="0"/>
              <a:t> </a:t>
            </a:r>
            <a:r>
              <a:rPr spc="-5" dirty="0"/>
              <a:t>Bone)</a:t>
            </a:r>
          </a:p>
        </p:txBody>
      </p:sp>
      <p:sp>
        <p:nvSpPr>
          <p:cNvPr id="3" name="object 3"/>
          <p:cNvSpPr txBox="1"/>
          <p:nvPr/>
        </p:nvSpPr>
        <p:spPr>
          <a:xfrm>
            <a:off x="612140" y="1246378"/>
            <a:ext cx="4187825" cy="4918710"/>
          </a:xfrm>
          <a:prstGeom prst="rect">
            <a:avLst/>
          </a:prstGeom>
        </p:spPr>
        <p:txBody>
          <a:bodyPr vert="horz" wrap="square" lIns="0" tIns="12700" rIns="0" bIns="0" rtlCol="0">
            <a:spAutoFit/>
          </a:bodyPr>
          <a:lstStyle/>
          <a:p>
            <a:pPr marL="286385" marR="5715" indent="-274320" algn="just">
              <a:lnSpc>
                <a:spcPct val="100000"/>
              </a:lnSpc>
              <a:spcBef>
                <a:spcPts val="100"/>
              </a:spcBef>
              <a:buClr>
                <a:srgbClr val="FF388B"/>
              </a:buClr>
              <a:buSzPct val="75000"/>
              <a:buFont typeface="Microsoft Sans Serif"/>
              <a:buChar char=""/>
              <a:tabLst>
                <a:tab pos="287020" algn="l"/>
              </a:tabLst>
            </a:pPr>
            <a:r>
              <a:rPr sz="1800" dirty="0">
                <a:latin typeface="Cambria"/>
                <a:cs typeface="Cambria"/>
              </a:rPr>
              <a:t>The</a:t>
            </a:r>
            <a:r>
              <a:rPr sz="1800" spc="5" dirty="0">
                <a:latin typeface="Cambria"/>
                <a:cs typeface="Cambria"/>
              </a:rPr>
              <a:t> </a:t>
            </a:r>
            <a:r>
              <a:rPr sz="1800" dirty="0">
                <a:latin typeface="Cambria"/>
                <a:cs typeface="Cambria"/>
              </a:rPr>
              <a:t>humerus</a:t>
            </a:r>
            <a:r>
              <a:rPr sz="1800" spc="5" dirty="0">
                <a:latin typeface="Cambria"/>
                <a:cs typeface="Cambria"/>
              </a:rPr>
              <a:t> </a:t>
            </a:r>
            <a:r>
              <a:rPr sz="1800" dirty="0">
                <a:latin typeface="Cambria"/>
                <a:cs typeface="Cambria"/>
              </a:rPr>
              <a:t>is</a:t>
            </a:r>
            <a:r>
              <a:rPr sz="1800" spc="5" dirty="0">
                <a:latin typeface="Cambria"/>
                <a:cs typeface="Cambria"/>
              </a:rPr>
              <a:t> </a:t>
            </a:r>
            <a:r>
              <a:rPr sz="1800" dirty="0">
                <a:latin typeface="Cambria"/>
                <a:cs typeface="Cambria"/>
              </a:rPr>
              <a:t>a</a:t>
            </a:r>
            <a:r>
              <a:rPr sz="1800" spc="5" dirty="0">
                <a:latin typeface="Cambria"/>
                <a:cs typeface="Cambria"/>
              </a:rPr>
              <a:t> </a:t>
            </a:r>
            <a:r>
              <a:rPr sz="1800" dirty="0">
                <a:latin typeface="Cambria"/>
                <a:cs typeface="Cambria"/>
              </a:rPr>
              <a:t>long</a:t>
            </a:r>
            <a:r>
              <a:rPr sz="1800" spc="5" dirty="0">
                <a:latin typeface="Cambria"/>
                <a:cs typeface="Cambria"/>
              </a:rPr>
              <a:t> </a:t>
            </a:r>
            <a:r>
              <a:rPr sz="1800" spc="-5" dirty="0">
                <a:latin typeface="Cambria"/>
                <a:cs typeface="Cambria"/>
              </a:rPr>
              <a:t>bone</a:t>
            </a:r>
            <a:r>
              <a:rPr sz="1800" dirty="0">
                <a:latin typeface="Cambria"/>
                <a:cs typeface="Cambria"/>
              </a:rPr>
              <a:t> </a:t>
            </a:r>
            <a:r>
              <a:rPr sz="1800" spc="-5" dirty="0">
                <a:latin typeface="Cambria"/>
                <a:cs typeface="Cambria"/>
              </a:rPr>
              <a:t>that </a:t>
            </a:r>
            <a:r>
              <a:rPr sz="1800" dirty="0">
                <a:latin typeface="Cambria"/>
                <a:cs typeface="Cambria"/>
              </a:rPr>
              <a:t> </a:t>
            </a:r>
            <a:r>
              <a:rPr sz="1800" spc="-5" dirty="0">
                <a:latin typeface="Cambria"/>
                <a:cs typeface="Cambria"/>
              </a:rPr>
              <a:t>supports</a:t>
            </a:r>
            <a:r>
              <a:rPr sz="180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upper</a:t>
            </a:r>
            <a:r>
              <a:rPr sz="1800" dirty="0">
                <a:latin typeface="Cambria"/>
                <a:cs typeface="Cambria"/>
              </a:rPr>
              <a:t> </a:t>
            </a:r>
            <a:r>
              <a:rPr sz="1800" spc="-5" dirty="0">
                <a:latin typeface="Cambria"/>
                <a:cs typeface="Cambria"/>
              </a:rPr>
              <a:t>arm</a:t>
            </a:r>
            <a:r>
              <a:rPr sz="1800" dirty="0">
                <a:latin typeface="Cambria"/>
                <a:cs typeface="Cambria"/>
              </a:rPr>
              <a:t> </a:t>
            </a:r>
            <a:r>
              <a:rPr sz="1800" spc="-5" dirty="0">
                <a:latin typeface="Cambria"/>
                <a:cs typeface="Cambria"/>
              </a:rPr>
              <a:t>(upper</a:t>
            </a:r>
            <a:r>
              <a:rPr sz="1800" dirty="0">
                <a:latin typeface="Cambria"/>
                <a:cs typeface="Cambria"/>
              </a:rPr>
              <a:t> arm </a:t>
            </a:r>
            <a:r>
              <a:rPr sz="1800" spc="5" dirty="0">
                <a:latin typeface="Cambria"/>
                <a:cs typeface="Cambria"/>
              </a:rPr>
              <a:t> </a:t>
            </a:r>
            <a:r>
              <a:rPr sz="1800" spc="-5" dirty="0">
                <a:latin typeface="Cambria"/>
                <a:cs typeface="Cambria"/>
              </a:rPr>
              <a:t>bone).</a:t>
            </a:r>
            <a:r>
              <a:rPr sz="1800" dirty="0">
                <a:latin typeface="Cambria"/>
                <a:cs typeface="Cambria"/>
              </a:rPr>
              <a:t> It</a:t>
            </a:r>
            <a:r>
              <a:rPr sz="1800" spc="5" dirty="0">
                <a:latin typeface="Cambria"/>
                <a:cs typeface="Cambria"/>
              </a:rPr>
              <a:t> </a:t>
            </a:r>
            <a:r>
              <a:rPr sz="1800" spc="-10" dirty="0">
                <a:latin typeface="Cambria"/>
                <a:cs typeface="Cambria"/>
              </a:rPr>
              <a:t>extends</a:t>
            </a:r>
            <a:r>
              <a:rPr sz="1800" spc="-5" dirty="0">
                <a:latin typeface="Cambria"/>
                <a:cs typeface="Cambria"/>
              </a:rPr>
              <a:t> </a:t>
            </a:r>
            <a:r>
              <a:rPr sz="1800" spc="-10" dirty="0">
                <a:latin typeface="Cambria"/>
                <a:cs typeface="Cambria"/>
              </a:rPr>
              <a:t>from</a:t>
            </a:r>
            <a:r>
              <a:rPr sz="1800" spc="-5" dirty="0">
                <a:latin typeface="Cambria"/>
                <a:cs typeface="Cambria"/>
              </a:rPr>
              <a:t> the</a:t>
            </a:r>
            <a:r>
              <a:rPr sz="1800" spc="385" dirty="0">
                <a:latin typeface="Cambria"/>
                <a:cs typeface="Cambria"/>
              </a:rPr>
              <a:t> </a:t>
            </a:r>
            <a:r>
              <a:rPr sz="1800" spc="-5" dirty="0">
                <a:latin typeface="Cambria"/>
                <a:cs typeface="Cambria"/>
              </a:rPr>
              <a:t>shoulder </a:t>
            </a:r>
            <a:r>
              <a:rPr sz="1800" dirty="0">
                <a:latin typeface="Cambria"/>
                <a:cs typeface="Cambria"/>
              </a:rPr>
              <a:t> joint</a:t>
            </a:r>
            <a:r>
              <a:rPr sz="1800" spc="-25" dirty="0">
                <a:latin typeface="Cambria"/>
                <a:cs typeface="Cambria"/>
              </a:rPr>
              <a:t> </a:t>
            </a:r>
            <a:r>
              <a:rPr sz="1800" spc="-5" dirty="0">
                <a:latin typeface="Cambria"/>
                <a:cs typeface="Cambria"/>
              </a:rPr>
              <a:t>to</a:t>
            </a:r>
            <a:r>
              <a:rPr sz="1800" spc="-10" dirty="0">
                <a:latin typeface="Cambria"/>
                <a:cs typeface="Cambria"/>
              </a:rPr>
              <a:t> </a:t>
            </a:r>
            <a:r>
              <a:rPr sz="1800" spc="-5" dirty="0">
                <a:latin typeface="Cambria"/>
                <a:cs typeface="Cambria"/>
              </a:rPr>
              <a:t>the elbow </a:t>
            </a:r>
            <a:r>
              <a:rPr sz="1800" spc="5" dirty="0">
                <a:latin typeface="Cambria"/>
                <a:cs typeface="Cambria"/>
              </a:rPr>
              <a:t>joint.</a:t>
            </a:r>
            <a:endParaRPr sz="1800">
              <a:latin typeface="Cambria"/>
              <a:cs typeface="Cambria"/>
            </a:endParaRPr>
          </a:p>
          <a:p>
            <a:pPr marL="286385" marR="5080" indent="-274320" algn="just">
              <a:lnSpc>
                <a:spcPct val="100000"/>
              </a:lnSpc>
              <a:spcBef>
                <a:spcPts val="600"/>
              </a:spcBef>
              <a:buClr>
                <a:srgbClr val="FF388B"/>
              </a:buClr>
              <a:buSzPct val="75000"/>
              <a:buFont typeface="Microsoft Sans Serif"/>
              <a:buChar char=""/>
              <a:tabLst>
                <a:tab pos="287020" algn="l"/>
              </a:tabLst>
            </a:pPr>
            <a:r>
              <a:rPr sz="1800" spc="-15" dirty="0">
                <a:latin typeface="Cambria"/>
                <a:cs typeface="Cambria"/>
              </a:rPr>
              <a:t>At</a:t>
            </a:r>
            <a:r>
              <a:rPr sz="1800" spc="-10" dirty="0">
                <a:latin typeface="Cambria"/>
                <a:cs typeface="Cambria"/>
              </a:rPr>
              <a:t> </a:t>
            </a:r>
            <a:r>
              <a:rPr sz="1800" dirty="0">
                <a:latin typeface="Cambria"/>
                <a:cs typeface="Cambria"/>
              </a:rPr>
              <a:t>its</a:t>
            </a:r>
            <a:r>
              <a:rPr sz="1800" spc="5" dirty="0">
                <a:latin typeface="Cambria"/>
                <a:cs typeface="Cambria"/>
              </a:rPr>
              <a:t> </a:t>
            </a:r>
            <a:r>
              <a:rPr sz="1800" spc="-10" dirty="0">
                <a:latin typeface="Cambria"/>
                <a:cs typeface="Cambria"/>
              </a:rPr>
              <a:t>proximal</a:t>
            </a:r>
            <a:r>
              <a:rPr sz="1800" spc="-5" dirty="0">
                <a:latin typeface="Cambria"/>
                <a:cs typeface="Cambria"/>
              </a:rPr>
              <a:t> </a:t>
            </a:r>
            <a:r>
              <a:rPr sz="1800" dirty="0">
                <a:latin typeface="Cambria"/>
                <a:cs typeface="Cambria"/>
              </a:rPr>
              <a:t>end,</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humerus</a:t>
            </a:r>
            <a:r>
              <a:rPr sz="1800" dirty="0">
                <a:latin typeface="Cambria"/>
                <a:cs typeface="Cambria"/>
              </a:rPr>
              <a:t> is </a:t>
            </a:r>
            <a:r>
              <a:rPr sz="1800" spc="5" dirty="0">
                <a:latin typeface="Cambria"/>
                <a:cs typeface="Cambria"/>
              </a:rPr>
              <a:t> </a:t>
            </a:r>
            <a:r>
              <a:rPr sz="1800" spc="-5" dirty="0">
                <a:latin typeface="Cambria"/>
                <a:cs typeface="Cambria"/>
              </a:rPr>
              <a:t>attached</a:t>
            </a:r>
            <a:r>
              <a:rPr sz="1800" dirty="0">
                <a:latin typeface="Cambria"/>
                <a:cs typeface="Cambria"/>
              </a:rPr>
              <a:t> </a:t>
            </a:r>
            <a:r>
              <a:rPr sz="1800" spc="-15" dirty="0">
                <a:latin typeface="Cambria"/>
                <a:cs typeface="Cambria"/>
              </a:rPr>
              <a:t>to</a:t>
            </a:r>
            <a:r>
              <a:rPr sz="1800" spc="-1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axial</a:t>
            </a:r>
            <a:r>
              <a:rPr sz="1800" dirty="0">
                <a:latin typeface="Cambria"/>
                <a:cs typeface="Cambria"/>
              </a:rPr>
              <a:t> </a:t>
            </a:r>
            <a:r>
              <a:rPr sz="1800" spc="-5" dirty="0">
                <a:latin typeface="Cambria"/>
                <a:cs typeface="Cambria"/>
              </a:rPr>
              <a:t>skeletal</a:t>
            </a:r>
            <a:r>
              <a:rPr sz="1800" dirty="0">
                <a:latin typeface="Cambria"/>
                <a:cs typeface="Cambria"/>
              </a:rPr>
              <a:t> </a:t>
            </a:r>
            <a:r>
              <a:rPr sz="1800" spc="-15" dirty="0">
                <a:latin typeface="Cambria"/>
                <a:cs typeface="Cambria"/>
              </a:rPr>
              <a:t>by</a:t>
            </a:r>
            <a:r>
              <a:rPr sz="1800" spc="-10" dirty="0">
                <a:latin typeface="Cambria"/>
                <a:cs typeface="Cambria"/>
              </a:rPr>
              <a:t> </a:t>
            </a:r>
            <a:r>
              <a:rPr sz="1800" dirty="0">
                <a:latin typeface="Cambria"/>
                <a:cs typeface="Cambria"/>
              </a:rPr>
              <a:t>or </a:t>
            </a:r>
            <a:r>
              <a:rPr sz="1800" spc="5" dirty="0">
                <a:latin typeface="Cambria"/>
                <a:cs typeface="Cambria"/>
              </a:rPr>
              <a:t> </a:t>
            </a:r>
            <a:r>
              <a:rPr sz="1800" spc="-10" dirty="0">
                <a:latin typeface="Cambria"/>
                <a:cs typeface="Cambria"/>
              </a:rPr>
              <a:t>pectoral</a:t>
            </a:r>
            <a:r>
              <a:rPr sz="1800" spc="-5" dirty="0">
                <a:latin typeface="Cambria"/>
                <a:cs typeface="Cambria"/>
              </a:rPr>
              <a:t> </a:t>
            </a:r>
            <a:r>
              <a:rPr sz="1800" spc="-10" dirty="0">
                <a:latin typeface="Cambria"/>
                <a:cs typeface="Cambria"/>
              </a:rPr>
              <a:t>girdle.</a:t>
            </a:r>
            <a:r>
              <a:rPr sz="1800" spc="-5" dirty="0">
                <a:latin typeface="Cambria"/>
                <a:cs typeface="Cambria"/>
              </a:rPr>
              <a:t> </a:t>
            </a:r>
            <a:r>
              <a:rPr sz="1800" dirty="0">
                <a:latin typeface="Cambria"/>
                <a:cs typeface="Cambria"/>
              </a:rPr>
              <a:t>The</a:t>
            </a:r>
            <a:r>
              <a:rPr sz="1800" spc="5" dirty="0">
                <a:latin typeface="Cambria"/>
                <a:cs typeface="Cambria"/>
              </a:rPr>
              <a:t> </a:t>
            </a:r>
            <a:r>
              <a:rPr sz="1800" spc="-5" dirty="0">
                <a:latin typeface="Cambria"/>
                <a:cs typeface="Cambria"/>
              </a:rPr>
              <a:t>rounded</a:t>
            </a:r>
            <a:r>
              <a:rPr sz="1800" dirty="0">
                <a:latin typeface="Cambria"/>
                <a:cs typeface="Cambria"/>
              </a:rPr>
              <a:t> </a:t>
            </a:r>
            <a:r>
              <a:rPr sz="1800" spc="-10" dirty="0">
                <a:latin typeface="Cambria"/>
                <a:cs typeface="Cambria"/>
              </a:rPr>
              <a:t>humeral </a:t>
            </a:r>
            <a:r>
              <a:rPr sz="1800" spc="-5" dirty="0">
                <a:latin typeface="Cambria"/>
                <a:cs typeface="Cambria"/>
              </a:rPr>
              <a:t> </a:t>
            </a:r>
            <a:r>
              <a:rPr sz="1800" dirty="0">
                <a:latin typeface="Cambria"/>
                <a:cs typeface="Cambria"/>
              </a:rPr>
              <a:t>head fits </a:t>
            </a:r>
            <a:r>
              <a:rPr sz="1800" spc="-5" dirty="0">
                <a:latin typeface="Cambria"/>
                <a:cs typeface="Cambria"/>
              </a:rPr>
              <a:t>into the </a:t>
            </a:r>
            <a:r>
              <a:rPr sz="1800" spc="-10" dirty="0">
                <a:latin typeface="Cambria"/>
                <a:cs typeface="Cambria"/>
              </a:rPr>
              <a:t>glenoid</a:t>
            </a:r>
            <a:r>
              <a:rPr sz="1800" spc="-5" dirty="0">
                <a:latin typeface="Cambria"/>
                <a:cs typeface="Cambria"/>
              </a:rPr>
              <a:t> </a:t>
            </a:r>
            <a:r>
              <a:rPr sz="1800" spc="-10" dirty="0">
                <a:latin typeface="Cambria"/>
                <a:cs typeface="Cambria"/>
              </a:rPr>
              <a:t>fossa</a:t>
            </a:r>
            <a:r>
              <a:rPr sz="1800" spc="-5" dirty="0">
                <a:latin typeface="Cambria"/>
                <a:cs typeface="Cambria"/>
              </a:rPr>
              <a:t> </a:t>
            </a:r>
            <a:r>
              <a:rPr sz="1800" dirty="0">
                <a:latin typeface="Cambria"/>
                <a:cs typeface="Cambria"/>
              </a:rPr>
              <a:t>of </a:t>
            </a:r>
            <a:r>
              <a:rPr sz="1800" spc="-5" dirty="0">
                <a:latin typeface="Cambria"/>
                <a:cs typeface="Cambria"/>
              </a:rPr>
              <a:t>the </a:t>
            </a:r>
            <a:r>
              <a:rPr sz="1800" dirty="0">
                <a:latin typeface="Cambria"/>
                <a:cs typeface="Cambria"/>
              </a:rPr>
              <a:t> </a:t>
            </a:r>
            <a:r>
              <a:rPr sz="1800" spc="-5" dirty="0">
                <a:latin typeface="Cambria"/>
                <a:cs typeface="Cambria"/>
              </a:rPr>
              <a:t>scapula.</a:t>
            </a:r>
            <a:endParaRPr sz="1800">
              <a:latin typeface="Cambria"/>
              <a:cs typeface="Cambria"/>
            </a:endParaRPr>
          </a:p>
          <a:p>
            <a:pPr marL="286385" marR="5715" indent="-274320" algn="just">
              <a:lnSpc>
                <a:spcPct val="100000"/>
              </a:lnSpc>
              <a:spcBef>
                <a:spcPts val="605"/>
              </a:spcBef>
              <a:buClr>
                <a:srgbClr val="FF388B"/>
              </a:buClr>
              <a:buSzPct val="75000"/>
              <a:buFont typeface="Microsoft Sans Serif"/>
              <a:buChar char=""/>
              <a:tabLst>
                <a:tab pos="287020" algn="l"/>
              </a:tabLst>
            </a:pPr>
            <a:r>
              <a:rPr sz="1800" dirty="0">
                <a:latin typeface="Cambria"/>
                <a:cs typeface="Cambria"/>
              </a:rPr>
              <a:t>A </a:t>
            </a:r>
            <a:r>
              <a:rPr sz="1800" spc="-5" dirty="0">
                <a:latin typeface="Cambria"/>
                <a:cs typeface="Cambria"/>
              </a:rPr>
              <a:t>long, </a:t>
            </a:r>
            <a:r>
              <a:rPr sz="1800" spc="-10" dirty="0">
                <a:latin typeface="Cambria"/>
                <a:cs typeface="Cambria"/>
              </a:rPr>
              <a:t>cylindrical</a:t>
            </a:r>
            <a:r>
              <a:rPr sz="1800" spc="-5" dirty="0">
                <a:latin typeface="Cambria"/>
                <a:cs typeface="Cambria"/>
              </a:rPr>
              <a:t> shaft</a:t>
            </a:r>
            <a:r>
              <a:rPr sz="1800" dirty="0">
                <a:latin typeface="Cambria"/>
                <a:cs typeface="Cambria"/>
              </a:rPr>
              <a:t> </a:t>
            </a:r>
            <a:r>
              <a:rPr sz="1800" spc="-5" dirty="0">
                <a:latin typeface="Cambria"/>
                <a:cs typeface="Cambria"/>
              </a:rPr>
              <a:t>(body) </a:t>
            </a:r>
            <a:r>
              <a:rPr sz="1800" spc="-10" dirty="0">
                <a:latin typeface="Cambria"/>
                <a:cs typeface="Cambria"/>
              </a:rPr>
              <a:t>makes </a:t>
            </a:r>
            <a:r>
              <a:rPr sz="1800" spc="-5" dirty="0">
                <a:latin typeface="Cambria"/>
                <a:cs typeface="Cambria"/>
              </a:rPr>
              <a:t> </a:t>
            </a:r>
            <a:r>
              <a:rPr sz="1800" dirty="0">
                <a:latin typeface="Cambria"/>
                <a:cs typeface="Cambria"/>
              </a:rPr>
              <a:t>up </a:t>
            </a:r>
            <a:r>
              <a:rPr sz="1800" spc="-5" dirty="0">
                <a:latin typeface="Cambria"/>
                <a:cs typeface="Cambria"/>
              </a:rPr>
              <a:t>the</a:t>
            </a:r>
            <a:r>
              <a:rPr sz="1800" dirty="0">
                <a:latin typeface="Cambria"/>
                <a:cs typeface="Cambria"/>
              </a:rPr>
              <a:t> </a:t>
            </a:r>
            <a:r>
              <a:rPr sz="1800" spc="-5" dirty="0">
                <a:latin typeface="Cambria"/>
                <a:cs typeface="Cambria"/>
              </a:rPr>
              <a:t>middle</a:t>
            </a:r>
            <a:r>
              <a:rPr sz="1800" dirty="0">
                <a:latin typeface="Cambria"/>
                <a:cs typeface="Cambria"/>
              </a:rPr>
              <a:t> </a:t>
            </a:r>
            <a:r>
              <a:rPr sz="1800" spc="-5" dirty="0">
                <a:latin typeface="Cambria"/>
                <a:cs typeface="Cambria"/>
              </a:rPr>
              <a:t>part</a:t>
            </a:r>
            <a:r>
              <a:rPr sz="1800" spc="5" dirty="0">
                <a:latin typeface="Cambria"/>
                <a:cs typeface="Cambria"/>
              </a:rPr>
              <a:t> </a:t>
            </a:r>
            <a:r>
              <a:rPr sz="1800" dirty="0">
                <a:latin typeface="Cambria"/>
                <a:cs typeface="Cambria"/>
              </a:rPr>
              <a:t>of</a:t>
            </a:r>
            <a:r>
              <a:rPr sz="1800" spc="-1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humerus.</a:t>
            </a:r>
            <a:endParaRPr sz="1800">
              <a:latin typeface="Cambria"/>
              <a:cs typeface="Cambria"/>
            </a:endParaRPr>
          </a:p>
          <a:p>
            <a:pPr marL="286385" marR="5080" indent="-274320" algn="just">
              <a:lnSpc>
                <a:spcPct val="100000"/>
              </a:lnSpc>
              <a:spcBef>
                <a:spcPts val="600"/>
              </a:spcBef>
              <a:buClr>
                <a:srgbClr val="FF388B"/>
              </a:buClr>
              <a:buSzPct val="75000"/>
              <a:buFont typeface="Microsoft Sans Serif"/>
              <a:buChar char=""/>
              <a:tabLst>
                <a:tab pos="287020" algn="l"/>
              </a:tabLst>
            </a:pPr>
            <a:r>
              <a:rPr sz="1800" spc="-20" dirty="0">
                <a:latin typeface="Cambria"/>
                <a:cs typeface="Cambria"/>
              </a:rPr>
              <a:t>Distally,</a:t>
            </a:r>
            <a:r>
              <a:rPr sz="1800" spc="36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humerus</a:t>
            </a:r>
            <a:r>
              <a:rPr sz="1800" dirty="0">
                <a:latin typeface="Cambria"/>
                <a:cs typeface="Cambria"/>
              </a:rPr>
              <a:t> </a:t>
            </a:r>
            <a:r>
              <a:rPr sz="1800" spc="-5" dirty="0">
                <a:latin typeface="Cambria"/>
                <a:cs typeface="Cambria"/>
              </a:rPr>
              <a:t>joins</a:t>
            </a:r>
            <a:r>
              <a:rPr sz="1800" dirty="0">
                <a:latin typeface="Cambria"/>
                <a:cs typeface="Cambria"/>
              </a:rPr>
              <a:t> </a:t>
            </a:r>
            <a:r>
              <a:rPr sz="1800" spc="-10" dirty="0">
                <a:latin typeface="Cambria"/>
                <a:cs typeface="Cambria"/>
              </a:rPr>
              <a:t>medially </a:t>
            </a:r>
            <a:r>
              <a:rPr sz="1800" spc="-385" dirty="0">
                <a:latin typeface="Cambria"/>
                <a:cs typeface="Cambria"/>
              </a:rPr>
              <a:t> </a:t>
            </a:r>
            <a:r>
              <a:rPr sz="1800" spc="-5" dirty="0">
                <a:latin typeface="Cambria"/>
                <a:cs typeface="Cambria"/>
              </a:rPr>
              <a:t>with</a:t>
            </a:r>
            <a:r>
              <a:rPr sz="180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ulna</a:t>
            </a:r>
            <a:r>
              <a:rPr sz="1800" dirty="0">
                <a:latin typeface="Cambria"/>
                <a:cs typeface="Cambria"/>
              </a:rPr>
              <a:t> </a:t>
            </a:r>
            <a:r>
              <a:rPr sz="1800" spc="-5" dirty="0">
                <a:latin typeface="Cambria"/>
                <a:cs typeface="Cambria"/>
              </a:rPr>
              <a:t>and</a:t>
            </a:r>
            <a:r>
              <a:rPr sz="1800" dirty="0">
                <a:latin typeface="Cambria"/>
                <a:cs typeface="Cambria"/>
              </a:rPr>
              <a:t> </a:t>
            </a:r>
            <a:r>
              <a:rPr sz="1800" spc="-15" dirty="0">
                <a:latin typeface="Cambria"/>
                <a:cs typeface="Cambria"/>
              </a:rPr>
              <a:t>laterally</a:t>
            </a:r>
            <a:r>
              <a:rPr sz="1800" spc="-10" dirty="0">
                <a:latin typeface="Cambria"/>
                <a:cs typeface="Cambria"/>
              </a:rPr>
              <a:t> </a:t>
            </a:r>
            <a:r>
              <a:rPr sz="1800" spc="-5" dirty="0">
                <a:latin typeface="Cambria"/>
                <a:cs typeface="Cambria"/>
              </a:rPr>
              <a:t>with</a:t>
            </a:r>
            <a:r>
              <a:rPr sz="1800" dirty="0">
                <a:latin typeface="Cambria"/>
                <a:cs typeface="Cambria"/>
              </a:rPr>
              <a:t> </a:t>
            </a:r>
            <a:r>
              <a:rPr sz="1800" spc="-5" dirty="0">
                <a:latin typeface="Cambria"/>
                <a:cs typeface="Cambria"/>
              </a:rPr>
              <a:t>the </a:t>
            </a:r>
            <a:r>
              <a:rPr sz="1800" dirty="0">
                <a:latin typeface="Cambria"/>
                <a:cs typeface="Cambria"/>
              </a:rPr>
              <a:t> </a:t>
            </a:r>
            <a:r>
              <a:rPr sz="1800" spc="-10" dirty="0">
                <a:latin typeface="Cambria"/>
                <a:cs typeface="Cambria"/>
              </a:rPr>
              <a:t>radius</a:t>
            </a:r>
            <a:r>
              <a:rPr sz="1800" spc="-5" dirty="0">
                <a:latin typeface="Cambria"/>
                <a:cs typeface="Cambria"/>
              </a:rPr>
              <a:t> at</a:t>
            </a:r>
            <a:r>
              <a:rPr sz="180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elbow</a:t>
            </a:r>
            <a:r>
              <a:rPr sz="1800" dirty="0">
                <a:latin typeface="Cambria"/>
                <a:cs typeface="Cambria"/>
              </a:rPr>
              <a:t> joint.</a:t>
            </a:r>
            <a:r>
              <a:rPr sz="1800" spc="5" dirty="0">
                <a:latin typeface="Cambria"/>
                <a:cs typeface="Cambria"/>
              </a:rPr>
              <a:t> </a:t>
            </a:r>
            <a:r>
              <a:rPr sz="1800" dirty="0">
                <a:latin typeface="Cambria"/>
                <a:cs typeface="Cambria"/>
              </a:rPr>
              <a:t>The </a:t>
            </a:r>
            <a:r>
              <a:rPr sz="1800" spc="5" dirty="0">
                <a:latin typeface="Cambria"/>
                <a:cs typeface="Cambria"/>
              </a:rPr>
              <a:t> </a:t>
            </a:r>
            <a:r>
              <a:rPr sz="1800" spc="-5" dirty="0">
                <a:latin typeface="Cambria"/>
                <a:cs typeface="Cambria"/>
              </a:rPr>
              <a:t>humeroulnar</a:t>
            </a:r>
            <a:r>
              <a:rPr sz="1800" dirty="0">
                <a:latin typeface="Cambria"/>
                <a:cs typeface="Cambria"/>
              </a:rPr>
              <a:t> </a:t>
            </a:r>
            <a:r>
              <a:rPr sz="1800" spc="-5" dirty="0">
                <a:latin typeface="Cambria"/>
                <a:cs typeface="Cambria"/>
              </a:rPr>
              <a:t>joint</a:t>
            </a:r>
            <a:r>
              <a:rPr sz="1800" dirty="0">
                <a:latin typeface="Cambria"/>
                <a:cs typeface="Cambria"/>
              </a:rPr>
              <a:t> is</a:t>
            </a:r>
            <a:r>
              <a:rPr sz="1800" spc="5" dirty="0">
                <a:latin typeface="Cambria"/>
                <a:cs typeface="Cambria"/>
              </a:rPr>
              <a:t> </a:t>
            </a:r>
            <a:r>
              <a:rPr sz="1800" spc="-5" dirty="0">
                <a:latin typeface="Cambria"/>
                <a:cs typeface="Cambria"/>
              </a:rPr>
              <a:t>formed</a:t>
            </a:r>
            <a:r>
              <a:rPr sz="1800" dirty="0">
                <a:latin typeface="Cambria"/>
                <a:cs typeface="Cambria"/>
              </a:rPr>
              <a:t> </a:t>
            </a:r>
            <a:r>
              <a:rPr sz="1800" spc="-15" dirty="0">
                <a:latin typeface="Cambria"/>
                <a:cs typeface="Cambria"/>
              </a:rPr>
              <a:t>by</a:t>
            </a:r>
            <a:r>
              <a:rPr sz="1800" spc="-10" dirty="0">
                <a:latin typeface="Cambria"/>
                <a:cs typeface="Cambria"/>
              </a:rPr>
              <a:t> </a:t>
            </a:r>
            <a:r>
              <a:rPr sz="1800" spc="-5" dirty="0">
                <a:latin typeface="Cambria"/>
                <a:cs typeface="Cambria"/>
              </a:rPr>
              <a:t>the </a:t>
            </a:r>
            <a:r>
              <a:rPr sz="1800" dirty="0">
                <a:latin typeface="Cambria"/>
                <a:cs typeface="Cambria"/>
              </a:rPr>
              <a:t> </a:t>
            </a:r>
            <a:r>
              <a:rPr sz="1800" spc="-5" dirty="0">
                <a:latin typeface="Cambria"/>
                <a:cs typeface="Cambria"/>
              </a:rPr>
              <a:t>pulley-shaped trochlea </a:t>
            </a:r>
            <a:r>
              <a:rPr sz="1800" dirty="0">
                <a:latin typeface="Cambria"/>
                <a:cs typeface="Cambria"/>
              </a:rPr>
              <a:t>of </a:t>
            </a:r>
            <a:r>
              <a:rPr sz="1800" spc="-5" dirty="0">
                <a:latin typeface="Cambria"/>
                <a:cs typeface="Cambria"/>
              </a:rPr>
              <a:t>the </a:t>
            </a:r>
            <a:r>
              <a:rPr sz="1800" dirty="0">
                <a:latin typeface="Cambria"/>
                <a:cs typeface="Cambria"/>
              </a:rPr>
              <a:t>humerus </a:t>
            </a:r>
            <a:r>
              <a:rPr sz="1800" spc="5" dirty="0">
                <a:latin typeface="Cambria"/>
                <a:cs typeface="Cambria"/>
              </a:rPr>
              <a:t> </a:t>
            </a:r>
            <a:r>
              <a:rPr sz="1800" spc="-5" dirty="0">
                <a:latin typeface="Cambria"/>
                <a:cs typeface="Cambria"/>
              </a:rPr>
              <a:t>and the</a:t>
            </a:r>
            <a:r>
              <a:rPr sz="1800" spc="-15" dirty="0">
                <a:latin typeface="Cambria"/>
                <a:cs typeface="Cambria"/>
              </a:rPr>
              <a:t> </a:t>
            </a:r>
            <a:r>
              <a:rPr sz="1800" spc="-5" dirty="0">
                <a:latin typeface="Cambria"/>
                <a:cs typeface="Cambria"/>
              </a:rPr>
              <a:t>trochlear</a:t>
            </a:r>
            <a:r>
              <a:rPr sz="1800" spc="-20" dirty="0">
                <a:latin typeface="Cambria"/>
                <a:cs typeface="Cambria"/>
              </a:rPr>
              <a:t> </a:t>
            </a:r>
            <a:r>
              <a:rPr sz="1800" spc="-5" dirty="0">
                <a:latin typeface="Cambria"/>
                <a:cs typeface="Cambria"/>
              </a:rPr>
              <a:t>notch</a:t>
            </a:r>
            <a:r>
              <a:rPr sz="1800" spc="-20" dirty="0">
                <a:latin typeface="Cambria"/>
                <a:cs typeface="Cambria"/>
              </a:rPr>
              <a:t> </a:t>
            </a:r>
            <a:r>
              <a:rPr sz="1800" dirty="0">
                <a:latin typeface="Cambria"/>
                <a:cs typeface="Cambria"/>
              </a:rPr>
              <a:t>of</a:t>
            </a:r>
            <a:r>
              <a:rPr sz="1800" spc="-1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ulna.</a:t>
            </a:r>
            <a:endParaRPr sz="1800">
              <a:latin typeface="Cambria"/>
              <a:cs typeface="Cambria"/>
            </a:endParaRPr>
          </a:p>
        </p:txBody>
      </p:sp>
      <p:pic>
        <p:nvPicPr>
          <p:cNvPr id="4" name="object 4"/>
          <p:cNvPicPr/>
          <p:nvPr/>
        </p:nvPicPr>
        <p:blipFill>
          <a:blip r:embed="rId2" cstate="print"/>
          <a:stretch>
            <a:fillRect/>
          </a:stretch>
        </p:blipFill>
        <p:spPr>
          <a:xfrm>
            <a:off x="5105400" y="1219200"/>
            <a:ext cx="3569207" cy="5105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pp"/>
          <p:cNvPicPr>
            <a:picLocks noGrp="1" noChangeAspect="1" noChangeArrowheads="1"/>
          </p:cNvPicPr>
          <p:nvPr>
            <p:ph/>
          </p:nvPr>
        </p:nvPicPr>
        <p:blipFill>
          <a:blip r:embed="rId2" cstate="print"/>
          <a:srcRect/>
          <a:stretch>
            <a:fillRect/>
          </a:stretch>
        </p:blipFill>
        <p:spPr>
          <a:xfrm>
            <a:off x="936625" y="0"/>
            <a:ext cx="7269163" cy="6858000"/>
          </a:xfrm>
          <a:noFill/>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l="29375" t="13000" r="25000" b="5000"/>
          <a:stretch>
            <a:fillRect/>
          </a:stretch>
        </p:blipFill>
        <p:spPr bwMode="auto">
          <a:xfrm>
            <a:off x="4873366" y="2052638"/>
            <a:ext cx="4279900"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2" name="Rectangle 2"/>
          <p:cNvSpPr>
            <a:spLocks noGrp="1" noChangeArrowheads="1"/>
          </p:cNvSpPr>
          <p:nvPr>
            <p:ph/>
          </p:nvPr>
        </p:nvSpPr>
        <p:spPr>
          <a:xfrm>
            <a:off x="37307" y="980728"/>
            <a:ext cx="9002712" cy="5832648"/>
          </a:xfrm>
        </p:spPr>
        <p:txBody>
          <a:bodyPr/>
          <a:lstStyle/>
          <a:p>
            <a:pPr eaLnBrk="1" hangingPunct="1">
              <a:lnSpc>
                <a:spcPct val="90000"/>
              </a:lnSpc>
            </a:pPr>
            <a:r>
              <a:rPr lang="en-GB" altLang="en-US" sz="1600" dirty="0">
                <a:latin typeface="Book Antiqua" panose="02040602050305030304" pitchFamily="18" charset="0"/>
              </a:rPr>
              <a:t>paired bone</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the longest bone of the upper limb</a:t>
            </a:r>
            <a:r>
              <a:rPr lang="sr-Cyrl-RS" altLang="en-US" sz="1600" dirty="0">
                <a:latin typeface="Book Antiqua" panose="02040602050305030304" pitchFamily="18" charset="0"/>
              </a:rPr>
              <a:t>; </a:t>
            </a:r>
            <a:r>
              <a:rPr lang="en-GB" altLang="en-US" sz="1600" dirty="0">
                <a:latin typeface="Book Antiqua" panose="02040602050305030304" pitchFamily="18" charset="0"/>
              </a:rPr>
              <a:t>it is the only bone of upper arm</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It articulates with scapula </a:t>
            </a:r>
            <a:r>
              <a:rPr lang="sr-Cyrl-RS" altLang="en-US" sz="1600" dirty="0">
                <a:latin typeface="Book Antiqua" panose="02040602050305030304" pitchFamily="18" charset="0"/>
              </a:rPr>
              <a:t>(</a:t>
            </a:r>
            <a:r>
              <a:rPr lang="en-GB" altLang="en-US" sz="1600" dirty="0">
                <a:latin typeface="Book Antiqua" panose="02040602050305030304" pitchFamily="18" charset="0"/>
              </a:rPr>
              <a:t>art. </a:t>
            </a:r>
            <a:r>
              <a:rPr lang="en-GB" altLang="en-US" sz="1600" dirty="0" err="1">
                <a:latin typeface="Book Antiqua" panose="02040602050305030304" pitchFamily="18" charset="0"/>
              </a:rPr>
              <a:t>humeri</a:t>
            </a:r>
            <a:r>
              <a:rPr lang="en-GB" altLang="en-US" sz="1600" dirty="0">
                <a:latin typeface="Book Antiqua" panose="02040602050305030304" pitchFamily="18" charset="0"/>
              </a:rPr>
              <a:t> – </a:t>
            </a:r>
            <a:r>
              <a:rPr lang="en-GB" altLang="en-US" sz="1600" dirty="0" err="1">
                <a:latin typeface="Book Antiqua" panose="02040602050305030304" pitchFamily="18" charset="0"/>
              </a:rPr>
              <a:t>glenohumeral</a:t>
            </a:r>
            <a:r>
              <a:rPr lang="en-GB" altLang="en-US" sz="1600" dirty="0">
                <a:latin typeface="Book Antiqua" panose="02040602050305030304" pitchFamily="18" charset="0"/>
              </a:rPr>
              <a:t> joint</a:t>
            </a:r>
            <a:r>
              <a:rPr lang="sr-Cyrl-RS" altLang="en-US" sz="1600" dirty="0">
                <a:latin typeface="Book Antiqua" panose="02040602050305030304" pitchFamily="18" charset="0"/>
              </a:rPr>
              <a:t>), </a:t>
            </a:r>
            <a:r>
              <a:rPr lang="en-GB" altLang="en-US" sz="1600" dirty="0">
                <a:latin typeface="Book Antiqua" panose="02040602050305030304" pitchFamily="18" charset="0"/>
              </a:rPr>
              <a:t>with radius and ulna</a:t>
            </a:r>
            <a:r>
              <a:rPr lang="sr-Cyrl-RS" altLang="en-US" sz="1600" dirty="0">
                <a:latin typeface="Book Antiqua" panose="02040602050305030304" pitchFamily="18" charset="0"/>
              </a:rPr>
              <a:t> (</a:t>
            </a:r>
            <a:r>
              <a:rPr lang="en-GB" altLang="en-US" sz="1600" dirty="0">
                <a:latin typeface="Book Antiqua" panose="02040602050305030304" pitchFamily="18" charset="0"/>
              </a:rPr>
              <a:t>art. </a:t>
            </a:r>
            <a:r>
              <a:rPr lang="en-GB" altLang="en-US" sz="1600" dirty="0" err="1">
                <a:latin typeface="Book Antiqua" panose="02040602050305030304" pitchFamily="18" charset="0"/>
              </a:rPr>
              <a:t>cubiti</a:t>
            </a:r>
            <a:r>
              <a:rPr lang="en-GB" altLang="en-US" sz="1600" dirty="0">
                <a:latin typeface="Book Antiqua" panose="02040602050305030304" pitchFamily="18" charset="0"/>
              </a:rPr>
              <a:t> – elbow joint</a:t>
            </a:r>
            <a:r>
              <a:rPr lang="sr-Cyrl-RS" altLang="en-US" sz="1600" dirty="0">
                <a:latin typeface="Book Antiqua" panose="02040602050305030304" pitchFamily="18" charset="0"/>
              </a:rPr>
              <a:t>)</a:t>
            </a:r>
            <a:r>
              <a:rPr lang="en-GB" altLang="en-US" sz="1600" dirty="0">
                <a:latin typeface="Book Antiqua" panose="02040602050305030304" pitchFamily="18" charset="0"/>
              </a:rPr>
              <a:t> </a:t>
            </a:r>
            <a:endParaRPr lang="sr-Cyrl-RS" altLang="en-US" sz="1600" dirty="0">
              <a:latin typeface="Book Antiqua" panose="02040602050305030304" pitchFamily="18" charset="0"/>
            </a:endParaRPr>
          </a:p>
          <a:p>
            <a:pPr eaLnBrk="1" hangingPunct="1">
              <a:lnSpc>
                <a:spcPct val="90000"/>
              </a:lnSpc>
            </a:pPr>
            <a:r>
              <a:rPr lang="en-GB" altLang="en-US" sz="1600" dirty="0">
                <a:latin typeface="Book Antiqua" panose="02040602050305030304" pitchFamily="18" charset="0"/>
              </a:rPr>
              <a:t>parts</a:t>
            </a:r>
            <a:r>
              <a:rPr lang="sr-Cyrl-RS" altLang="en-US" sz="1600" dirty="0">
                <a:latin typeface="Book Antiqua" panose="02040602050305030304" pitchFamily="18" charset="0"/>
              </a:rPr>
              <a:t>:</a:t>
            </a:r>
          </a:p>
          <a:p>
            <a:pPr eaLnBrk="1" hangingPunct="1">
              <a:lnSpc>
                <a:spcPct val="90000"/>
              </a:lnSpc>
              <a:buFontTx/>
              <a:buNone/>
            </a:pPr>
            <a:r>
              <a:rPr lang="en-GB" altLang="en-US" sz="1600" dirty="0">
                <a:latin typeface="Book Antiqua" panose="02040602050305030304" pitchFamily="18" charset="0"/>
              </a:rPr>
              <a:t>	1) body (shaft)</a:t>
            </a:r>
            <a:r>
              <a:rPr lang="sr-Cyrl-RS" altLang="en-US" sz="1600" dirty="0">
                <a:latin typeface="Book Antiqua" panose="02040602050305030304" pitchFamily="18" charset="0"/>
              </a:rPr>
              <a:t> (</a:t>
            </a:r>
            <a:r>
              <a:rPr lang="en-GB" altLang="en-US" sz="1600" b="1" dirty="0">
                <a:latin typeface="Book Antiqua" panose="02040602050305030304" pitchFamily="18" charset="0"/>
              </a:rPr>
              <a:t>corpus</a:t>
            </a:r>
            <a:r>
              <a:rPr lang="en-GB" altLang="en-US" sz="1600" dirty="0">
                <a:latin typeface="Book Antiqua" panose="02040602050305030304" pitchFamily="18" charset="0"/>
              </a:rPr>
              <a:t>)</a:t>
            </a:r>
            <a:br>
              <a:rPr lang="sr-Cyrl-RS" altLang="en-US" sz="1600" dirty="0">
                <a:latin typeface="Book Antiqua" panose="02040602050305030304" pitchFamily="18" charset="0"/>
              </a:rPr>
            </a:br>
            <a:r>
              <a:rPr lang="en-GB" altLang="en-US" sz="1600" dirty="0">
                <a:latin typeface="Book Antiqua" panose="02040602050305030304" pitchFamily="18" charset="0"/>
              </a:rPr>
              <a:t>2) proximal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proximalis</a:t>
            </a:r>
            <a:r>
              <a:rPr lang="en-GB" altLang="en-US" sz="1600" dirty="0">
                <a:latin typeface="Book Antiqua" panose="02040602050305030304" pitchFamily="18" charset="0"/>
              </a:rPr>
              <a:t>)</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en-GB" altLang="en-US" sz="1600" dirty="0">
                <a:latin typeface="Book Antiqua" panose="02040602050305030304" pitchFamily="18" charset="0"/>
              </a:rPr>
              <a:t>3) distal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distalis</a:t>
            </a:r>
            <a:r>
              <a:rPr lang="en-GB" altLang="en-US" sz="1600" dirty="0">
                <a:latin typeface="Book Antiqua" panose="02040602050305030304" pitchFamily="18" charset="0"/>
              </a:rPr>
              <a:t>)</a:t>
            </a:r>
            <a:endParaRPr lang="sr-Cyrl-RS" altLang="en-US" sz="1600" dirty="0">
              <a:latin typeface="Book Antiqua" panose="02040602050305030304" pitchFamily="18" charset="0"/>
            </a:endParaRPr>
          </a:p>
          <a:p>
            <a:pPr eaLnBrk="1" hangingPunct="1">
              <a:lnSpc>
                <a:spcPct val="90000"/>
              </a:lnSpc>
              <a:buFontTx/>
              <a:buNone/>
            </a:pPr>
            <a:endParaRPr lang="sr-Cyrl-RS"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1) Body (Shaft)</a:t>
            </a:r>
            <a:r>
              <a:rPr lang="sr-Cyrl-RS" altLang="en-US" sz="1600" dirty="0">
                <a:latin typeface="Book Antiqua" panose="02040602050305030304" pitchFamily="18" charset="0"/>
              </a:rPr>
              <a:t> (</a:t>
            </a:r>
            <a:r>
              <a:rPr lang="en-GB" altLang="en-US" sz="1600" b="1" dirty="0">
                <a:latin typeface="Book Antiqua" panose="02040602050305030304" pitchFamily="18" charset="0"/>
              </a:rPr>
              <a:t>corpus</a:t>
            </a:r>
            <a:r>
              <a:rPr lang="en-GB" altLang="en-US" sz="1600" dirty="0">
                <a:latin typeface="Book Antiqua" panose="02040602050305030304" pitchFamily="18" charset="0"/>
              </a:rPr>
              <a:t>)</a:t>
            </a:r>
            <a:r>
              <a:rPr lang="sr-Cyrl-RS" altLang="en-US" sz="1600" dirty="0">
                <a:latin typeface="Book Antiqua" panose="02040602050305030304" pitchFamily="18" charset="0"/>
              </a:rPr>
              <a:t> – 3 </a:t>
            </a:r>
            <a:r>
              <a:rPr lang="en-GB" altLang="en-US" sz="1600" dirty="0">
                <a:latin typeface="Book Antiqua" panose="02040602050305030304" pitchFamily="18" charset="0"/>
              </a:rPr>
              <a:t>surfaces</a:t>
            </a:r>
            <a:r>
              <a:rPr lang="sr-Cyrl-RS" altLang="en-US" sz="1600" dirty="0">
                <a:latin typeface="Book Antiqua" panose="02040602050305030304" pitchFamily="18" charset="0"/>
              </a:rPr>
              <a:t> </a:t>
            </a:r>
            <a:r>
              <a:rPr lang="en-GB" altLang="en-US" sz="1600" dirty="0">
                <a:latin typeface="Book Antiqua" panose="02040602050305030304" pitchFamily="18" charset="0"/>
              </a:rPr>
              <a:t>and</a:t>
            </a:r>
            <a:r>
              <a:rPr lang="sr-Cyrl-RS" altLang="en-US" sz="1600" dirty="0">
                <a:latin typeface="Book Antiqua" panose="02040602050305030304" pitchFamily="18" charset="0"/>
              </a:rPr>
              <a:t> 3 </a:t>
            </a:r>
            <a:r>
              <a:rPr lang="en-GB" altLang="en-US" sz="1600" dirty="0" err="1">
                <a:latin typeface="Book Antiqua" panose="02040602050305030304" pitchFamily="18" charset="0"/>
              </a:rPr>
              <a:t>margines</a:t>
            </a:r>
            <a:endParaRPr lang="sr-Cyrl-RS"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	a) facies </a:t>
            </a:r>
            <a:r>
              <a:rPr lang="en-GB" altLang="en-US" sz="1600" dirty="0" err="1">
                <a:latin typeface="Book Antiqua" panose="02040602050305030304" pitchFamily="18" charset="0"/>
              </a:rPr>
              <a:t>anterolateralis</a:t>
            </a:r>
            <a:r>
              <a:rPr lang="en-GB" altLang="en-US" sz="1600" dirty="0">
                <a:latin typeface="Book Antiqua" panose="02040602050305030304" pitchFamily="18" charset="0"/>
              </a:rPr>
              <a:t> (anterolateral surface)</a:t>
            </a:r>
          </a:p>
          <a:p>
            <a:pPr eaLnBrk="1" hangingPunct="1">
              <a:lnSpc>
                <a:spcPct val="90000"/>
              </a:lnSpc>
              <a:buFontTx/>
              <a:buNone/>
            </a:pPr>
            <a:r>
              <a:rPr lang="en-GB" altLang="en-US" sz="1600" dirty="0">
                <a:latin typeface="Book Antiqua" panose="02040602050305030304" pitchFamily="18" charset="0"/>
              </a:rPr>
              <a:t> 	   - rounded in upper part and </a:t>
            </a:r>
            <a:r>
              <a:rPr lang="en-GB" altLang="en-US" sz="1600" dirty="0" err="1">
                <a:latin typeface="Book Antiqua" panose="02040602050305030304" pitchFamily="18" charset="0"/>
              </a:rPr>
              <a:t>trianglar</a:t>
            </a:r>
            <a:r>
              <a:rPr lang="en-GB" altLang="en-US" sz="1600" dirty="0">
                <a:latin typeface="Book Antiqua" panose="02040602050305030304" pitchFamily="18" charset="0"/>
              </a:rPr>
              <a:t> at lower part</a:t>
            </a:r>
          </a:p>
          <a:p>
            <a:pPr eaLnBrk="1" hangingPunct="1">
              <a:lnSpc>
                <a:spcPct val="90000"/>
              </a:lnSpc>
              <a:buFontTx/>
              <a:buNone/>
            </a:pPr>
            <a:r>
              <a:rPr lang="en-GB" altLang="en-US" sz="1600" dirty="0">
                <a:latin typeface="Book Antiqua" panose="02040602050305030304" pitchFamily="18" charset="0"/>
              </a:rPr>
              <a:t>	   - in the middle part there is</a:t>
            </a:r>
            <a:r>
              <a:rPr lang="en-GB" sz="1600" dirty="0">
                <a:latin typeface="Book Antiqua" panose="02040602050305030304" pitchFamily="18" charset="0"/>
              </a:rPr>
              <a:t> deltoid tuberosity</a:t>
            </a:r>
          </a:p>
          <a:p>
            <a:pPr eaLnBrk="1" hangingPunct="1">
              <a:lnSpc>
                <a:spcPct val="90000"/>
              </a:lnSpc>
              <a:buFontTx/>
              <a:buNone/>
            </a:pPr>
            <a:r>
              <a:rPr lang="en-GB" sz="1600" dirty="0">
                <a:latin typeface="Book Antiqua" panose="02040602050305030304" pitchFamily="18" charset="0"/>
              </a:rPr>
              <a:t>	     for attachment of the deltoid muscle</a:t>
            </a:r>
          </a:p>
          <a:p>
            <a:pPr eaLnBrk="1" hangingPunct="1">
              <a:lnSpc>
                <a:spcPct val="90000"/>
              </a:lnSpc>
              <a:buFontTx/>
              <a:buNone/>
            </a:pPr>
            <a:r>
              <a:rPr lang="en-GB" altLang="en-US" sz="1600" dirty="0">
                <a:latin typeface="Book Antiqua" panose="02040602050305030304" pitchFamily="18" charset="0"/>
              </a:rPr>
              <a:t>	b) facies </a:t>
            </a:r>
            <a:r>
              <a:rPr lang="en-GB" altLang="en-US" sz="1600" dirty="0" err="1">
                <a:latin typeface="Book Antiqua" panose="02040602050305030304" pitchFamily="18" charset="0"/>
              </a:rPr>
              <a:t>anteromedialis</a:t>
            </a:r>
            <a:endParaRPr lang="en-GB"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	c) facies posterior</a:t>
            </a:r>
          </a:p>
          <a:p>
            <a:pPr eaLnBrk="1" hangingPunct="1">
              <a:lnSpc>
                <a:spcPct val="90000"/>
              </a:lnSpc>
              <a:buFontTx/>
              <a:buNone/>
            </a:pPr>
            <a:r>
              <a:rPr lang="en-GB" altLang="en-US" sz="1600" dirty="0">
                <a:latin typeface="Book Antiqua" panose="02040602050305030304" pitchFamily="18" charset="0"/>
              </a:rPr>
              <a:t>	   - there is sulcus n. radialis or </a:t>
            </a:r>
            <a:r>
              <a:rPr lang="en-GB" sz="1600" dirty="0">
                <a:latin typeface="Book Antiqua" panose="02040602050305030304" pitchFamily="18" charset="0"/>
              </a:rPr>
              <a:t>oblique radial groove </a:t>
            </a:r>
          </a:p>
          <a:p>
            <a:pPr eaLnBrk="1" hangingPunct="1">
              <a:lnSpc>
                <a:spcPct val="90000"/>
              </a:lnSpc>
              <a:buFontTx/>
              <a:buNone/>
            </a:pPr>
            <a:r>
              <a:rPr lang="en-GB" sz="1600" dirty="0">
                <a:latin typeface="Book Antiqua" panose="02040602050305030304" pitchFamily="18" charset="0"/>
              </a:rPr>
              <a:t>           (groove for the radial nerve, spiral groove).</a:t>
            </a:r>
          </a:p>
          <a:p>
            <a:pPr eaLnBrk="1" hangingPunct="1">
              <a:lnSpc>
                <a:spcPct val="90000"/>
              </a:lnSpc>
              <a:buFontTx/>
              <a:buNone/>
            </a:pPr>
            <a:r>
              <a:rPr lang="en-GB" sz="1600" dirty="0">
                <a:latin typeface="Book Antiqua" panose="02040602050305030304" pitchFamily="18" charset="0"/>
              </a:rPr>
              <a:t>           The radial nerve and profunda brachii artery lie </a:t>
            </a:r>
          </a:p>
          <a:p>
            <a:pPr eaLnBrk="1" hangingPunct="1">
              <a:lnSpc>
                <a:spcPct val="90000"/>
              </a:lnSpc>
              <a:buFontTx/>
              <a:buNone/>
            </a:pPr>
            <a:r>
              <a:rPr lang="en-GB" sz="1600" dirty="0">
                <a:latin typeface="Book Antiqua" panose="02040602050305030304" pitchFamily="18" charset="0"/>
              </a:rPr>
              <a:t>            in the groove as they pass anterior to the</a:t>
            </a:r>
          </a:p>
          <a:p>
            <a:pPr eaLnBrk="1" hangingPunct="1">
              <a:lnSpc>
                <a:spcPct val="90000"/>
              </a:lnSpc>
              <a:buFontTx/>
              <a:buNone/>
            </a:pPr>
            <a:r>
              <a:rPr lang="en-GB" sz="1600" dirty="0">
                <a:latin typeface="Book Antiqua" panose="02040602050305030304" pitchFamily="18" charset="0"/>
              </a:rPr>
              <a:t>            long head and between the medial and the </a:t>
            </a:r>
          </a:p>
          <a:p>
            <a:pPr eaLnBrk="1" hangingPunct="1">
              <a:lnSpc>
                <a:spcPct val="90000"/>
              </a:lnSpc>
              <a:buFontTx/>
              <a:buNone/>
            </a:pPr>
            <a:r>
              <a:rPr lang="en-GB" sz="1600" dirty="0">
                <a:latin typeface="Book Antiqua" panose="02040602050305030304" pitchFamily="18" charset="0"/>
              </a:rPr>
              <a:t>             lateral heads of the triceps brachii muscle. </a:t>
            </a:r>
            <a:endParaRPr lang="en-US" altLang="en-US" sz="1600" dirty="0">
              <a:latin typeface="Book Antiqua" panose="02040602050305030304" pitchFamily="18" charset="0"/>
            </a:endParaRPr>
          </a:p>
        </p:txBody>
      </p:sp>
      <p:sp>
        <p:nvSpPr>
          <p:cNvPr id="13315" name="Rectangle 2"/>
          <p:cNvSpPr txBox="1">
            <a:spLocks noChangeArrowheads="1"/>
          </p:cNvSpPr>
          <p:nvPr/>
        </p:nvSpPr>
        <p:spPr bwMode="auto">
          <a:xfrm>
            <a:off x="423863" y="333375"/>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HUMERUS</a:t>
            </a:r>
          </a:p>
        </p:txBody>
      </p:sp>
    </p:spTree>
    <p:extLst>
      <p:ext uri="{BB962C8B-B14F-4D97-AF65-F5344CB8AC3E}">
        <p14:creationId xmlns:p14="http://schemas.microsoft.com/office/powerpoint/2010/main" val="121384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1191514"/>
            <a:ext cx="3886200" cy="4509183"/>
          </a:xfrm>
          <a:prstGeom prst="rect">
            <a:avLst/>
          </a:prstGeom>
        </p:spPr>
        <p:txBody>
          <a:bodyPr vert="horz" wrap="square" lIns="0" tIns="67310" rIns="0" bIns="0" rtlCol="0">
            <a:spAutoFit/>
          </a:bodyPr>
          <a:lstStyle/>
          <a:p>
            <a:pPr marL="12065" marR="5080" algn="just">
              <a:lnSpc>
                <a:spcPct val="80000"/>
              </a:lnSpc>
              <a:spcBef>
                <a:spcPts val="530"/>
              </a:spcBef>
              <a:buClr>
                <a:srgbClr val="FF388B"/>
              </a:buClr>
              <a:buSzPct val="75000"/>
              <a:tabLst>
                <a:tab pos="292100" algn="l"/>
              </a:tabLst>
            </a:pPr>
            <a:r>
              <a:rPr lang="en-GB" sz="1800" b="1" spc="-5" dirty="0">
                <a:latin typeface="Cambria"/>
                <a:cs typeface="Cambria"/>
              </a:rPr>
              <a:t>1) </a:t>
            </a:r>
            <a:r>
              <a:rPr sz="1800" b="1" spc="-5" dirty="0">
                <a:latin typeface="Cambria"/>
                <a:cs typeface="Cambria"/>
              </a:rPr>
              <a:t>Shaft</a:t>
            </a:r>
            <a:r>
              <a:rPr sz="1800" b="1" dirty="0">
                <a:latin typeface="Cambria"/>
                <a:cs typeface="Cambria"/>
              </a:rPr>
              <a:t> </a:t>
            </a:r>
            <a:r>
              <a:rPr sz="1800" b="1" spc="-5" dirty="0">
                <a:latin typeface="Cambria"/>
                <a:cs typeface="Cambria"/>
              </a:rPr>
              <a:t>or</a:t>
            </a:r>
            <a:r>
              <a:rPr sz="1800" b="1" dirty="0">
                <a:latin typeface="Cambria"/>
                <a:cs typeface="Cambria"/>
              </a:rPr>
              <a:t> </a:t>
            </a:r>
            <a:r>
              <a:rPr sz="1800" b="1" spc="-15" dirty="0">
                <a:latin typeface="Cambria"/>
                <a:cs typeface="Cambria"/>
              </a:rPr>
              <a:t>Body</a:t>
            </a:r>
            <a:r>
              <a:rPr sz="1800" b="1" spc="-10" dirty="0">
                <a:latin typeface="Cambria"/>
                <a:cs typeface="Cambria"/>
              </a:rPr>
              <a:t> </a:t>
            </a:r>
            <a:r>
              <a:rPr sz="1800" dirty="0">
                <a:latin typeface="Cambria"/>
                <a:cs typeface="Cambria"/>
              </a:rPr>
              <a:t>is</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elongated, </a:t>
            </a:r>
            <a:r>
              <a:rPr sz="1800" dirty="0">
                <a:latin typeface="Cambria"/>
                <a:cs typeface="Cambria"/>
              </a:rPr>
              <a:t> </a:t>
            </a:r>
            <a:r>
              <a:rPr lang="en-GB" sz="1800" dirty="0">
                <a:latin typeface="Cambria"/>
                <a:cs typeface="Cambria"/>
              </a:rPr>
              <a:t>	</a:t>
            </a:r>
            <a:r>
              <a:rPr sz="1800" spc="-10" dirty="0">
                <a:latin typeface="Cambria"/>
                <a:cs typeface="Cambria"/>
              </a:rPr>
              <a:t>cylinder</a:t>
            </a:r>
            <a:r>
              <a:rPr sz="1800" spc="-5" dirty="0">
                <a:latin typeface="Cambria"/>
                <a:cs typeface="Cambria"/>
              </a:rPr>
              <a:t> shaped</a:t>
            </a:r>
            <a:r>
              <a:rPr sz="1800" dirty="0">
                <a:latin typeface="Cambria"/>
                <a:cs typeface="Cambria"/>
              </a:rPr>
              <a:t> </a:t>
            </a:r>
            <a:r>
              <a:rPr sz="1800" spc="-5" dirty="0">
                <a:latin typeface="Cambria"/>
                <a:cs typeface="Cambria"/>
              </a:rPr>
              <a:t>middle</a:t>
            </a:r>
            <a:r>
              <a:rPr sz="1800" dirty="0">
                <a:latin typeface="Cambria"/>
                <a:cs typeface="Cambria"/>
              </a:rPr>
              <a:t> </a:t>
            </a:r>
            <a:r>
              <a:rPr sz="1800" spc="-5" dirty="0">
                <a:latin typeface="Cambria"/>
                <a:cs typeface="Cambria"/>
              </a:rPr>
              <a:t>portion</a:t>
            </a:r>
            <a:r>
              <a:rPr sz="1800" dirty="0">
                <a:latin typeface="Cambria"/>
                <a:cs typeface="Cambria"/>
              </a:rPr>
              <a:t> of </a:t>
            </a:r>
            <a:r>
              <a:rPr sz="1800" spc="5" dirty="0">
                <a:latin typeface="Cambria"/>
                <a:cs typeface="Cambria"/>
              </a:rPr>
              <a:t> </a:t>
            </a:r>
            <a:r>
              <a:rPr lang="en-GB"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bone.</a:t>
            </a:r>
            <a:r>
              <a:rPr sz="1800" dirty="0">
                <a:latin typeface="Cambria"/>
                <a:cs typeface="Cambria"/>
              </a:rPr>
              <a:t> Its</a:t>
            </a:r>
            <a:r>
              <a:rPr sz="1800" spc="5" dirty="0">
                <a:latin typeface="Cambria"/>
                <a:cs typeface="Cambria"/>
              </a:rPr>
              <a:t> </a:t>
            </a:r>
            <a:r>
              <a:rPr sz="1800" spc="-15" dirty="0">
                <a:latin typeface="Cambria"/>
                <a:cs typeface="Cambria"/>
              </a:rPr>
              <a:t>relatively</a:t>
            </a:r>
            <a:r>
              <a:rPr sz="1800" spc="-10" dirty="0">
                <a:latin typeface="Cambria"/>
                <a:cs typeface="Cambria"/>
              </a:rPr>
              <a:t> smooth </a:t>
            </a:r>
            <a:r>
              <a:rPr sz="1800" spc="-5" dirty="0">
                <a:latin typeface="Cambria"/>
                <a:cs typeface="Cambria"/>
              </a:rPr>
              <a:t> </a:t>
            </a:r>
            <a:r>
              <a:rPr lang="en-GB" sz="1800" spc="-5" dirty="0">
                <a:latin typeface="Cambria"/>
                <a:cs typeface="Cambria"/>
              </a:rPr>
              <a:t>	</a:t>
            </a:r>
            <a:r>
              <a:rPr sz="1800" spc="-10" dirty="0">
                <a:latin typeface="Cambria"/>
                <a:cs typeface="Cambria"/>
              </a:rPr>
              <a:t>surface</a:t>
            </a:r>
            <a:r>
              <a:rPr sz="1800" spc="-5" dirty="0">
                <a:latin typeface="Cambria"/>
                <a:cs typeface="Cambria"/>
              </a:rPr>
              <a:t> </a:t>
            </a:r>
            <a:r>
              <a:rPr sz="1800" dirty="0">
                <a:latin typeface="Cambria"/>
                <a:cs typeface="Cambria"/>
              </a:rPr>
              <a:t>is</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insertion</a:t>
            </a:r>
            <a:r>
              <a:rPr sz="1800" dirty="0">
                <a:latin typeface="Cambria"/>
                <a:cs typeface="Cambria"/>
              </a:rPr>
              <a:t> </a:t>
            </a:r>
            <a:r>
              <a:rPr sz="1800" spc="-5" dirty="0">
                <a:latin typeface="Cambria"/>
                <a:cs typeface="Cambria"/>
              </a:rPr>
              <a:t>point</a:t>
            </a:r>
            <a:r>
              <a:rPr sz="1800" dirty="0">
                <a:latin typeface="Cambria"/>
                <a:cs typeface="Cambria"/>
              </a:rPr>
              <a:t> </a:t>
            </a:r>
            <a:r>
              <a:rPr sz="1800" spc="-15" dirty="0">
                <a:latin typeface="Cambria"/>
                <a:cs typeface="Cambria"/>
              </a:rPr>
              <a:t>for </a:t>
            </a:r>
            <a:r>
              <a:rPr sz="1800" spc="-10" dirty="0">
                <a:latin typeface="Cambria"/>
                <a:cs typeface="Cambria"/>
              </a:rPr>
              <a:t> </a:t>
            </a:r>
            <a:r>
              <a:rPr lang="en-GB" sz="1800" spc="-10" dirty="0">
                <a:latin typeface="Cambria"/>
                <a:cs typeface="Cambria"/>
              </a:rPr>
              <a:t>	</a:t>
            </a:r>
            <a:r>
              <a:rPr sz="1800" spc="-5" dirty="0">
                <a:latin typeface="Cambria"/>
                <a:cs typeface="Cambria"/>
              </a:rPr>
              <a:t>muscles</a:t>
            </a:r>
            <a:r>
              <a:rPr sz="1800" dirty="0">
                <a:latin typeface="Cambria"/>
                <a:cs typeface="Cambria"/>
              </a:rPr>
              <a:t> </a:t>
            </a:r>
            <a:r>
              <a:rPr sz="1800" spc="-5" dirty="0">
                <a:latin typeface="Cambria"/>
                <a:cs typeface="Cambria"/>
              </a:rPr>
              <a:t>that</a:t>
            </a:r>
            <a:r>
              <a:rPr sz="1800" dirty="0">
                <a:latin typeface="Cambria"/>
                <a:cs typeface="Cambria"/>
              </a:rPr>
              <a:t> </a:t>
            </a:r>
            <a:r>
              <a:rPr sz="1800" spc="-15" dirty="0">
                <a:latin typeface="Cambria"/>
                <a:cs typeface="Cambria"/>
              </a:rPr>
              <a:t>move</a:t>
            </a:r>
            <a:r>
              <a:rPr sz="1800" spc="-1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upper</a:t>
            </a:r>
            <a:r>
              <a:rPr sz="1800" dirty="0">
                <a:latin typeface="Cambria"/>
                <a:cs typeface="Cambria"/>
              </a:rPr>
              <a:t> </a:t>
            </a:r>
            <a:r>
              <a:rPr sz="1800" spc="-5" dirty="0">
                <a:latin typeface="Cambria"/>
                <a:cs typeface="Cambria"/>
              </a:rPr>
              <a:t>arm </a:t>
            </a:r>
            <a:r>
              <a:rPr sz="1800" dirty="0">
                <a:latin typeface="Cambria"/>
                <a:cs typeface="Cambria"/>
              </a:rPr>
              <a:t> </a:t>
            </a:r>
            <a:r>
              <a:rPr lang="en-GB" sz="1800" dirty="0">
                <a:latin typeface="Cambria"/>
                <a:cs typeface="Cambria"/>
              </a:rPr>
              <a:t>	</a:t>
            </a:r>
            <a:r>
              <a:rPr sz="1800" spc="-5" dirty="0">
                <a:latin typeface="Cambria"/>
                <a:cs typeface="Cambria"/>
              </a:rPr>
              <a:t>and the origin point </a:t>
            </a:r>
            <a:r>
              <a:rPr sz="1800" spc="-10" dirty="0">
                <a:latin typeface="Cambria"/>
                <a:cs typeface="Cambria"/>
              </a:rPr>
              <a:t>for </a:t>
            </a:r>
            <a:r>
              <a:rPr sz="1800" spc="-5" dirty="0">
                <a:latin typeface="Cambria"/>
                <a:cs typeface="Cambria"/>
              </a:rPr>
              <a:t>muscles that </a:t>
            </a:r>
            <a:r>
              <a:rPr sz="1800" spc="-385" dirty="0">
                <a:latin typeface="Cambria"/>
                <a:cs typeface="Cambria"/>
              </a:rPr>
              <a:t> </a:t>
            </a:r>
            <a:r>
              <a:rPr lang="en-GB" sz="1800" spc="-385" dirty="0">
                <a:latin typeface="Cambria"/>
                <a:cs typeface="Cambria"/>
              </a:rPr>
              <a:t>	</a:t>
            </a:r>
            <a:r>
              <a:rPr sz="1800" spc="-15" dirty="0">
                <a:latin typeface="Cambria"/>
                <a:cs typeface="Cambria"/>
              </a:rPr>
              <a:t>move</a:t>
            </a:r>
            <a:r>
              <a:rPr sz="1800" spc="-20"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lower </a:t>
            </a:r>
            <a:r>
              <a:rPr sz="1800" spc="-5" dirty="0">
                <a:latin typeface="Cambria"/>
                <a:cs typeface="Cambria"/>
              </a:rPr>
              <a:t>arm.</a:t>
            </a:r>
            <a:endParaRPr sz="1800" dirty="0">
              <a:latin typeface="Cambria"/>
              <a:cs typeface="Cambria"/>
            </a:endParaRPr>
          </a:p>
          <a:p>
            <a:pPr marL="12065" marR="6350" algn="just">
              <a:lnSpc>
                <a:spcPct val="80000"/>
              </a:lnSpc>
              <a:spcBef>
                <a:spcPts val="600"/>
              </a:spcBef>
              <a:buClr>
                <a:srgbClr val="FF388B"/>
              </a:buClr>
              <a:buSzPct val="75000"/>
              <a:tabLst>
                <a:tab pos="292100" algn="l"/>
              </a:tabLst>
            </a:pPr>
            <a:r>
              <a:rPr lang="en-GB" sz="1800" b="1" spc="-10" dirty="0">
                <a:latin typeface="Cambria"/>
                <a:cs typeface="Cambria"/>
              </a:rPr>
              <a:t>* </a:t>
            </a:r>
            <a:r>
              <a:rPr sz="1800" b="1" spc="-10" dirty="0">
                <a:latin typeface="Cambria"/>
                <a:cs typeface="Cambria"/>
              </a:rPr>
              <a:t>Deltoid</a:t>
            </a:r>
            <a:r>
              <a:rPr sz="1800" b="1" spc="-5" dirty="0">
                <a:latin typeface="Cambria"/>
                <a:cs typeface="Cambria"/>
              </a:rPr>
              <a:t> </a:t>
            </a:r>
            <a:r>
              <a:rPr sz="1800" b="1" spc="-15" dirty="0">
                <a:latin typeface="Cambria"/>
                <a:cs typeface="Cambria"/>
              </a:rPr>
              <a:t>Tuberosity</a:t>
            </a:r>
            <a:r>
              <a:rPr sz="1800" b="1" spc="-10" dirty="0">
                <a:latin typeface="Cambria"/>
                <a:cs typeface="Cambria"/>
              </a:rPr>
              <a:t> </a:t>
            </a:r>
            <a:r>
              <a:rPr sz="1800" dirty="0">
                <a:latin typeface="Cambria"/>
                <a:cs typeface="Cambria"/>
              </a:rPr>
              <a:t>is</a:t>
            </a:r>
            <a:r>
              <a:rPr sz="1800" spc="5" dirty="0">
                <a:latin typeface="Cambria"/>
                <a:cs typeface="Cambria"/>
              </a:rPr>
              <a:t> </a:t>
            </a:r>
            <a:r>
              <a:rPr sz="1800" dirty="0">
                <a:latin typeface="Cambria"/>
                <a:cs typeface="Cambria"/>
              </a:rPr>
              <a:t>a</a:t>
            </a:r>
            <a:r>
              <a:rPr sz="1800" spc="5" dirty="0">
                <a:latin typeface="Cambria"/>
                <a:cs typeface="Cambria"/>
              </a:rPr>
              <a:t> </a:t>
            </a:r>
            <a:r>
              <a:rPr sz="1800" spc="-10" dirty="0">
                <a:latin typeface="Cambria"/>
                <a:cs typeface="Cambria"/>
              </a:rPr>
              <a:t>raised, </a:t>
            </a:r>
            <a:r>
              <a:rPr sz="1800" spc="-5" dirty="0">
                <a:latin typeface="Cambria"/>
                <a:cs typeface="Cambria"/>
              </a:rPr>
              <a:t> </a:t>
            </a:r>
            <a:r>
              <a:rPr lang="en-GB" sz="1800" spc="-5" dirty="0">
                <a:latin typeface="Cambria"/>
                <a:cs typeface="Cambria"/>
              </a:rPr>
              <a:t>	</a:t>
            </a:r>
            <a:r>
              <a:rPr sz="1800" spc="-10" dirty="0">
                <a:latin typeface="Cambria"/>
                <a:cs typeface="Cambria"/>
              </a:rPr>
              <a:t>roughened</a:t>
            </a:r>
            <a:r>
              <a:rPr sz="1800" spc="-5" dirty="0">
                <a:latin typeface="Cambria"/>
                <a:cs typeface="Cambria"/>
              </a:rPr>
              <a:t> </a:t>
            </a:r>
            <a:r>
              <a:rPr sz="1800" spc="-10" dirty="0">
                <a:latin typeface="Cambria"/>
                <a:cs typeface="Cambria"/>
              </a:rPr>
              <a:t>area</a:t>
            </a:r>
            <a:r>
              <a:rPr sz="1800" spc="-5" dirty="0">
                <a:latin typeface="Cambria"/>
                <a:cs typeface="Cambria"/>
              </a:rPr>
              <a:t> located</a:t>
            </a:r>
            <a:r>
              <a:rPr sz="1800" dirty="0">
                <a:latin typeface="Cambria"/>
                <a:cs typeface="Cambria"/>
              </a:rPr>
              <a:t> </a:t>
            </a:r>
            <a:r>
              <a:rPr sz="1800" spc="-5" dirty="0">
                <a:latin typeface="Cambria"/>
                <a:cs typeface="Cambria"/>
              </a:rPr>
              <a:t>on</a:t>
            </a:r>
            <a:r>
              <a:rPr sz="1800" spc="390" dirty="0">
                <a:latin typeface="Cambria"/>
                <a:cs typeface="Cambria"/>
              </a:rPr>
              <a:t> </a:t>
            </a:r>
            <a:r>
              <a:rPr sz="1800" spc="-5" dirty="0">
                <a:latin typeface="Cambria"/>
                <a:cs typeface="Cambria"/>
              </a:rPr>
              <a:t>the</a:t>
            </a:r>
            <a:r>
              <a:rPr lang="en-GB" sz="1800" spc="-5" dirty="0">
                <a:latin typeface="Cambria"/>
                <a:cs typeface="Cambria"/>
              </a:rPr>
              <a:t> 	</a:t>
            </a:r>
            <a:r>
              <a:rPr sz="1800" spc="-10" dirty="0">
                <a:latin typeface="Cambria"/>
                <a:cs typeface="Cambria"/>
              </a:rPr>
              <a:t>lateral</a:t>
            </a:r>
            <a:r>
              <a:rPr sz="1800" spc="-5" dirty="0">
                <a:latin typeface="Cambria"/>
                <a:cs typeface="Cambria"/>
              </a:rPr>
              <a:t> side</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shaft</a:t>
            </a:r>
            <a:r>
              <a:rPr sz="1800" dirty="0">
                <a:latin typeface="Cambria"/>
                <a:cs typeface="Cambria"/>
              </a:rPr>
              <a:t> at</a:t>
            </a:r>
            <a:r>
              <a:rPr sz="1800" spc="5" dirty="0">
                <a:latin typeface="Cambria"/>
                <a:cs typeface="Cambria"/>
              </a:rPr>
              <a:t> </a:t>
            </a:r>
            <a:r>
              <a:rPr sz="1800" dirty="0">
                <a:latin typeface="Cambria"/>
                <a:cs typeface="Cambria"/>
              </a:rPr>
              <a:t>its </a:t>
            </a:r>
            <a:r>
              <a:rPr sz="1800" spc="5" dirty="0">
                <a:latin typeface="Cambria"/>
                <a:cs typeface="Cambria"/>
              </a:rPr>
              <a:t> </a:t>
            </a:r>
            <a:r>
              <a:rPr lang="en-GB" sz="1800" spc="5" dirty="0">
                <a:latin typeface="Cambria"/>
                <a:cs typeface="Cambria"/>
              </a:rPr>
              <a:t>	</a:t>
            </a:r>
            <a:r>
              <a:rPr sz="1800" dirty="0">
                <a:latin typeface="Cambria"/>
                <a:cs typeface="Cambria"/>
              </a:rPr>
              <a:t>midpoint. It is </a:t>
            </a:r>
            <a:r>
              <a:rPr sz="1800" spc="-5" dirty="0">
                <a:latin typeface="Cambria"/>
                <a:cs typeface="Cambria"/>
              </a:rPr>
              <a:t>an attachment point </a:t>
            </a:r>
            <a:r>
              <a:rPr sz="1800" dirty="0">
                <a:latin typeface="Cambria"/>
                <a:cs typeface="Cambria"/>
              </a:rPr>
              <a:t> </a:t>
            </a:r>
            <a:r>
              <a:rPr lang="en-GB" sz="1800" dirty="0">
                <a:latin typeface="Cambria"/>
                <a:cs typeface="Cambria"/>
              </a:rPr>
              <a:t>	</a:t>
            </a:r>
            <a:r>
              <a:rPr sz="1800" spc="-10" dirty="0">
                <a:latin typeface="Cambria"/>
                <a:cs typeface="Cambria"/>
              </a:rPr>
              <a:t>for</a:t>
            </a:r>
            <a:r>
              <a:rPr sz="1800" spc="1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deltoid</a:t>
            </a:r>
            <a:r>
              <a:rPr sz="1800" spc="-15" dirty="0">
                <a:latin typeface="Cambria"/>
                <a:cs typeface="Cambria"/>
              </a:rPr>
              <a:t> </a:t>
            </a:r>
            <a:r>
              <a:rPr sz="1800" spc="-5" dirty="0">
                <a:latin typeface="Cambria"/>
                <a:cs typeface="Cambria"/>
              </a:rPr>
              <a:t>muscle.</a:t>
            </a:r>
            <a:endParaRPr sz="1800" dirty="0">
              <a:latin typeface="Cambria"/>
              <a:cs typeface="Cambria"/>
            </a:endParaRPr>
          </a:p>
          <a:p>
            <a:pPr marL="12065" marR="5080" algn="just">
              <a:lnSpc>
                <a:spcPct val="80000"/>
              </a:lnSpc>
              <a:spcBef>
                <a:spcPts val="600"/>
              </a:spcBef>
              <a:buClr>
                <a:srgbClr val="FF388B"/>
              </a:buClr>
              <a:buSzPct val="75000"/>
              <a:tabLst>
                <a:tab pos="292100" algn="l"/>
              </a:tabLst>
            </a:pPr>
            <a:r>
              <a:rPr lang="en-GB" sz="1800" b="1" spc="-10" dirty="0">
                <a:latin typeface="Cambria"/>
                <a:cs typeface="Cambria"/>
              </a:rPr>
              <a:t>*	</a:t>
            </a:r>
            <a:r>
              <a:rPr sz="1800" b="1" spc="-10" dirty="0">
                <a:latin typeface="Cambria"/>
                <a:cs typeface="Cambria"/>
              </a:rPr>
              <a:t>Lateral </a:t>
            </a:r>
            <a:r>
              <a:rPr sz="1800" b="1" spc="-15" dirty="0">
                <a:latin typeface="Cambria"/>
                <a:cs typeface="Cambria"/>
              </a:rPr>
              <a:t>Epicondyle</a:t>
            </a:r>
            <a:r>
              <a:rPr sz="1800" b="1" spc="-10" dirty="0">
                <a:latin typeface="Cambria"/>
                <a:cs typeface="Cambria"/>
              </a:rPr>
              <a:t> </a:t>
            </a:r>
            <a:r>
              <a:rPr sz="1800" dirty="0">
                <a:latin typeface="Cambria"/>
                <a:cs typeface="Cambria"/>
              </a:rPr>
              <a:t>is a </a:t>
            </a:r>
            <a:r>
              <a:rPr sz="1800" spc="-5" dirty="0">
                <a:latin typeface="Cambria"/>
                <a:cs typeface="Cambria"/>
              </a:rPr>
              <a:t>rounded </a:t>
            </a:r>
            <a:r>
              <a:rPr sz="1800" dirty="0">
                <a:latin typeface="Cambria"/>
                <a:cs typeface="Cambria"/>
              </a:rPr>
              <a:t> </a:t>
            </a:r>
            <a:r>
              <a:rPr lang="en-GB" sz="1800" dirty="0">
                <a:latin typeface="Cambria"/>
                <a:cs typeface="Cambria"/>
              </a:rPr>
              <a:t>	</a:t>
            </a:r>
            <a:r>
              <a:rPr sz="1800" spc="-10" dirty="0">
                <a:latin typeface="Cambria"/>
                <a:cs typeface="Cambria"/>
              </a:rPr>
              <a:t>projection </a:t>
            </a:r>
            <a:r>
              <a:rPr sz="1800" spc="-5" dirty="0">
                <a:latin typeface="Cambria"/>
                <a:cs typeface="Cambria"/>
              </a:rPr>
              <a:t>at </a:t>
            </a:r>
            <a:r>
              <a:rPr sz="1800" spc="-10" dirty="0">
                <a:latin typeface="Cambria"/>
                <a:cs typeface="Cambria"/>
              </a:rPr>
              <a:t>the distolateral </a:t>
            </a:r>
            <a:r>
              <a:rPr sz="1800" dirty="0">
                <a:latin typeface="Cambria"/>
                <a:cs typeface="Cambria"/>
              </a:rPr>
              <a:t>end of </a:t>
            </a:r>
            <a:r>
              <a:rPr sz="1800" spc="5" dirty="0">
                <a:latin typeface="Cambria"/>
                <a:cs typeface="Cambria"/>
              </a:rPr>
              <a:t> </a:t>
            </a:r>
            <a:r>
              <a:rPr lang="en-GB" sz="1800" spc="5" dirty="0">
                <a:latin typeface="Cambria"/>
                <a:cs typeface="Cambria"/>
              </a:rPr>
              <a:t>	</a:t>
            </a:r>
            <a:r>
              <a:rPr sz="1800" spc="-5" dirty="0">
                <a:latin typeface="Cambria"/>
                <a:cs typeface="Cambria"/>
              </a:rPr>
              <a:t>the humerus. </a:t>
            </a:r>
            <a:r>
              <a:rPr sz="1800" dirty="0">
                <a:latin typeface="Cambria"/>
                <a:cs typeface="Cambria"/>
              </a:rPr>
              <a:t>The </a:t>
            </a:r>
            <a:r>
              <a:rPr sz="1800" spc="-5" dirty="0">
                <a:latin typeface="Cambria"/>
                <a:cs typeface="Cambria"/>
              </a:rPr>
              <a:t>posterior surface </a:t>
            </a:r>
            <a:r>
              <a:rPr sz="1800" dirty="0">
                <a:latin typeface="Cambria"/>
                <a:cs typeface="Cambria"/>
              </a:rPr>
              <a:t> </a:t>
            </a:r>
            <a:r>
              <a:rPr lang="en-GB" sz="1800" dirty="0">
                <a:latin typeface="Cambria"/>
                <a:cs typeface="Cambria"/>
              </a:rPr>
              <a:t>	</a:t>
            </a:r>
            <a:r>
              <a:rPr sz="1800" dirty="0">
                <a:latin typeface="Cambria"/>
                <a:cs typeface="Cambria"/>
              </a:rPr>
              <a:t>of </a:t>
            </a:r>
            <a:r>
              <a:rPr sz="1800" spc="-5" dirty="0">
                <a:latin typeface="Cambria"/>
                <a:cs typeface="Cambria"/>
              </a:rPr>
              <a:t>the </a:t>
            </a:r>
            <a:r>
              <a:rPr sz="1800" spc="-15" dirty="0">
                <a:latin typeface="Cambria"/>
                <a:cs typeface="Cambria"/>
              </a:rPr>
              <a:t>lateral </a:t>
            </a:r>
            <a:r>
              <a:rPr sz="1800" spc="-10" dirty="0">
                <a:latin typeface="Cambria"/>
                <a:cs typeface="Cambria"/>
              </a:rPr>
              <a:t>epicondyle serves </a:t>
            </a:r>
            <a:r>
              <a:rPr sz="1800" spc="-5" dirty="0">
                <a:latin typeface="Cambria"/>
                <a:cs typeface="Cambria"/>
              </a:rPr>
              <a:t>as an </a:t>
            </a:r>
            <a:r>
              <a:rPr sz="1800" spc="-385" dirty="0">
                <a:latin typeface="Cambria"/>
                <a:cs typeface="Cambria"/>
              </a:rPr>
              <a:t> </a:t>
            </a:r>
            <a:r>
              <a:rPr lang="en-GB" sz="1800" spc="-385" dirty="0">
                <a:latin typeface="Cambria"/>
                <a:cs typeface="Cambria"/>
              </a:rPr>
              <a:t>	</a:t>
            </a:r>
            <a:r>
              <a:rPr sz="1800" spc="-5" dirty="0">
                <a:latin typeface="Cambria"/>
                <a:cs typeface="Cambria"/>
              </a:rPr>
              <a:t>attachment</a:t>
            </a:r>
            <a:r>
              <a:rPr sz="1800" dirty="0">
                <a:latin typeface="Cambria"/>
                <a:cs typeface="Cambria"/>
              </a:rPr>
              <a:t> </a:t>
            </a:r>
            <a:r>
              <a:rPr sz="1800" spc="-5" dirty="0">
                <a:latin typeface="Cambria"/>
                <a:cs typeface="Cambria"/>
              </a:rPr>
              <a:t>point</a:t>
            </a:r>
            <a:r>
              <a:rPr sz="1800" dirty="0">
                <a:latin typeface="Cambria"/>
                <a:cs typeface="Cambria"/>
              </a:rPr>
              <a:t> </a:t>
            </a:r>
            <a:r>
              <a:rPr sz="1800" spc="-10" dirty="0">
                <a:latin typeface="Cambria"/>
                <a:cs typeface="Cambria"/>
              </a:rPr>
              <a:t>for</a:t>
            </a:r>
            <a:r>
              <a:rPr sz="1800" spc="-5" dirty="0">
                <a:latin typeface="Cambria"/>
                <a:cs typeface="Cambria"/>
              </a:rPr>
              <a:t> </a:t>
            </a:r>
            <a:r>
              <a:rPr sz="1800" dirty="0">
                <a:latin typeface="Cambria"/>
                <a:cs typeface="Cambria"/>
              </a:rPr>
              <a:t>some</a:t>
            </a:r>
            <a:r>
              <a:rPr sz="1800"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 </a:t>
            </a:r>
            <a:r>
              <a:rPr sz="1800" dirty="0">
                <a:latin typeface="Cambria"/>
                <a:cs typeface="Cambria"/>
              </a:rPr>
              <a:t> </a:t>
            </a:r>
            <a:r>
              <a:rPr lang="en-GB" sz="1800" dirty="0">
                <a:latin typeface="Cambria"/>
                <a:cs typeface="Cambria"/>
              </a:rPr>
              <a:t>	</a:t>
            </a:r>
            <a:r>
              <a:rPr sz="1800" spc="-5" dirty="0">
                <a:latin typeface="Cambria"/>
                <a:cs typeface="Cambria"/>
              </a:rPr>
              <a:t>muscles</a:t>
            </a:r>
            <a:r>
              <a:rPr sz="1800" dirty="0">
                <a:latin typeface="Cambria"/>
                <a:cs typeface="Cambria"/>
              </a:rPr>
              <a:t> </a:t>
            </a:r>
            <a:r>
              <a:rPr sz="1800" spc="-5" dirty="0">
                <a:latin typeface="Cambria"/>
                <a:cs typeface="Cambria"/>
              </a:rPr>
              <a:t>that</a:t>
            </a:r>
            <a:r>
              <a:rPr sz="1800" dirty="0">
                <a:latin typeface="Cambria"/>
                <a:cs typeface="Cambria"/>
              </a:rPr>
              <a:t> </a:t>
            </a:r>
            <a:r>
              <a:rPr sz="1800" spc="-5" dirty="0">
                <a:latin typeface="Cambria"/>
                <a:cs typeface="Cambria"/>
              </a:rPr>
              <a:t>extend</a:t>
            </a:r>
            <a:r>
              <a:rPr sz="1800" dirty="0">
                <a:latin typeface="Cambria"/>
                <a:cs typeface="Cambria"/>
              </a:rPr>
              <a:t> </a:t>
            </a:r>
            <a:r>
              <a:rPr sz="1800" spc="-5" dirty="0">
                <a:latin typeface="Cambria"/>
                <a:cs typeface="Cambria"/>
              </a:rPr>
              <a:t>the</a:t>
            </a:r>
            <a:r>
              <a:rPr sz="1800" dirty="0">
                <a:latin typeface="Cambria"/>
                <a:cs typeface="Cambria"/>
              </a:rPr>
              <a:t> wrist</a:t>
            </a:r>
            <a:r>
              <a:rPr sz="1800" spc="5" dirty="0">
                <a:latin typeface="Cambria"/>
                <a:cs typeface="Cambria"/>
              </a:rPr>
              <a:t> </a:t>
            </a:r>
            <a:r>
              <a:rPr sz="1800" spc="-5" dirty="0">
                <a:latin typeface="Cambria"/>
                <a:cs typeface="Cambria"/>
              </a:rPr>
              <a:t>and </a:t>
            </a:r>
            <a:r>
              <a:rPr sz="1800" dirty="0">
                <a:latin typeface="Cambria"/>
                <a:cs typeface="Cambria"/>
              </a:rPr>
              <a:t> </a:t>
            </a:r>
            <a:endParaRPr lang="sr-Cyrl-RS" sz="1800" dirty="0">
              <a:latin typeface="Cambria"/>
              <a:cs typeface="Cambria"/>
            </a:endParaRPr>
          </a:p>
          <a:p>
            <a:pPr marL="12065" marR="5080" algn="just">
              <a:lnSpc>
                <a:spcPct val="80000"/>
              </a:lnSpc>
              <a:spcBef>
                <a:spcPts val="600"/>
              </a:spcBef>
              <a:buClr>
                <a:srgbClr val="FF388B"/>
              </a:buClr>
              <a:buSzPct val="75000"/>
              <a:tabLst>
                <a:tab pos="292100" algn="l"/>
              </a:tabLst>
            </a:pPr>
            <a:r>
              <a:rPr lang="sr-Cyrl-RS" sz="1800">
                <a:latin typeface="Cambria"/>
                <a:cs typeface="Cambria"/>
              </a:rPr>
              <a:t>     </a:t>
            </a:r>
            <a:r>
              <a:rPr sz="1800">
                <a:latin typeface="Cambria"/>
                <a:cs typeface="Cambria"/>
              </a:rPr>
              <a:t>fingers</a:t>
            </a:r>
            <a:r>
              <a:rPr sz="1800" spc="-5">
                <a:latin typeface="Cambria"/>
                <a:cs typeface="Cambria"/>
              </a:rPr>
              <a:t> </a:t>
            </a:r>
            <a:r>
              <a:rPr sz="1800" dirty="0">
                <a:latin typeface="Cambria"/>
                <a:cs typeface="Cambria"/>
              </a:rPr>
              <a:t>of</a:t>
            </a:r>
            <a:r>
              <a:rPr sz="1800" spc="-10" dirty="0">
                <a:latin typeface="Cambria"/>
                <a:cs typeface="Cambria"/>
              </a:rPr>
              <a:t> </a:t>
            </a:r>
            <a:r>
              <a:rPr sz="1800" spc="-5" dirty="0">
                <a:latin typeface="Cambria"/>
                <a:cs typeface="Cambria"/>
              </a:rPr>
              <a:t>the </a:t>
            </a:r>
            <a:r>
              <a:rPr sz="1800" dirty="0">
                <a:latin typeface="Cambria"/>
                <a:cs typeface="Cambria"/>
              </a:rPr>
              <a:t>hand</a:t>
            </a:r>
          </a:p>
        </p:txBody>
      </p:sp>
      <p:pic>
        <p:nvPicPr>
          <p:cNvPr id="3" name="object 3"/>
          <p:cNvPicPr/>
          <p:nvPr/>
        </p:nvPicPr>
        <p:blipFill>
          <a:blip r:embed="rId2" cstate="print"/>
          <a:stretch>
            <a:fillRect/>
          </a:stretch>
        </p:blipFill>
        <p:spPr>
          <a:xfrm>
            <a:off x="4632959" y="990600"/>
            <a:ext cx="4041647" cy="5181600"/>
          </a:xfrm>
          <a:prstGeom prst="rect">
            <a:avLst/>
          </a:prstGeom>
        </p:spPr>
      </p:pic>
    </p:spTree>
    <p:extLst>
      <p:ext uri="{BB962C8B-B14F-4D97-AF65-F5344CB8AC3E}">
        <p14:creationId xmlns:p14="http://schemas.microsoft.com/office/powerpoint/2010/main" val="3351808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9512" y="1183894"/>
            <a:ext cx="4242628" cy="2860398"/>
          </a:xfrm>
          <a:prstGeom prst="rect">
            <a:avLst/>
          </a:prstGeom>
        </p:spPr>
        <p:txBody>
          <a:bodyPr vert="horz" wrap="square" lIns="0" tIns="74295" rIns="0" bIns="0" rtlCol="0">
            <a:spAutoFit/>
          </a:bodyPr>
          <a:lstStyle/>
          <a:p>
            <a:pPr marL="12065" marR="5080" algn="just">
              <a:lnSpc>
                <a:spcPct val="80000"/>
              </a:lnSpc>
              <a:spcBef>
                <a:spcPts val="585"/>
              </a:spcBef>
              <a:buClr>
                <a:srgbClr val="FF388B"/>
              </a:buClr>
              <a:buSzPct val="75000"/>
              <a:tabLst>
                <a:tab pos="292100" algn="l"/>
              </a:tabLst>
            </a:pPr>
            <a:r>
              <a:rPr lang="en-GB" sz="2000" b="1" spc="-10" dirty="0">
                <a:latin typeface="Cambria"/>
                <a:cs typeface="Cambria"/>
              </a:rPr>
              <a:t>*	</a:t>
            </a:r>
            <a:r>
              <a:rPr sz="2000" b="1" spc="-10" dirty="0">
                <a:latin typeface="Cambria"/>
                <a:cs typeface="Cambria"/>
              </a:rPr>
              <a:t>Lateral </a:t>
            </a:r>
            <a:r>
              <a:rPr sz="2000" b="1" spc="-15" dirty="0">
                <a:latin typeface="Cambria"/>
                <a:cs typeface="Cambria"/>
              </a:rPr>
              <a:t>Supracondylar </a:t>
            </a:r>
            <a:r>
              <a:rPr sz="2000" b="1" spc="-5" dirty="0">
                <a:latin typeface="Cambria"/>
                <a:cs typeface="Cambria"/>
              </a:rPr>
              <a:t>Ridge </a:t>
            </a:r>
            <a:r>
              <a:rPr lang="en-GB" sz="2000" b="1" spc="-5" dirty="0">
                <a:latin typeface="Cambria"/>
                <a:cs typeface="Cambria"/>
              </a:rPr>
              <a:t>	</a:t>
            </a:r>
            <a:r>
              <a:rPr sz="2000" spc="-20" dirty="0">
                <a:latin typeface="Cambria"/>
                <a:cs typeface="Cambria"/>
              </a:rPr>
              <a:t>is </a:t>
            </a:r>
            <a:r>
              <a:rPr sz="2000" spc="-430" dirty="0">
                <a:latin typeface="Cambria"/>
                <a:cs typeface="Cambria"/>
              </a:rPr>
              <a:t> </a:t>
            </a:r>
            <a:r>
              <a:rPr lang="en-GB" sz="2000" spc="-430" dirty="0">
                <a:latin typeface="Cambria"/>
                <a:cs typeface="Cambria"/>
              </a:rPr>
              <a:t>	</a:t>
            </a:r>
            <a:r>
              <a:rPr sz="2000" dirty="0">
                <a:latin typeface="Cambria"/>
                <a:cs typeface="Cambria"/>
              </a:rPr>
              <a:t>the</a:t>
            </a:r>
            <a:r>
              <a:rPr sz="2000" spc="5" dirty="0">
                <a:latin typeface="Cambria"/>
                <a:cs typeface="Cambria"/>
              </a:rPr>
              <a:t> </a:t>
            </a:r>
            <a:r>
              <a:rPr sz="2000" spc="-10" dirty="0">
                <a:latin typeface="Cambria"/>
                <a:cs typeface="Cambria"/>
              </a:rPr>
              <a:t>roughened</a:t>
            </a:r>
            <a:r>
              <a:rPr sz="2000" spc="-5" dirty="0">
                <a:latin typeface="Cambria"/>
                <a:cs typeface="Cambria"/>
              </a:rPr>
              <a:t> </a:t>
            </a:r>
            <a:r>
              <a:rPr sz="2000" spc="-10" dirty="0">
                <a:latin typeface="Cambria"/>
                <a:cs typeface="Cambria"/>
              </a:rPr>
              <a:t>margin</a:t>
            </a:r>
            <a:r>
              <a:rPr sz="2000" spc="-5" dirty="0">
                <a:latin typeface="Cambria"/>
                <a:cs typeface="Cambria"/>
              </a:rPr>
              <a:t> </a:t>
            </a:r>
            <a:r>
              <a:rPr sz="2000" spc="-10" dirty="0">
                <a:latin typeface="Cambria"/>
                <a:cs typeface="Cambria"/>
              </a:rPr>
              <a:t>located </a:t>
            </a:r>
            <a:r>
              <a:rPr sz="2000" spc="-5" dirty="0">
                <a:latin typeface="Cambria"/>
                <a:cs typeface="Cambria"/>
              </a:rPr>
              <a:t> </a:t>
            </a:r>
            <a:r>
              <a:rPr lang="en-GB" sz="2000" spc="-5" dirty="0">
                <a:latin typeface="Cambria"/>
                <a:cs typeface="Cambria"/>
              </a:rPr>
              <a:t>	</a:t>
            </a:r>
            <a:r>
              <a:rPr sz="2000" spc="-15" dirty="0">
                <a:latin typeface="Cambria"/>
                <a:cs typeface="Cambria"/>
              </a:rPr>
              <a:t>above </a:t>
            </a:r>
            <a:r>
              <a:rPr sz="2000" dirty="0">
                <a:latin typeface="Cambria"/>
                <a:cs typeface="Cambria"/>
              </a:rPr>
              <a:t>the </a:t>
            </a:r>
            <a:r>
              <a:rPr sz="2000" spc="-15" dirty="0">
                <a:latin typeface="Cambria"/>
                <a:cs typeface="Cambria"/>
              </a:rPr>
              <a:t>lateral </a:t>
            </a:r>
            <a:r>
              <a:rPr sz="2000" spc="-10" dirty="0">
                <a:latin typeface="Cambria"/>
                <a:cs typeface="Cambria"/>
              </a:rPr>
              <a:t>epicondyle. </a:t>
            </a:r>
            <a:r>
              <a:rPr sz="2000" dirty="0">
                <a:latin typeface="Cambria"/>
                <a:cs typeface="Cambria"/>
              </a:rPr>
              <a:t>The </a:t>
            </a:r>
            <a:r>
              <a:rPr sz="2000" spc="-430" dirty="0">
                <a:latin typeface="Cambria"/>
                <a:cs typeface="Cambria"/>
              </a:rPr>
              <a:t> </a:t>
            </a:r>
            <a:r>
              <a:rPr lang="en-GB" sz="2000" spc="-430" dirty="0">
                <a:latin typeface="Cambria"/>
                <a:cs typeface="Cambria"/>
              </a:rPr>
              <a:t>	</a:t>
            </a:r>
            <a:r>
              <a:rPr sz="2000" spc="-10" dirty="0">
                <a:latin typeface="Cambria"/>
                <a:cs typeface="Cambria"/>
              </a:rPr>
              <a:t>brachioradialis</a:t>
            </a:r>
            <a:r>
              <a:rPr sz="2000" spc="-5" dirty="0">
                <a:latin typeface="Cambria"/>
                <a:cs typeface="Cambria"/>
              </a:rPr>
              <a:t> muscle</a:t>
            </a:r>
            <a:r>
              <a:rPr sz="2000" dirty="0">
                <a:latin typeface="Cambria"/>
                <a:cs typeface="Cambria"/>
              </a:rPr>
              <a:t> </a:t>
            </a:r>
            <a:r>
              <a:rPr sz="2000" spc="-5" dirty="0">
                <a:latin typeface="Cambria"/>
                <a:cs typeface="Cambria"/>
              </a:rPr>
              <a:t>attaches </a:t>
            </a:r>
            <a:r>
              <a:rPr sz="2000" dirty="0">
                <a:latin typeface="Cambria"/>
                <a:cs typeface="Cambria"/>
              </a:rPr>
              <a:t> </a:t>
            </a:r>
            <a:r>
              <a:rPr lang="en-GB" sz="2000" dirty="0">
                <a:latin typeface="Cambria"/>
                <a:cs typeface="Cambria"/>
              </a:rPr>
              <a:t>	</a:t>
            </a:r>
            <a:r>
              <a:rPr sz="2000" spc="-5" dirty="0">
                <a:latin typeface="Cambria"/>
                <a:cs typeface="Cambria"/>
              </a:rPr>
              <a:t>along</a:t>
            </a:r>
            <a:r>
              <a:rPr sz="2000" spc="-30" dirty="0">
                <a:latin typeface="Cambria"/>
                <a:cs typeface="Cambria"/>
              </a:rPr>
              <a:t> </a:t>
            </a:r>
            <a:r>
              <a:rPr sz="2000" spc="-5" dirty="0">
                <a:latin typeface="Cambria"/>
                <a:cs typeface="Cambria"/>
              </a:rPr>
              <a:t>this</a:t>
            </a:r>
            <a:r>
              <a:rPr sz="2000" spc="-15" dirty="0">
                <a:latin typeface="Cambria"/>
                <a:cs typeface="Cambria"/>
              </a:rPr>
              <a:t> </a:t>
            </a:r>
            <a:r>
              <a:rPr sz="2000" dirty="0">
                <a:latin typeface="Cambria"/>
                <a:cs typeface="Cambria"/>
              </a:rPr>
              <a:t>edge</a:t>
            </a:r>
            <a:r>
              <a:rPr sz="2000" spc="-20" dirty="0">
                <a:latin typeface="Cambria"/>
                <a:cs typeface="Cambria"/>
              </a:rPr>
              <a:t> </a:t>
            </a:r>
            <a:r>
              <a:rPr sz="2000" dirty="0">
                <a:latin typeface="Cambria"/>
                <a:cs typeface="Cambria"/>
              </a:rPr>
              <a:t>of</a:t>
            </a:r>
            <a:r>
              <a:rPr sz="2000" spc="-20" dirty="0">
                <a:latin typeface="Cambria"/>
                <a:cs typeface="Cambria"/>
              </a:rPr>
              <a:t> </a:t>
            </a:r>
            <a:r>
              <a:rPr sz="2000" dirty="0">
                <a:latin typeface="Cambria"/>
                <a:cs typeface="Cambria"/>
              </a:rPr>
              <a:t>the</a:t>
            </a:r>
            <a:r>
              <a:rPr sz="2000" spc="-20" dirty="0">
                <a:latin typeface="Cambria"/>
                <a:cs typeface="Cambria"/>
              </a:rPr>
              <a:t> </a:t>
            </a:r>
            <a:r>
              <a:rPr sz="2000" spc="-5" dirty="0">
                <a:latin typeface="Cambria"/>
                <a:cs typeface="Cambria"/>
              </a:rPr>
              <a:t>bone.</a:t>
            </a:r>
            <a:endParaRPr lang="en-GB" sz="2000" dirty="0">
              <a:latin typeface="Cambria"/>
              <a:cs typeface="Cambria"/>
            </a:endParaRPr>
          </a:p>
          <a:p>
            <a:pPr marL="12065" marR="5080" algn="just">
              <a:lnSpc>
                <a:spcPct val="80000"/>
              </a:lnSpc>
              <a:spcBef>
                <a:spcPts val="585"/>
              </a:spcBef>
              <a:buClr>
                <a:srgbClr val="FF388B"/>
              </a:buClr>
              <a:buSzPct val="75000"/>
              <a:tabLst>
                <a:tab pos="292100" algn="l"/>
              </a:tabLst>
            </a:pPr>
            <a:r>
              <a:rPr lang="en-GB" sz="2000" b="1" spc="-5" dirty="0">
                <a:latin typeface="Cambria"/>
                <a:cs typeface="Cambria"/>
              </a:rPr>
              <a:t>*	</a:t>
            </a:r>
            <a:r>
              <a:rPr sz="2000" b="1" spc="-5" dirty="0">
                <a:latin typeface="Cambria"/>
                <a:cs typeface="Cambria"/>
              </a:rPr>
              <a:t>Medial </a:t>
            </a:r>
            <a:r>
              <a:rPr sz="2000" b="1" spc="-10" dirty="0">
                <a:latin typeface="Cambria"/>
                <a:cs typeface="Cambria"/>
              </a:rPr>
              <a:t>Epicondyle </a:t>
            </a:r>
            <a:r>
              <a:rPr sz="2000" spc="-5" dirty="0">
                <a:latin typeface="Cambria"/>
                <a:cs typeface="Cambria"/>
              </a:rPr>
              <a:t>is </a:t>
            </a:r>
            <a:r>
              <a:rPr sz="2000" dirty="0">
                <a:latin typeface="Cambria"/>
                <a:cs typeface="Cambria"/>
              </a:rPr>
              <a:t>a</a:t>
            </a:r>
            <a:r>
              <a:rPr lang="en-GB" sz="2000" dirty="0">
                <a:latin typeface="Cambria"/>
                <a:cs typeface="Cambria"/>
              </a:rPr>
              <a:t> </a:t>
            </a:r>
            <a:r>
              <a:rPr sz="2000" spc="-10" dirty="0">
                <a:latin typeface="Cambria"/>
                <a:cs typeface="Cambria"/>
              </a:rPr>
              <a:t>rounded </a:t>
            </a:r>
            <a:r>
              <a:rPr sz="2000" spc="-430" dirty="0">
                <a:latin typeface="Cambria"/>
                <a:cs typeface="Cambria"/>
              </a:rPr>
              <a:t> </a:t>
            </a:r>
            <a:r>
              <a:rPr lang="en-GB" sz="2000" spc="-430" dirty="0">
                <a:latin typeface="Cambria"/>
                <a:cs typeface="Cambria"/>
              </a:rPr>
              <a:t>	</a:t>
            </a:r>
            <a:r>
              <a:rPr sz="2000" spc="-5" dirty="0">
                <a:latin typeface="Cambria"/>
                <a:cs typeface="Cambria"/>
              </a:rPr>
              <a:t>projection at the </a:t>
            </a:r>
            <a:r>
              <a:rPr sz="2000" spc="-5" dirty="0" err="1">
                <a:latin typeface="Cambria"/>
                <a:cs typeface="Cambria"/>
              </a:rPr>
              <a:t>distomedial</a:t>
            </a:r>
            <a:r>
              <a:rPr sz="2000" spc="-5" dirty="0">
                <a:latin typeface="Cambria"/>
                <a:cs typeface="Cambria"/>
              </a:rPr>
              <a:t> end </a:t>
            </a:r>
            <a:r>
              <a:rPr sz="2000" spc="-430" dirty="0">
                <a:latin typeface="Cambria"/>
                <a:cs typeface="Cambria"/>
              </a:rPr>
              <a:t> </a:t>
            </a:r>
            <a:r>
              <a:rPr sz="2000" dirty="0">
                <a:latin typeface="Cambria"/>
                <a:cs typeface="Cambria"/>
              </a:rPr>
              <a:t>of</a:t>
            </a:r>
            <a:r>
              <a:rPr sz="2000" spc="5" dirty="0">
                <a:latin typeface="Cambria"/>
                <a:cs typeface="Cambria"/>
              </a:rPr>
              <a:t> </a:t>
            </a:r>
            <a:r>
              <a:rPr lang="en-GB" sz="2000" spc="5" dirty="0">
                <a:latin typeface="Cambria"/>
                <a:cs typeface="Cambria"/>
              </a:rPr>
              <a:t>	</a:t>
            </a:r>
            <a:r>
              <a:rPr sz="2000" dirty="0">
                <a:latin typeface="Cambria"/>
                <a:cs typeface="Cambria"/>
              </a:rPr>
              <a:t>the</a:t>
            </a:r>
            <a:r>
              <a:rPr sz="2000" spc="5" dirty="0">
                <a:latin typeface="Cambria"/>
                <a:cs typeface="Cambria"/>
              </a:rPr>
              <a:t> </a:t>
            </a:r>
            <a:r>
              <a:rPr sz="2000" spc="-5" dirty="0">
                <a:latin typeface="Cambria"/>
                <a:cs typeface="Cambria"/>
              </a:rPr>
              <a:t>humerus.</a:t>
            </a:r>
            <a:r>
              <a:rPr sz="2000" dirty="0">
                <a:latin typeface="Cambria"/>
                <a:cs typeface="Cambria"/>
              </a:rPr>
              <a:t> </a:t>
            </a:r>
            <a:r>
              <a:rPr sz="2000" spc="-5" dirty="0">
                <a:latin typeface="Cambria"/>
                <a:cs typeface="Cambria"/>
              </a:rPr>
              <a:t>Some</a:t>
            </a:r>
            <a:r>
              <a:rPr sz="2000" dirty="0">
                <a:latin typeface="Cambria"/>
                <a:cs typeface="Cambria"/>
              </a:rPr>
              <a:t> </a:t>
            </a:r>
            <a:r>
              <a:rPr sz="2000" spc="-5" dirty="0">
                <a:latin typeface="Cambria"/>
                <a:cs typeface="Cambria"/>
              </a:rPr>
              <a:t>of</a:t>
            </a:r>
            <a:r>
              <a:rPr sz="2000" dirty="0">
                <a:latin typeface="Cambria"/>
                <a:cs typeface="Cambria"/>
              </a:rPr>
              <a:t> </a:t>
            </a:r>
            <a:r>
              <a:rPr sz="2000" spc="-5" dirty="0">
                <a:latin typeface="Cambria"/>
                <a:cs typeface="Cambria"/>
              </a:rPr>
              <a:t>the </a:t>
            </a:r>
            <a:r>
              <a:rPr sz="2000" spc="-430" dirty="0">
                <a:latin typeface="Cambria"/>
                <a:cs typeface="Cambria"/>
              </a:rPr>
              <a:t> </a:t>
            </a:r>
            <a:r>
              <a:rPr sz="2000" spc="-5" dirty="0">
                <a:latin typeface="Cambria"/>
                <a:cs typeface="Cambria"/>
              </a:rPr>
              <a:t>muscles</a:t>
            </a:r>
            <a:r>
              <a:rPr sz="2000" dirty="0">
                <a:latin typeface="Cambria"/>
                <a:cs typeface="Cambria"/>
              </a:rPr>
              <a:t> </a:t>
            </a:r>
            <a:r>
              <a:rPr lang="en-GB" sz="2000" dirty="0">
                <a:latin typeface="Cambria"/>
                <a:cs typeface="Cambria"/>
              </a:rPr>
              <a:t>	</a:t>
            </a:r>
            <a:r>
              <a:rPr sz="2000" spc="-5" dirty="0">
                <a:latin typeface="Cambria"/>
                <a:cs typeface="Cambria"/>
              </a:rPr>
              <a:t>that</a:t>
            </a:r>
            <a:r>
              <a:rPr sz="2000" dirty="0">
                <a:latin typeface="Cambria"/>
                <a:cs typeface="Cambria"/>
              </a:rPr>
              <a:t> </a:t>
            </a:r>
            <a:r>
              <a:rPr sz="2000" spc="-10" dirty="0">
                <a:latin typeface="Cambria"/>
                <a:cs typeface="Cambria"/>
              </a:rPr>
              <a:t>flex</a:t>
            </a:r>
            <a:r>
              <a:rPr sz="2000" spc="-5" dirty="0">
                <a:latin typeface="Cambria"/>
                <a:cs typeface="Cambria"/>
              </a:rPr>
              <a:t> </a:t>
            </a:r>
            <a:r>
              <a:rPr sz="2000" dirty="0">
                <a:latin typeface="Cambria"/>
                <a:cs typeface="Cambria"/>
              </a:rPr>
              <a:t>the</a:t>
            </a:r>
            <a:r>
              <a:rPr lang="en-GB" sz="2000" spc="5" dirty="0">
                <a:latin typeface="Cambria"/>
                <a:cs typeface="Cambria"/>
              </a:rPr>
              <a:t> </a:t>
            </a:r>
            <a:r>
              <a:rPr sz="2000" spc="-10" dirty="0">
                <a:latin typeface="Cambria"/>
                <a:cs typeface="Cambria"/>
              </a:rPr>
              <a:t>forearm,</a:t>
            </a:r>
            <a:r>
              <a:rPr lang="en-GB" sz="2000" spc="-10" dirty="0">
                <a:latin typeface="Cambria"/>
                <a:cs typeface="Cambria"/>
              </a:rPr>
              <a:t> </a:t>
            </a:r>
            <a:r>
              <a:rPr sz="2000" dirty="0">
                <a:latin typeface="Cambria"/>
                <a:cs typeface="Cambria"/>
              </a:rPr>
              <a:t>wrist,</a:t>
            </a:r>
            <a:r>
              <a:rPr lang="en-GB" sz="2000" spc="5" dirty="0">
                <a:latin typeface="Cambria"/>
                <a:cs typeface="Cambria"/>
              </a:rPr>
              <a:t> </a:t>
            </a:r>
            <a:r>
              <a:rPr sz="2000" dirty="0">
                <a:latin typeface="Cambria"/>
                <a:cs typeface="Cambria"/>
              </a:rPr>
              <a:t>and</a:t>
            </a:r>
            <a:r>
              <a:rPr sz="2000" spc="5" dirty="0">
                <a:latin typeface="Cambria"/>
                <a:cs typeface="Cambria"/>
              </a:rPr>
              <a:t> </a:t>
            </a:r>
            <a:r>
              <a:rPr lang="en-GB" sz="2000" spc="5" dirty="0">
                <a:latin typeface="Cambria"/>
                <a:cs typeface="Cambria"/>
              </a:rPr>
              <a:t>	</a:t>
            </a:r>
            <a:r>
              <a:rPr sz="2000" spc="-5" dirty="0">
                <a:latin typeface="Cambria"/>
                <a:cs typeface="Cambria"/>
              </a:rPr>
              <a:t>fingers</a:t>
            </a:r>
            <a:r>
              <a:rPr lang="en-GB" sz="2000" spc="-5" dirty="0">
                <a:latin typeface="Cambria"/>
                <a:cs typeface="Cambria"/>
              </a:rPr>
              <a:t> </a:t>
            </a:r>
            <a:r>
              <a:rPr sz="2000" spc="-5" dirty="0">
                <a:latin typeface="Cambria"/>
                <a:cs typeface="Cambria"/>
              </a:rPr>
              <a:t>attach</a:t>
            </a:r>
            <a:r>
              <a:rPr sz="2000" dirty="0">
                <a:latin typeface="Cambria"/>
                <a:cs typeface="Cambria"/>
              </a:rPr>
              <a:t> </a:t>
            </a:r>
            <a:r>
              <a:rPr sz="2000" spc="-20" dirty="0">
                <a:latin typeface="Cambria"/>
                <a:cs typeface="Cambria"/>
              </a:rPr>
              <a:t>to </a:t>
            </a:r>
            <a:r>
              <a:rPr sz="2000" spc="-430" dirty="0">
                <a:latin typeface="Cambria"/>
                <a:cs typeface="Cambria"/>
              </a:rPr>
              <a:t> </a:t>
            </a:r>
            <a:r>
              <a:rPr sz="2000" spc="-5" dirty="0">
                <a:latin typeface="Cambria"/>
                <a:cs typeface="Cambria"/>
              </a:rPr>
              <a:t>anterior</a:t>
            </a:r>
            <a:r>
              <a:rPr sz="2000" spc="-45" dirty="0">
                <a:latin typeface="Cambria"/>
                <a:cs typeface="Cambria"/>
              </a:rPr>
              <a:t> </a:t>
            </a:r>
            <a:r>
              <a:rPr sz="2000" spc="-5" dirty="0">
                <a:latin typeface="Cambria"/>
                <a:cs typeface="Cambria"/>
              </a:rPr>
              <a:t>surface</a:t>
            </a:r>
            <a:r>
              <a:rPr sz="2000" spc="-25" dirty="0">
                <a:latin typeface="Cambria"/>
                <a:cs typeface="Cambria"/>
              </a:rPr>
              <a:t> </a:t>
            </a:r>
            <a:r>
              <a:rPr sz="2000" dirty="0">
                <a:latin typeface="Cambria"/>
                <a:cs typeface="Cambria"/>
              </a:rPr>
              <a:t>of</a:t>
            </a:r>
            <a:r>
              <a:rPr sz="2000" spc="-20" dirty="0">
                <a:latin typeface="Cambria"/>
                <a:cs typeface="Cambria"/>
              </a:rPr>
              <a:t> </a:t>
            </a:r>
            <a:r>
              <a:rPr lang="en-GB" sz="2000" spc="-20" dirty="0">
                <a:latin typeface="Cambria"/>
                <a:cs typeface="Cambria"/>
              </a:rPr>
              <a:t>	</a:t>
            </a:r>
            <a:r>
              <a:rPr sz="2000" spc="-5" dirty="0">
                <a:latin typeface="Cambria"/>
                <a:cs typeface="Cambria"/>
              </a:rPr>
              <a:t>this</a:t>
            </a:r>
            <a:r>
              <a:rPr sz="2000" spc="-15" dirty="0">
                <a:latin typeface="Cambria"/>
                <a:cs typeface="Cambria"/>
              </a:rPr>
              <a:t> </a:t>
            </a:r>
            <a:r>
              <a:rPr sz="2000" spc="-5" dirty="0">
                <a:latin typeface="Cambria"/>
                <a:cs typeface="Cambria"/>
              </a:rPr>
              <a:t>marking.</a:t>
            </a:r>
            <a:endParaRPr sz="2000" dirty="0">
              <a:latin typeface="Cambria"/>
              <a:cs typeface="Cambria"/>
            </a:endParaRPr>
          </a:p>
        </p:txBody>
      </p:sp>
      <p:pic>
        <p:nvPicPr>
          <p:cNvPr id="3" name="object 3"/>
          <p:cNvPicPr/>
          <p:nvPr/>
        </p:nvPicPr>
        <p:blipFill>
          <a:blip r:embed="rId2" cstate="print"/>
          <a:stretch>
            <a:fillRect/>
          </a:stretch>
        </p:blipFill>
        <p:spPr>
          <a:xfrm>
            <a:off x="4632959" y="1066800"/>
            <a:ext cx="4041647" cy="4800600"/>
          </a:xfrm>
          <a:prstGeom prst="rect">
            <a:avLst/>
          </a:prstGeom>
        </p:spPr>
      </p:pic>
    </p:spTree>
    <p:extLst>
      <p:ext uri="{BB962C8B-B14F-4D97-AF65-F5344CB8AC3E}">
        <p14:creationId xmlns:p14="http://schemas.microsoft.com/office/powerpoint/2010/main" val="10034461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l="29375" t="13000" r="25000" b="5000"/>
          <a:stretch>
            <a:fillRect/>
          </a:stretch>
        </p:blipFill>
        <p:spPr bwMode="auto">
          <a:xfrm>
            <a:off x="4873366" y="2052638"/>
            <a:ext cx="4279900"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2" name="Rectangle 2"/>
          <p:cNvSpPr>
            <a:spLocks noGrp="1" noChangeArrowheads="1"/>
          </p:cNvSpPr>
          <p:nvPr>
            <p:ph/>
          </p:nvPr>
        </p:nvSpPr>
        <p:spPr>
          <a:xfrm>
            <a:off x="37307" y="980728"/>
            <a:ext cx="9002712" cy="5111750"/>
          </a:xfrm>
        </p:spPr>
        <p:txBody>
          <a:bodyPr/>
          <a:lstStyle/>
          <a:p>
            <a:pPr eaLnBrk="1" hangingPunct="1">
              <a:lnSpc>
                <a:spcPct val="90000"/>
              </a:lnSpc>
            </a:pPr>
            <a:r>
              <a:rPr lang="en-GB" sz="1800" dirty="0">
                <a:latin typeface="Book Antiqua" panose="02040602050305030304" pitchFamily="18" charset="0"/>
              </a:rPr>
              <a:t>The inferior end of the humeral shaft widens as the </a:t>
            </a:r>
            <a:r>
              <a:rPr lang="en-GB" sz="1800" b="1" dirty="0">
                <a:latin typeface="Book Antiqua" panose="02040602050305030304" pitchFamily="18" charset="0"/>
              </a:rPr>
              <a:t>sharp medial and lateral supra-epicondylar (supracondylar) ridges form, and then end distally in the especially prominent medial epicondyle and the lateral epicondyle, providing for muscle attachment.</a:t>
            </a:r>
            <a:endParaRPr lang="sr-Cyrl-RS" altLang="en-US" sz="1800" b="1" dirty="0">
              <a:latin typeface="Book Antiqua" panose="02040602050305030304" pitchFamily="18" charset="0"/>
            </a:endParaRPr>
          </a:p>
          <a:p>
            <a:pPr eaLnBrk="1" hangingPunct="1">
              <a:lnSpc>
                <a:spcPct val="90000"/>
              </a:lnSpc>
              <a:buFontTx/>
              <a:buNone/>
            </a:pPr>
            <a:endParaRPr lang="en-GB"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2) Proximal end</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extremitas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proximalis</a:t>
            </a:r>
            <a:r>
              <a:rPr lang="en-GB" altLang="en-US" sz="1600" dirty="0">
                <a:latin typeface="Book Antiqua" panose="02040602050305030304" pitchFamily="18" charset="0"/>
              </a:rPr>
              <a:t>)</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the head </a:t>
            </a:r>
            <a:r>
              <a:rPr lang="sr-Cyrl-RS" altLang="en-US" sz="1600" dirty="0">
                <a:latin typeface="Book Antiqua" panose="02040602050305030304" pitchFamily="18" charset="0"/>
              </a:rPr>
              <a:t>(</a:t>
            </a:r>
            <a:r>
              <a:rPr lang="en-GB" altLang="en-US" sz="1600" b="1" dirty="0">
                <a:latin typeface="Book Antiqua" panose="02040602050305030304" pitchFamily="18" charset="0"/>
              </a:rPr>
              <a:t>caput </a:t>
            </a:r>
            <a:r>
              <a:rPr lang="en-GB" altLang="en-US" sz="1600" b="1" dirty="0" err="1">
                <a:latin typeface="Book Antiqua" panose="02040602050305030304" pitchFamily="18" charset="0"/>
              </a:rPr>
              <a:t>humeri</a:t>
            </a:r>
            <a:r>
              <a:rPr lang="sr-Cyrl-RS" altLang="en-US" sz="1600" dirty="0">
                <a:latin typeface="Book Antiqua" panose="02040602050305030304" pitchFamily="18" charset="0"/>
              </a:rPr>
              <a:t>),</a:t>
            </a:r>
            <a:r>
              <a:rPr lang="sr-Cyrl-RS" altLang="en-US" sz="1600" b="1" dirty="0">
                <a:latin typeface="Book Antiqua" panose="02040602050305030304" pitchFamily="18" charset="0"/>
              </a:rPr>
              <a:t> </a:t>
            </a:r>
            <a:r>
              <a:rPr lang="en-GB" altLang="en-US" sz="1600" dirty="0">
                <a:latin typeface="Book Antiqua" panose="02040602050305030304" pitchFamily="18" charset="0"/>
              </a:rPr>
              <a:t>articulates with </a:t>
            </a:r>
            <a:br>
              <a:rPr lang="en-GB" altLang="en-US" sz="1600" dirty="0">
                <a:latin typeface="Book Antiqua" panose="02040602050305030304" pitchFamily="18" charset="0"/>
              </a:rPr>
            </a:br>
            <a:r>
              <a:rPr lang="en-GB" altLang="en-US" sz="1600" dirty="0">
                <a:latin typeface="Book Antiqua" panose="02040602050305030304" pitchFamily="18" charset="0"/>
              </a:rPr>
              <a:t>  </a:t>
            </a:r>
            <a:r>
              <a:rPr lang="en-GB" altLang="en-US" sz="1600" dirty="0" err="1">
                <a:latin typeface="Book Antiqua" panose="02040602050305030304" pitchFamily="18" charset="0"/>
              </a:rPr>
              <a:t>cavitas</a:t>
            </a:r>
            <a:r>
              <a:rPr lang="en-GB" altLang="en-US" sz="1600" dirty="0">
                <a:latin typeface="Book Antiqua" panose="02040602050305030304" pitchFamily="18" charset="0"/>
              </a:rPr>
              <a:t> </a:t>
            </a:r>
            <a:r>
              <a:rPr lang="en-GB" altLang="en-US" sz="1600" dirty="0" err="1">
                <a:latin typeface="Book Antiqua" panose="02040602050305030304" pitchFamily="18" charset="0"/>
              </a:rPr>
              <a:t>glenoidalis</a:t>
            </a:r>
            <a:r>
              <a:rPr lang="sr-Cyrl-RS" altLang="en-US" sz="1600" dirty="0">
                <a:latin typeface="Book Antiqua" panose="02040602050305030304" pitchFamily="18" charset="0"/>
              </a:rPr>
              <a:t> </a:t>
            </a:r>
            <a:r>
              <a:rPr lang="en-GB" altLang="en-US" sz="1600" dirty="0">
                <a:latin typeface="Book Antiqua" panose="02040602050305030304" pitchFamily="18" charset="0"/>
              </a:rPr>
              <a:t>scapulae </a:t>
            </a:r>
            <a:br>
              <a:rPr lang="sr-Cyrl-RS" altLang="en-US" sz="1600" dirty="0">
                <a:latin typeface="Book Antiqua" panose="02040602050305030304" pitchFamily="18" charset="0"/>
              </a:rPr>
            </a:br>
            <a:r>
              <a:rPr lang="en-GB" altLang="en-US" sz="1600" dirty="0">
                <a:latin typeface="Book Antiqua" panose="02040602050305030304" pitchFamily="18" charset="0"/>
              </a:rPr>
              <a:t>(forming</a:t>
            </a:r>
            <a:r>
              <a:rPr lang="sr-Cyrl-RS" altLang="en-US" sz="1600" dirty="0">
                <a:latin typeface="Book Antiqua" panose="02040602050305030304" pitchFamily="18" charset="0"/>
              </a:rPr>
              <a:t> </a:t>
            </a:r>
            <a:r>
              <a:rPr lang="en-GB" altLang="en-US" sz="1600" dirty="0" err="1">
                <a:latin typeface="Book Antiqua" panose="02040602050305030304" pitchFamily="18" charset="0"/>
              </a:rPr>
              <a:t>articulatio</a:t>
            </a:r>
            <a:r>
              <a:rPr lang="en-GB" altLang="en-US" sz="1600" dirty="0">
                <a:latin typeface="Book Antiqua" panose="02040602050305030304" pitchFamily="18" charset="0"/>
              </a:rPr>
              <a:t> </a:t>
            </a:r>
            <a:r>
              <a:rPr lang="en-GB" altLang="en-US" sz="1600" dirty="0" err="1">
                <a:latin typeface="Book Antiqua" panose="02040602050305030304" pitchFamily="18" charset="0"/>
              </a:rPr>
              <a:t>humeri</a:t>
            </a:r>
            <a:r>
              <a:rPr lang="en-GB" altLang="en-US" sz="1600" dirty="0">
                <a:latin typeface="Book Antiqua" panose="02040602050305030304" pitchFamily="18" charset="0"/>
              </a:rPr>
              <a:t> – </a:t>
            </a:r>
            <a:r>
              <a:rPr lang="en-GB" altLang="en-US" sz="1600" dirty="0" err="1">
                <a:latin typeface="Book Antiqua" panose="02040602050305030304" pitchFamily="18" charset="0"/>
              </a:rPr>
              <a:t>glenohumeral</a:t>
            </a:r>
            <a:r>
              <a:rPr lang="en-GB" altLang="en-US" sz="1600" dirty="0">
                <a:latin typeface="Book Antiqua" panose="02040602050305030304" pitchFamily="18" charset="0"/>
              </a:rPr>
              <a:t> joint</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anatomical neck</a:t>
            </a:r>
            <a:r>
              <a:rPr lang="sr-Cyrl-RS" altLang="en-US" sz="1600" dirty="0">
                <a:latin typeface="Book Antiqua" panose="02040602050305030304" pitchFamily="18" charset="0"/>
              </a:rPr>
              <a:t> (</a:t>
            </a:r>
            <a:r>
              <a:rPr lang="en-GB" altLang="en-US" sz="1600" b="1" dirty="0" err="1">
                <a:latin typeface="Book Antiqua" panose="02040602050305030304" pitchFamily="18" charset="0"/>
              </a:rPr>
              <a:t>collum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anatomicum</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sz="1600" dirty="0">
                <a:latin typeface="Book Antiqua" panose="02040602050305030304" pitchFamily="18" charset="0"/>
              </a:rPr>
              <a:t>is formed by the groove circumscribing the head </a:t>
            </a:r>
          </a:p>
          <a:p>
            <a:pPr eaLnBrk="1" hangingPunct="1">
              <a:lnSpc>
                <a:spcPct val="90000"/>
              </a:lnSpc>
              <a:buFontTx/>
              <a:buNone/>
            </a:pPr>
            <a:r>
              <a:rPr lang="en-GB" sz="1600" dirty="0">
                <a:latin typeface="Book Antiqua" panose="02040602050305030304" pitchFamily="18" charset="0"/>
              </a:rPr>
              <a:t>         and separating it from the greater and   lesser tubercles;</a:t>
            </a:r>
            <a:endParaRPr lang="en-GB"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	  it is the place of the attachment of joint </a:t>
            </a:r>
            <a:r>
              <a:rPr lang="en-GB" altLang="en-US" sz="1600" dirty="0" err="1">
                <a:latin typeface="Book Antiqua" panose="02040602050305030304" pitchFamily="18" charset="0"/>
              </a:rPr>
              <a:t>capsula</a:t>
            </a:r>
            <a:br>
              <a:rPr lang="en-GB" altLang="en-US" sz="1600" dirty="0">
                <a:latin typeface="Book Antiqua" panose="02040602050305030304" pitchFamily="18" charset="0"/>
              </a:rPr>
            </a:br>
            <a:r>
              <a:rPr lang="en-GB" altLang="en-US" sz="1600" dirty="0">
                <a:latin typeface="Book Antiqua" panose="02040602050305030304" pitchFamily="18" charset="0"/>
              </a:rPr>
              <a:t>- greater tuberosity</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tuberculum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majus</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attachment of muscles</a:t>
            </a:r>
            <a:br>
              <a:rPr lang="en-GB" altLang="en-US" sz="1600" dirty="0">
                <a:latin typeface="Book Antiqua" panose="02040602050305030304" pitchFamily="18" charset="0"/>
              </a:rPr>
            </a:br>
            <a:r>
              <a:rPr lang="en-GB" altLang="en-US" sz="1600" dirty="0">
                <a:latin typeface="Book Antiqua" panose="02040602050305030304" pitchFamily="18" charset="0"/>
              </a:rPr>
              <a:t>- lesser tuberosity </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tuberculum</a:t>
            </a:r>
            <a:r>
              <a:rPr lang="en-GB" altLang="en-US" sz="1600" b="1" dirty="0">
                <a:latin typeface="Book Antiqua" panose="02040602050305030304" pitchFamily="18" charset="0"/>
              </a:rPr>
              <a:t> minus</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attachment of muscles</a:t>
            </a:r>
          </a:p>
          <a:p>
            <a:pPr eaLnBrk="1" hangingPunct="1">
              <a:lnSpc>
                <a:spcPct val="90000"/>
              </a:lnSpc>
              <a:buFontTx/>
              <a:buNone/>
            </a:pPr>
            <a:r>
              <a:rPr lang="en-GB" altLang="en-US" sz="1600" dirty="0">
                <a:latin typeface="Book Antiqua" panose="02040602050305030304" pitchFamily="18" charset="0"/>
              </a:rPr>
              <a:t>	- </a:t>
            </a:r>
            <a:r>
              <a:rPr lang="en-GB" sz="1600" dirty="0">
                <a:latin typeface="Book Antiqua" panose="02040602050305030304" pitchFamily="18" charset="0"/>
              </a:rPr>
              <a:t>The intertubercular sulcus (bicipital groove) separates </a:t>
            </a:r>
          </a:p>
          <a:p>
            <a:pPr eaLnBrk="1" hangingPunct="1">
              <a:lnSpc>
                <a:spcPct val="90000"/>
              </a:lnSpc>
              <a:buFontTx/>
              <a:buNone/>
            </a:pPr>
            <a:r>
              <a:rPr lang="en-GB" sz="1600" dirty="0">
                <a:latin typeface="Book Antiqua" panose="02040602050305030304" pitchFamily="18" charset="0"/>
              </a:rPr>
              <a:t>         the tubercles and provides protected passage for the </a:t>
            </a:r>
          </a:p>
          <a:p>
            <a:pPr eaLnBrk="1" hangingPunct="1">
              <a:lnSpc>
                <a:spcPct val="90000"/>
              </a:lnSpc>
              <a:buFontTx/>
              <a:buNone/>
            </a:pPr>
            <a:r>
              <a:rPr lang="en-GB" sz="1600" dirty="0">
                <a:latin typeface="Book Antiqua" panose="02040602050305030304" pitchFamily="18" charset="0"/>
              </a:rPr>
              <a:t>         slender tendon of the long head of the biceps muscle. </a:t>
            </a:r>
            <a:endParaRPr lang="en-GB" altLang="en-US" sz="1600" dirty="0">
              <a:latin typeface="Book Antiqua" panose="02040602050305030304" pitchFamily="18" charset="0"/>
            </a:endParaRPr>
          </a:p>
          <a:p>
            <a:pPr eaLnBrk="1" hangingPunct="1">
              <a:lnSpc>
                <a:spcPct val="90000"/>
              </a:lnSpc>
              <a:buFontTx/>
              <a:buNone/>
            </a:pPr>
            <a:r>
              <a:rPr lang="en-GB" altLang="en-US" sz="1600" dirty="0">
                <a:latin typeface="Book Antiqua" panose="02040602050305030304" pitchFamily="18" charset="0"/>
              </a:rPr>
              <a:t>      - surgical neck </a:t>
            </a:r>
            <a:r>
              <a:rPr lang="sr-Cyrl-RS" altLang="en-US" sz="1600" dirty="0">
                <a:latin typeface="Book Antiqua" panose="02040602050305030304" pitchFamily="18" charset="0"/>
              </a:rPr>
              <a:t>(</a:t>
            </a:r>
            <a:r>
              <a:rPr lang="en-GB" altLang="en-US" sz="1600" b="1" dirty="0" err="1">
                <a:latin typeface="Book Antiqua" panose="02040602050305030304" pitchFamily="18" charset="0"/>
              </a:rPr>
              <a:t>colum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chirurgicum</a:t>
            </a:r>
            <a:r>
              <a:rPr lang="en-GB" altLang="en-US" sz="1600" b="1" dirty="0">
                <a:latin typeface="Book Antiqua" panose="02040602050305030304" pitchFamily="18" charset="0"/>
              </a:rPr>
              <a:t>)</a:t>
            </a:r>
            <a:endParaRPr lang="en-US" altLang="en-US" sz="1600" dirty="0">
              <a:latin typeface="Book Antiqua" panose="02040602050305030304" pitchFamily="18" charset="0"/>
            </a:endParaRPr>
          </a:p>
        </p:txBody>
      </p:sp>
      <p:sp>
        <p:nvSpPr>
          <p:cNvPr id="13315" name="Rectangle 2"/>
          <p:cNvSpPr txBox="1">
            <a:spLocks noChangeArrowheads="1"/>
          </p:cNvSpPr>
          <p:nvPr/>
        </p:nvSpPr>
        <p:spPr bwMode="auto">
          <a:xfrm>
            <a:off x="423863" y="333375"/>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HUMERUS</a:t>
            </a:r>
          </a:p>
        </p:txBody>
      </p:sp>
    </p:spTree>
    <p:extLst>
      <p:ext uri="{BB962C8B-B14F-4D97-AF65-F5344CB8AC3E}">
        <p14:creationId xmlns:p14="http://schemas.microsoft.com/office/powerpoint/2010/main" val="1848949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1211325"/>
            <a:ext cx="3884295" cy="4738370"/>
          </a:xfrm>
          <a:prstGeom prst="rect">
            <a:avLst/>
          </a:prstGeom>
        </p:spPr>
        <p:txBody>
          <a:bodyPr vert="horz" wrap="square" lIns="0" tIns="45719" rIns="0" bIns="0" rtlCol="0">
            <a:spAutoFit/>
          </a:bodyPr>
          <a:lstStyle/>
          <a:p>
            <a:pPr marL="227329" marR="6985" indent="-215265" algn="just">
              <a:lnSpc>
                <a:spcPct val="90000"/>
              </a:lnSpc>
              <a:spcBef>
                <a:spcPts val="359"/>
              </a:spcBef>
              <a:buClr>
                <a:srgbClr val="FF388B"/>
              </a:buClr>
              <a:buSzPct val="75000"/>
              <a:buAutoNum type="alphaLcPeriod"/>
              <a:tabLst>
                <a:tab pos="227965" algn="l"/>
              </a:tabLst>
            </a:pPr>
            <a:r>
              <a:rPr sz="2200" b="1" spc="-5" dirty="0">
                <a:latin typeface="Cambria"/>
                <a:cs typeface="Cambria"/>
              </a:rPr>
              <a:t>Head</a:t>
            </a:r>
            <a:r>
              <a:rPr sz="2200" b="1" dirty="0">
                <a:latin typeface="Cambria"/>
                <a:cs typeface="Cambria"/>
              </a:rPr>
              <a:t> </a:t>
            </a:r>
            <a:r>
              <a:rPr sz="2200" spc="-5" dirty="0">
                <a:latin typeface="Cambria"/>
                <a:cs typeface="Cambria"/>
              </a:rPr>
              <a:t>is</a:t>
            </a:r>
            <a:r>
              <a:rPr sz="2200" dirty="0">
                <a:latin typeface="Cambria"/>
                <a:cs typeface="Cambria"/>
              </a:rPr>
              <a:t> </a:t>
            </a:r>
            <a:r>
              <a:rPr sz="2200" spc="-5" dirty="0">
                <a:latin typeface="Cambria"/>
                <a:cs typeface="Cambria"/>
              </a:rPr>
              <a:t>a</a:t>
            </a:r>
            <a:r>
              <a:rPr sz="2200" dirty="0">
                <a:latin typeface="Cambria"/>
                <a:cs typeface="Cambria"/>
              </a:rPr>
              <a:t> </a:t>
            </a:r>
            <a:r>
              <a:rPr sz="2200" spc="-5" dirty="0">
                <a:latin typeface="Cambria"/>
                <a:cs typeface="Cambria"/>
              </a:rPr>
              <a:t>large,</a:t>
            </a:r>
            <a:r>
              <a:rPr sz="2200" dirty="0">
                <a:latin typeface="Cambria"/>
                <a:cs typeface="Cambria"/>
              </a:rPr>
              <a:t> </a:t>
            </a:r>
            <a:r>
              <a:rPr sz="2200" spc="-10" dirty="0">
                <a:latin typeface="Cambria"/>
                <a:cs typeface="Cambria"/>
              </a:rPr>
              <a:t>rounded, </a:t>
            </a:r>
            <a:r>
              <a:rPr sz="2200" spc="-5" dirty="0">
                <a:latin typeface="Cambria"/>
                <a:cs typeface="Cambria"/>
              </a:rPr>
              <a:t> </a:t>
            </a:r>
            <a:r>
              <a:rPr sz="2200" spc="-10" dirty="0">
                <a:latin typeface="Cambria"/>
                <a:cs typeface="Cambria"/>
              </a:rPr>
              <a:t>prominence</a:t>
            </a:r>
            <a:r>
              <a:rPr sz="2200" spc="-5" dirty="0">
                <a:latin typeface="Cambria"/>
                <a:cs typeface="Cambria"/>
              </a:rPr>
              <a:t> that</a:t>
            </a:r>
            <a:r>
              <a:rPr sz="2200" dirty="0">
                <a:latin typeface="Cambria"/>
                <a:cs typeface="Cambria"/>
              </a:rPr>
              <a:t> </a:t>
            </a:r>
            <a:r>
              <a:rPr sz="2200" spc="-10" dirty="0">
                <a:latin typeface="Cambria"/>
                <a:cs typeface="Cambria"/>
              </a:rPr>
              <a:t>extends </a:t>
            </a:r>
            <a:r>
              <a:rPr sz="2200" spc="-5" dirty="0">
                <a:latin typeface="Cambria"/>
                <a:cs typeface="Cambria"/>
              </a:rPr>
              <a:t> </a:t>
            </a:r>
            <a:r>
              <a:rPr sz="2200" spc="-10" dirty="0">
                <a:latin typeface="Cambria"/>
                <a:cs typeface="Cambria"/>
              </a:rPr>
              <a:t>medially</a:t>
            </a:r>
            <a:r>
              <a:rPr sz="2200" spc="-5" dirty="0">
                <a:latin typeface="Cambria"/>
                <a:cs typeface="Cambria"/>
              </a:rPr>
              <a:t> </a:t>
            </a:r>
            <a:r>
              <a:rPr sz="2200" spc="-10" dirty="0">
                <a:latin typeface="Cambria"/>
                <a:cs typeface="Cambria"/>
              </a:rPr>
              <a:t>from</a:t>
            </a:r>
            <a:r>
              <a:rPr sz="2200" spc="-5" dirty="0">
                <a:latin typeface="Cambria"/>
                <a:cs typeface="Cambria"/>
              </a:rPr>
              <a:t> the</a:t>
            </a:r>
            <a:r>
              <a:rPr sz="2200" dirty="0">
                <a:latin typeface="Cambria"/>
                <a:cs typeface="Cambria"/>
              </a:rPr>
              <a:t> </a:t>
            </a:r>
            <a:r>
              <a:rPr sz="2200" spc="-15" dirty="0">
                <a:latin typeface="Cambria"/>
                <a:cs typeface="Cambria"/>
              </a:rPr>
              <a:t>bone's </a:t>
            </a:r>
            <a:r>
              <a:rPr sz="2200" spc="-10" dirty="0">
                <a:latin typeface="Cambria"/>
                <a:cs typeface="Cambria"/>
              </a:rPr>
              <a:t> </a:t>
            </a:r>
            <a:r>
              <a:rPr sz="2200" spc="-15" dirty="0">
                <a:latin typeface="Cambria"/>
                <a:cs typeface="Cambria"/>
              </a:rPr>
              <a:t>proximal</a:t>
            </a:r>
            <a:r>
              <a:rPr sz="2200" spc="-10" dirty="0">
                <a:latin typeface="Cambria"/>
                <a:cs typeface="Cambria"/>
              </a:rPr>
              <a:t> </a:t>
            </a:r>
            <a:r>
              <a:rPr sz="2200" spc="-5" dirty="0">
                <a:latin typeface="Cambria"/>
                <a:cs typeface="Cambria"/>
              </a:rPr>
              <a:t>end.</a:t>
            </a:r>
            <a:r>
              <a:rPr sz="2200" dirty="0">
                <a:latin typeface="Cambria"/>
                <a:cs typeface="Cambria"/>
              </a:rPr>
              <a:t> </a:t>
            </a:r>
            <a:r>
              <a:rPr sz="2200" spc="-5" dirty="0">
                <a:latin typeface="Cambria"/>
                <a:cs typeface="Cambria"/>
              </a:rPr>
              <a:t>It</a:t>
            </a:r>
            <a:r>
              <a:rPr sz="2200" dirty="0">
                <a:latin typeface="Cambria"/>
                <a:cs typeface="Cambria"/>
              </a:rPr>
              <a:t> </a:t>
            </a:r>
            <a:r>
              <a:rPr sz="2200" spc="-5" dirty="0">
                <a:latin typeface="Cambria"/>
                <a:cs typeface="Cambria"/>
              </a:rPr>
              <a:t>articulates </a:t>
            </a:r>
            <a:r>
              <a:rPr sz="2200" dirty="0">
                <a:latin typeface="Cambria"/>
                <a:cs typeface="Cambria"/>
              </a:rPr>
              <a:t> </a:t>
            </a:r>
            <a:r>
              <a:rPr sz="2200" spc="-5" dirty="0">
                <a:latin typeface="Cambria"/>
                <a:cs typeface="Cambria"/>
              </a:rPr>
              <a:t>with</a:t>
            </a:r>
            <a:r>
              <a:rPr sz="2200" spc="5" dirty="0">
                <a:latin typeface="Cambria"/>
                <a:cs typeface="Cambria"/>
              </a:rPr>
              <a:t> </a:t>
            </a:r>
            <a:r>
              <a:rPr sz="2200" spc="-10" dirty="0">
                <a:latin typeface="Cambria"/>
                <a:cs typeface="Cambria"/>
              </a:rPr>
              <a:t>the</a:t>
            </a:r>
            <a:r>
              <a:rPr sz="2200" spc="10" dirty="0">
                <a:latin typeface="Cambria"/>
                <a:cs typeface="Cambria"/>
              </a:rPr>
              <a:t> </a:t>
            </a:r>
            <a:r>
              <a:rPr sz="2200" spc="-10" dirty="0">
                <a:latin typeface="Cambria"/>
                <a:cs typeface="Cambria"/>
              </a:rPr>
              <a:t>glenoid</a:t>
            </a:r>
            <a:r>
              <a:rPr sz="2200" spc="15" dirty="0">
                <a:latin typeface="Cambria"/>
                <a:cs typeface="Cambria"/>
              </a:rPr>
              <a:t> </a:t>
            </a:r>
            <a:r>
              <a:rPr sz="2200" spc="-10" dirty="0">
                <a:latin typeface="Cambria"/>
                <a:cs typeface="Cambria"/>
              </a:rPr>
              <a:t>fossa</a:t>
            </a:r>
            <a:endParaRPr sz="2200">
              <a:latin typeface="Cambria"/>
              <a:cs typeface="Cambria"/>
            </a:endParaRPr>
          </a:p>
          <a:p>
            <a:pPr marL="227329" marR="5080" indent="-215265" algn="just">
              <a:lnSpc>
                <a:spcPct val="90000"/>
              </a:lnSpc>
              <a:spcBef>
                <a:spcPts val="600"/>
              </a:spcBef>
              <a:buClr>
                <a:srgbClr val="FF388B"/>
              </a:buClr>
              <a:buSzPct val="75000"/>
              <a:buAutoNum type="alphaLcPeriod"/>
              <a:tabLst>
                <a:tab pos="227965" algn="l"/>
              </a:tabLst>
            </a:pPr>
            <a:r>
              <a:rPr sz="2200" b="1" spc="-15" dirty="0">
                <a:latin typeface="Cambria"/>
                <a:cs typeface="Cambria"/>
              </a:rPr>
              <a:t>Greater</a:t>
            </a:r>
            <a:r>
              <a:rPr sz="2200" b="1" spc="-10" dirty="0">
                <a:latin typeface="Cambria"/>
                <a:cs typeface="Cambria"/>
              </a:rPr>
              <a:t> </a:t>
            </a:r>
            <a:r>
              <a:rPr sz="2200" b="1" spc="-15" dirty="0">
                <a:latin typeface="Cambria"/>
                <a:cs typeface="Cambria"/>
              </a:rPr>
              <a:t>Tubercle</a:t>
            </a:r>
            <a:r>
              <a:rPr sz="2200" b="1" spc="-10" dirty="0">
                <a:latin typeface="Cambria"/>
                <a:cs typeface="Cambria"/>
              </a:rPr>
              <a:t> </a:t>
            </a:r>
            <a:r>
              <a:rPr sz="2200" spc="-5" dirty="0">
                <a:latin typeface="Cambria"/>
                <a:cs typeface="Cambria"/>
              </a:rPr>
              <a:t>is</a:t>
            </a:r>
            <a:r>
              <a:rPr sz="2200" dirty="0">
                <a:latin typeface="Cambria"/>
                <a:cs typeface="Cambria"/>
              </a:rPr>
              <a:t> </a:t>
            </a:r>
            <a:r>
              <a:rPr sz="2200" spc="-5" dirty="0">
                <a:latin typeface="Cambria"/>
                <a:cs typeface="Cambria"/>
              </a:rPr>
              <a:t>a</a:t>
            </a:r>
            <a:r>
              <a:rPr sz="2200" dirty="0">
                <a:latin typeface="Cambria"/>
                <a:cs typeface="Cambria"/>
              </a:rPr>
              <a:t> </a:t>
            </a:r>
            <a:r>
              <a:rPr sz="2200" spc="-5" dirty="0">
                <a:latin typeface="Cambria"/>
                <a:cs typeface="Cambria"/>
              </a:rPr>
              <a:t>large, </a:t>
            </a:r>
            <a:r>
              <a:rPr sz="2200" spc="-470" dirty="0">
                <a:latin typeface="Cambria"/>
                <a:cs typeface="Cambria"/>
              </a:rPr>
              <a:t> </a:t>
            </a:r>
            <a:r>
              <a:rPr sz="2200" spc="-10" dirty="0">
                <a:latin typeface="Cambria"/>
                <a:cs typeface="Cambria"/>
              </a:rPr>
              <a:t>roughened area </a:t>
            </a:r>
            <a:r>
              <a:rPr sz="2200" spc="-5" dirty="0">
                <a:latin typeface="Cambria"/>
                <a:cs typeface="Cambria"/>
              </a:rPr>
              <a:t>located </a:t>
            </a:r>
            <a:r>
              <a:rPr sz="2200" spc="-10" dirty="0">
                <a:latin typeface="Cambria"/>
                <a:cs typeface="Cambria"/>
              </a:rPr>
              <a:t>lateral </a:t>
            </a:r>
            <a:r>
              <a:rPr sz="2200" spc="-470" dirty="0">
                <a:latin typeface="Cambria"/>
                <a:cs typeface="Cambria"/>
              </a:rPr>
              <a:t> </a:t>
            </a:r>
            <a:r>
              <a:rPr sz="2200" spc="-15" dirty="0">
                <a:latin typeface="Cambria"/>
                <a:cs typeface="Cambria"/>
              </a:rPr>
              <a:t>to</a:t>
            </a:r>
            <a:r>
              <a:rPr sz="2200" spc="-10" dirty="0">
                <a:latin typeface="Cambria"/>
                <a:cs typeface="Cambria"/>
              </a:rPr>
              <a:t> </a:t>
            </a:r>
            <a:r>
              <a:rPr sz="2200" spc="-5" dirty="0">
                <a:latin typeface="Cambria"/>
                <a:cs typeface="Cambria"/>
              </a:rPr>
              <a:t>the</a:t>
            </a:r>
            <a:r>
              <a:rPr sz="2200" dirty="0">
                <a:latin typeface="Cambria"/>
                <a:cs typeface="Cambria"/>
              </a:rPr>
              <a:t> head.</a:t>
            </a:r>
            <a:r>
              <a:rPr sz="2200" spc="484" dirty="0">
                <a:latin typeface="Cambria"/>
                <a:cs typeface="Cambria"/>
              </a:rPr>
              <a:t> </a:t>
            </a:r>
            <a:r>
              <a:rPr sz="2200" spc="-5" dirty="0">
                <a:latin typeface="Cambria"/>
                <a:cs typeface="Cambria"/>
              </a:rPr>
              <a:t>The </a:t>
            </a:r>
            <a:r>
              <a:rPr sz="2200" dirty="0">
                <a:latin typeface="Cambria"/>
                <a:cs typeface="Cambria"/>
              </a:rPr>
              <a:t> </a:t>
            </a:r>
            <a:r>
              <a:rPr sz="2200" spc="-5" dirty="0">
                <a:latin typeface="Cambria"/>
                <a:cs typeface="Cambria"/>
              </a:rPr>
              <a:t>supraspinatus,</a:t>
            </a:r>
            <a:r>
              <a:rPr sz="2200" dirty="0">
                <a:latin typeface="Cambria"/>
                <a:cs typeface="Cambria"/>
              </a:rPr>
              <a:t> </a:t>
            </a:r>
            <a:r>
              <a:rPr sz="2200" spc="-10" dirty="0">
                <a:latin typeface="Cambria"/>
                <a:cs typeface="Cambria"/>
              </a:rPr>
              <a:t>infraspinatus, </a:t>
            </a:r>
            <a:r>
              <a:rPr sz="2200" spc="-470" dirty="0">
                <a:latin typeface="Cambria"/>
                <a:cs typeface="Cambria"/>
              </a:rPr>
              <a:t> </a:t>
            </a:r>
            <a:r>
              <a:rPr sz="2200" spc="-10" dirty="0">
                <a:latin typeface="Cambria"/>
                <a:cs typeface="Cambria"/>
              </a:rPr>
              <a:t>and</a:t>
            </a:r>
            <a:r>
              <a:rPr sz="2200" spc="-5" dirty="0">
                <a:latin typeface="Cambria"/>
                <a:cs typeface="Cambria"/>
              </a:rPr>
              <a:t> </a:t>
            </a:r>
            <a:r>
              <a:rPr sz="2200" spc="-15" dirty="0">
                <a:latin typeface="Cambria"/>
                <a:cs typeface="Cambria"/>
              </a:rPr>
              <a:t>teres</a:t>
            </a:r>
            <a:r>
              <a:rPr sz="2200" spc="-10" dirty="0">
                <a:latin typeface="Cambria"/>
                <a:cs typeface="Cambria"/>
              </a:rPr>
              <a:t> minor</a:t>
            </a:r>
            <a:r>
              <a:rPr sz="2200" spc="465" dirty="0">
                <a:latin typeface="Cambria"/>
                <a:cs typeface="Cambria"/>
              </a:rPr>
              <a:t> </a:t>
            </a:r>
            <a:r>
              <a:rPr sz="2200" spc="-5" dirty="0">
                <a:latin typeface="Cambria"/>
                <a:cs typeface="Cambria"/>
              </a:rPr>
              <a:t>muscles </a:t>
            </a:r>
            <a:r>
              <a:rPr sz="2200" spc="-470" dirty="0">
                <a:latin typeface="Cambria"/>
                <a:cs typeface="Cambria"/>
              </a:rPr>
              <a:t> </a:t>
            </a:r>
            <a:r>
              <a:rPr sz="2200" spc="-10" dirty="0">
                <a:latin typeface="Cambria"/>
                <a:cs typeface="Cambria"/>
              </a:rPr>
              <a:t>attach</a:t>
            </a:r>
            <a:r>
              <a:rPr sz="2200" spc="25" dirty="0">
                <a:latin typeface="Cambria"/>
                <a:cs typeface="Cambria"/>
              </a:rPr>
              <a:t> </a:t>
            </a:r>
            <a:r>
              <a:rPr sz="2200" spc="-15" dirty="0">
                <a:latin typeface="Cambria"/>
                <a:cs typeface="Cambria"/>
              </a:rPr>
              <a:t>to</a:t>
            </a:r>
            <a:r>
              <a:rPr sz="2200" spc="5" dirty="0">
                <a:latin typeface="Cambria"/>
                <a:cs typeface="Cambria"/>
              </a:rPr>
              <a:t> </a:t>
            </a:r>
            <a:r>
              <a:rPr sz="2200" spc="-10" dirty="0">
                <a:latin typeface="Cambria"/>
                <a:cs typeface="Cambria"/>
              </a:rPr>
              <a:t>this</a:t>
            </a:r>
            <a:r>
              <a:rPr sz="2200" spc="20" dirty="0">
                <a:latin typeface="Cambria"/>
                <a:cs typeface="Cambria"/>
              </a:rPr>
              <a:t> </a:t>
            </a:r>
            <a:r>
              <a:rPr sz="2200" spc="-15" dirty="0">
                <a:latin typeface="Cambria"/>
                <a:cs typeface="Cambria"/>
              </a:rPr>
              <a:t>elevation.</a:t>
            </a:r>
            <a:endParaRPr sz="2200">
              <a:latin typeface="Cambria"/>
              <a:cs typeface="Cambria"/>
            </a:endParaRPr>
          </a:p>
          <a:p>
            <a:pPr marL="227329" marR="5715" indent="-215265" algn="just">
              <a:lnSpc>
                <a:spcPct val="90000"/>
              </a:lnSpc>
              <a:spcBef>
                <a:spcPts val="600"/>
              </a:spcBef>
              <a:buClr>
                <a:srgbClr val="FF388B"/>
              </a:buClr>
              <a:buSzPct val="75000"/>
              <a:buAutoNum type="alphaLcPeriod"/>
              <a:tabLst>
                <a:tab pos="227965" algn="l"/>
              </a:tabLst>
            </a:pPr>
            <a:r>
              <a:rPr sz="2200" b="1" spc="-5" dirty="0">
                <a:latin typeface="Cambria"/>
                <a:cs typeface="Cambria"/>
              </a:rPr>
              <a:t>Lesser</a:t>
            </a:r>
            <a:r>
              <a:rPr sz="2200" b="1" dirty="0">
                <a:latin typeface="Cambria"/>
                <a:cs typeface="Cambria"/>
              </a:rPr>
              <a:t> </a:t>
            </a:r>
            <a:r>
              <a:rPr sz="2200" b="1" spc="-15" dirty="0">
                <a:latin typeface="Cambria"/>
                <a:cs typeface="Cambria"/>
              </a:rPr>
              <a:t>Tubercle</a:t>
            </a:r>
            <a:r>
              <a:rPr sz="2200" b="1" spc="-10" dirty="0">
                <a:latin typeface="Cambria"/>
                <a:cs typeface="Cambria"/>
              </a:rPr>
              <a:t> </a:t>
            </a:r>
            <a:r>
              <a:rPr sz="2200" spc="-5" dirty="0">
                <a:latin typeface="Cambria"/>
                <a:cs typeface="Cambria"/>
              </a:rPr>
              <a:t>is</a:t>
            </a:r>
            <a:r>
              <a:rPr sz="2200" dirty="0">
                <a:latin typeface="Cambria"/>
                <a:cs typeface="Cambria"/>
              </a:rPr>
              <a:t> </a:t>
            </a:r>
            <a:r>
              <a:rPr sz="2200" spc="-5" dirty="0">
                <a:latin typeface="Cambria"/>
                <a:cs typeface="Cambria"/>
              </a:rPr>
              <a:t>located </a:t>
            </a:r>
            <a:r>
              <a:rPr sz="2200" spc="-470" dirty="0">
                <a:latin typeface="Cambria"/>
                <a:cs typeface="Cambria"/>
              </a:rPr>
              <a:t> </a:t>
            </a:r>
            <a:r>
              <a:rPr sz="2200" spc="-5" dirty="0">
                <a:latin typeface="Cambria"/>
                <a:cs typeface="Cambria"/>
              </a:rPr>
              <a:t>medial </a:t>
            </a:r>
            <a:r>
              <a:rPr sz="2200" spc="-15" dirty="0">
                <a:latin typeface="Cambria"/>
                <a:cs typeface="Cambria"/>
              </a:rPr>
              <a:t>to </a:t>
            </a:r>
            <a:r>
              <a:rPr sz="2200" spc="-5" dirty="0">
                <a:latin typeface="Cambria"/>
                <a:cs typeface="Cambria"/>
              </a:rPr>
              <a:t>the </a:t>
            </a:r>
            <a:r>
              <a:rPr sz="2200" spc="-10" dirty="0">
                <a:latin typeface="Cambria"/>
                <a:cs typeface="Cambria"/>
              </a:rPr>
              <a:t>greater </a:t>
            </a:r>
            <a:r>
              <a:rPr sz="2200" spc="-5" dirty="0">
                <a:latin typeface="Cambria"/>
                <a:cs typeface="Cambria"/>
              </a:rPr>
              <a:t>tubercle. </a:t>
            </a:r>
            <a:r>
              <a:rPr sz="2200" spc="-470" dirty="0">
                <a:latin typeface="Cambria"/>
                <a:cs typeface="Cambria"/>
              </a:rPr>
              <a:t> </a:t>
            </a:r>
            <a:r>
              <a:rPr sz="2200" spc="-5" dirty="0">
                <a:latin typeface="Cambria"/>
                <a:cs typeface="Cambria"/>
              </a:rPr>
              <a:t>It </a:t>
            </a:r>
            <a:r>
              <a:rPr sz="2200" spc="-10" dirty="0">
                <a:latin typeface="Cambria"/>
                <a:cs typeface="Cambria"/>
              </a:rPr>
              <a:t>serves </a:t>
            </a:r>
            <a:r>
              <a:rPr sz="2200" spc="-5" dirty="0">
                <a:latin typeface="Cambria"/>
                <a:cs typeface="Cambria"/>
              </a:rPr>
              <a:t>as </a:t>
            </a:r>
            <a:r>
              <a:rPr sz="2200" spc="-10" dirty="0">
                <a:latin typeface="Cambria"/>
                <a:cs typeface="Cambria"/>
              </a:rPr>
              <a:t>the </a:t>
            </a:r>
            <a:r>
              <a:rPr sz="2200" dirty="0">
                <a:latin typeface="Cambria"/>
                <a:cs typeface="Cambria"/>
              </a:rPr>
              <a:t>insertion </a:t>
            </a:r>
            <a:r>
              <a:rPr sz="2200" spc="-5" dirty="0">
                <a:latin typeface="Cambria"/>
                <a:cs typeface="Cambria"/>
              </a:rPr>
              <a:t>site </a:t>
            </a:r>
            <a:r>
              <a:rPr sz="2200" dirty="0">
                <a:latin typeface="Cambria"/>
                <a:cs typeface="Cambria"/>
              </a:rPr>
              <a:t> </a:t>
            </a:r>
            <a:r>
              <a:rPr sz="2200" spc="-15" dirty="0">
                <a:latin typeface="Cambria"/>
                <a:cs typeface="Cambria"/>
              </a:rPr>
              <a:t>for </a:t>
            </a:r>
            <a:r>
              <a:rPr sz="2200" spc="-10" dirty="0">
                <a:latin typeface="Cambria"/>
                <a:cs typeface="Cambria"/>
              </a:rPr>
              <a:t>the</a:t>
            </a:r>
            <a:r>
              <a:rPr sz="2200" spc="5" dirty="0">
                <a:latin typeface="Cambria"/>
                <a:cs typeface="Cambria"/>
              </a:rPr>
              <a:t> </a:t>
            </a:r>
            <a:r>
              <a:rPr sz="2200" spc="-5" dirty="0">
                <a:latin typeface="Cambria"/>
                <a:cs typeface="Cambria"/>
              </a:rPr>
              <a:t>subscapularis</a:t>
            </a:r>
            <a:r>
              <a:rPr sz="2200" spc="30" dirty="0">
                <a:latin typeface="Cambria"/>
                <a:cs typeface="Cambria"/>
              </a:rPr>
              <a:t> </a:t>
            </a:r>
            <a:r>
              <a:rPr sz="2200" spc="-5" dirty="0">
                <a:latin typeface="Cambria"/>
                <a:cs typeface="Cambria"/>
              </a:rPr>
              <a:t>muscle.</a:t>
            </a:r>
            <a:endParaRPr sz="2200">
              <a:latin typeface="Cambria"/>
              <a:cs typeface="Cambria"/>
            </a:endParaRPr>
          </a:p>
        </p:txBody>
      </p:sp>
      <p:pic>
        <p:nvPicPr>
          <p:cNvPr id="3" name="object 3"/>
          <p:cNvPicPr/>
          <p:nvPr/>
        </p:nvPicPr>
        <p:blipFill>
          <a:blip r:embed="rId2" cstate="print"/>
          <a:stretch>
            <a:fillRect/>
          </a:stretch>
        </p:blipFill>
        <p:spPr>
          <a:xfrm>
            <a:off x="4632959" y="990600"/>
            <a:ext cx="4041647" cy="5105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1184534"/>
            <a:ext cx="3744416" cy="4414670"/>
          </a:xfrm>
          <a:prstGeom prst="rect">
            <a:avLst/>
          </a:prstGeom>
        </p:spPr>
        <p:txBody>
          <a:bodyPr vert="horz" wrap="square" lIns="0" tIns="74295" rIns="0" bIns="0" rtlCol="0">
            <a:spAutoFit/>
          </a:bodyPr>
          <a:lstStyle/>
          <a:p>
            <a:pPr marL="297180" marR="6350" indent="-285115">
              <a:lnSpc>
                <a:spcPct val="80000"/>
              </a:lnSpc>
              <a:spcBef>
                <a:spcPts val="585"/>
              </a:spcBef>
              <a:buClr>
                <a:srgbClr val="FF388B"/>
              </a:buClr>
              <a:buSzPct val="75000"/>
              <a:buAutoNum type="alphaLcPeriod" startAt="4"/>
              <a:tabLst>
                <a:tab pos="297815" algn="l"/>
              </a:tabLst>
            </a:pPr>
            <a:r>
              <a:rPr lang="en-GB" sz="2000" b="1" spc="-5" dirty="0">
                <a:latin typeface="Cambria"/>
                <a:cs typeface="Cambria"/>
              </a:rPr>
              <a:t>Intertubercular</a:t>
            </a:r>
            <a:r>
              <a:rPr lang="en-GB" sz="2000" b="1" dirty="0">
                <a:latin typeface="Cambria"/>
                <a:cs typeface="Cambria"/>
              </a:rPr>
              <a:t> </a:t>
            </a:r>
            <a:r>
              <a:rPr lang="en-GB" sz="2000" b="1" spc="-25" dirty="0">
                <a:latin typeface="Cambria"/>
                <a:cs typeface="Cambria"/>
              </a:rPr>
              <a:t>Groove</a:t>
            </a:r>
            <a:r>
              <a:rPr lang="en-GB" sz="2000" b="1" spc="-20" dirty="0">
                <a:latin typeface="Cambria"/>
                <a:cs typeface="Cambria"/>
              </a:rPr>
              <a:t> </a:t>
            </a:r>
            <a:r>
              <a:rPr lang="en-GB" sz="2000" b="1" spc="-5" dirty="0">
                <a:latin typeface="Cambria"/>
                <a:cs typeface="Cambria"/>
              </a:rPr>
              <a:t>or </a:t>
            </a:r>
            <a:r>
              <a:rPr lang="en-GB" sz="2000" b="1" dirty="0">
                <a:latin typeface="Cambria"/>
                <a:cs typeface="Cambria"/>
              </a:rPr>
              <a:t> </a:t>
            </a:r>
            <a:r>
              <a:rPr lang="en-GB" sz="2000" b="1" spc="-5" dirty="0">
                <a:latin typeface="Cambria"/>
                <a:cs typeface="Cambria"/>
              </a:rPr>
              <a:t>Sulcus </a:t>
            </a:r>
            <a:r>
              <a:rPr lang="en-GB" sz="2000" spc="-5" dirty="0">
                <a:latin typeface="Cambria"/>
                <a:cs typeface="Cambria"/>
              </a:rPr>
              <a:t>is </a:t>
            </a:r>
            <a:r>
              <a:rPr lang="en-GB" sz="2000" dirty="0">
                <a:latin typeface="Cambria"/>
                <a:cs typeface="Cambria"/>
              </a:rPr>
              <a:t>a </a:t>
            </a:r>
            <a:r>
              <a:rPr lang="en-GB" sz="2000" spc="-30" dirty="0">
                <a:latin typeface="Cambria"/>
                <a:cs typeface="Cambria"/>
              </a:rPr>
              <a:t>narrow, </a:t>
            </a:r>
            <a:r>
              <a:rPr lang="en-GB" sz="2000" spc="-5" dirty="0">
                <a:latin typeface="Cambria"/>
                <a:cs typeface="Cambria"/>
              </a:rPr>
              <a:t>longitudinal depression </a:t>
            </a:r>
            <a:r>
              <a:rPr lang="en-GB" sz="2000" spc="-10" dirty="0">
                <a:latin typeface="Cambria"/>
                <a:cs typeface="Cambria"/>
              </a:rPr>
              <a:t>between </a:t>
            </a:r>
            <a:r>
              <a:rPr lang="en-GB" sz="2000" spc="-5" dirty="0">
                <a:latin typeface="Cambria"/>
                <a:cs typeface="Cambria"/>
              </a:rPr>
              <a:t>the </a:t>
            </a:r>
            <a:r>
              <a:rPr lang="en-GB" sz="2000" spc="-15" dirty="0">
                <a:latin typeface="Cambria"/>
                <a:cs typeface="Cambria"/>
              </a:rPr>
              <a:t>greater </a:t>
            </a:r>
            <a:r>
              <a:rPr lang="en-GB" sz="2000" spc="-10" dirty="0">
                <a:latin typeface="Cambria"/>
                <a:cs typeface="Cambria"/>
              </a:rPr>
              <a:t> </a:t>
            </a:r>
            <a:r>
              <a:rPr lang="en-GB" sz="2000" dirty="0">
                <a:latin typeface="Cambria"/>
                <a:cs typeface="Cambria"/>
              </a:rPr>
              <a:t>and</a:t>
            </a:r>
            <a:r>
              <a:rPr lang="en-GB" sz="2000" spc="5" dirty="0">
                <a:latin typeface="Cambria"/>
                <a:cs typeface="Cambria"/>
              </a:rPr>
              <a:t> </a:t>
            </a:r>
            <a:r>
              <a:rPr lang="en-GB" sz="2000" spc="-5" dirty="0">
                <a:latin typeface="Cambria"/>
                <a:cs typeface="Cambria"/>
              </a:rPr>
              <a:t>lesser</a:t>
            </a:r>
            <a:r>
              <a:rPr lang="en-GB" sz="2000" dirty="0">
                <a:latin typeface="Cambria"/>
                <a:cs typeface="Cambria"/>
              </a:rPr>
              <a:t> </a:t>
            </a:r>
            <a:r>
              <a:rPr lang="en-GB" sz="2000" spc="-5" dirty="0">
                <a:latin typeface="Cambria"/>
                <a:cs typeface="Cambria"/>
              </a:rPr>
              <a:t>tubercles.</a:t>
            </a:r>
            <a:r>
              <a:rPr lang="en-GB" sz="2000" dirty="0">
                <a:latin typeface="Cambria"/>
                <a:cs typeface="Cambria"/>
              </a:rPr>
              <a:t> </a:t>
            </a:r>
            <a:r>
              <a:rPr lang="en-GB" sz="2000" spc="-5" dirty="0">
                <a:latin typeface="Cambria"/>
                <a:cs typeface="Cambria"/>
              </a:rPr>
              <a:t>It</a:t>
            </a:r>
            <a:r>
              <a:rPr lang="en-GB" sz="2000" dirty="0">
                <a:latin typeface="Cambria"/>
                <a:cs typeface="Cambria"/>
              </a:rPr>
              <a:t> </a:t>
            </a:r>
            <a:r>
              <a:rPr lang="en-GB" sz="2000" spc="-5" dirty="0">
                <a:latin typeface="Cambria"/>
                <a:cs typeface="Cambria"/>
              </a:rPr>
              <a:t>is</a:t>
            </a:r>
            <a:r>
              <a:rPr lang="en-GB" sz="2000" dirty="0">
                <a:latin typeface="Cambria"/>
                <a:cs typeface="Cambria"/>
              </a:rPr>
              <a:t> a </a:t>
            </a:r>
            <a:r>
              <a:rPr lang="en-GB" sz="2000" spc="5" dirty="0">
                <a:latin typeface="Cambria"/>
                <a:cs typeface="Cambria"/>
              </a:rPr>
              <a:t> </a:t>
            </a:r>
            <a:r>
              <a:rPr lang="en-GB" sz="2000" spc="-10" dirty="0">
                <a:latin typeface="Cambria"/>
                <a:cs typeface="Cambria"/>
              </a:rPr>
              <a:t>passageway for </a:t>
            </a:r>
            <a:r>
              <a:rPr lang="en-GB" sz="2000" dirty="0">
                <a:latin typeface="Cambria"/>
                <a:cs typeface="Cambria"/>
              </a:rPr>
              <a:t>the </a:t>
            </a:r>
            <a:r>
              <a:rPr lang="en-GB" sz="2000" spc="-5" dirty="0">
                <a:latin typeface="Cambria"/>
                <a:cs typeface="Cambria"/>
              </a:rPr>
              <a:t>tendon </a:t>
            </a:r>
            <a:r>
              <a:rPr lang="en-GB" sz="2000" dirty="0">
                <a:latin typeface="Cambria"/>
                <a:cs typeface="Cambria"/>
              </a:rPr>
              <a:t>of </a:t>
            </a:r>
            <a:r>
              <a:rPr lang="en-GB" sz="2000" spc="-5" dirty="0">
                <a:latin typeface="Cambria"/>
                <a:cs typeface="Cambria"/>
              </a:rPr>
              <a:t>the </a:t>
            </a:r>
            <a:r>
              <a:rPr lang="en-GB" sz="2000" spc="-430" dirty="0">
                <a:latin typeface="Cambria"/>
                <a:cs typeface="Cambria"/>
              </a:rPr>
              <a:t> </a:t>
            </a:r>
            <a:r>
              <a:rPr lang="en-GB" sz="2000" spc="-5" dirty="0">
                <a:latin typeface="Cambria"/>
                <a:cs typeface="Cambria"/>
              </a:rPr>
              <a:t>long head of </a:t>
            </a:r>
            <a:r>
              <a:rPr lang="en-GB" sz="2000" dirty="0">
                <a:latin typeface="Cambria"/>
                <a:cs typeface="Cambria"/>
              </a:rPr>
              <a:t>the </a:t>
            </a:r>
            <a:r>
              <a:rPr lang="en-GB" sz="2000" spc="-5" dirty="0">
                <a:latin typeface="Cambria"/>
                <a:cs typeface="Cambria"/>
              </a:rPr>
              <a:t>biceps </a:t>
            </a:r>
            <a:r>
              <a:rPr lang="en-GB" sz="2000" spc="-10" dirty="0">
                <a:latin typeface="Cambria"/>
                <a:cs typeface="Cambria"/>
              </a:rPr>
              <a:t>brachii. </a:t>
            </a:r>
            <a:r>
              <a:rPr lang="en-GB" sz="2000" spc="-5" dirty="0">
                <a:latin typeface="Cambria"/>
                <a:cs typeface="Cambria"/>
              </a:rPr>
              <a:t> </a:t>
            </a:r>
            <a:r>
              <a:rPr lang="en-GB" sz="2000" dirty="0">
                <a:latin typeface="Cambria"/>
                <a:cs typeface="Cambria"/>
              </a:rPr>
              <a:t>The </a:t>
            </a:r>
            <a:r>
              <a:rPr lang="en-GB" sz="2000" spc="-15" dirty="0">
                <a:latin typeface="Cambria"/>
                <a:cs typeface="Cambria"/>
              </a:rPr>
              <a:t>pectoralis </a:t>
            </a:r>
            <a:r>
              <a:rPr lang="en-GB" sz="2000" spc="-35" dirty="0">
                <a:latin typeface="Cambria"/>
                <a:cs typeface="Cambria"/>
              </a:rPr>
              <a:t>major, </a:t>
            </a:r>
            <a:r>
              <a:rPr lang="en-GB" sz="2000" spc="-10" dirty="0">
                <a:latin typeface="Cambria"/>
                <a:cs typeface="Cambria"/>
              </a:rPr>
              <a:t>teres </a:t>
            </a:r>
            <a:r>
              <a:rPr lang="en-GB" sz="2000" spc="-5" dirty="0">
                <a:latin typeface="Cambria"/>
                <a:cs typeface="Cambria"/>
              </a:rPr>
              <a:t>major </a:t>
            </a:r>
            <a:r>
              <a:rPr lang="en-GB" sz="2000" spc="-430" dirty="0">
                <a:latin typeface="Cambria"/>
                <a:cs typeface="Cambria"/>
              </a:rPr>
              <a:t> </a:t>
            </a:r>
            <a:r>
              <a:rPr lang="en-GB" sz="2000" dirty="0">
                <a:latin typeface="Cambria"/>
                <a:cs typeface="Cambria"/>
              </a:rPr>
              <a:t>and</a:t>
            </a:r>
            <a:r>
              <a:rPr lang="en-GB" sz="2000" spc="5" dirty="0">
                <a:latin typeface="Cambria"/>
                <a:cs typeface="Cambria"/>
              </a:rPr>
              <a:t> </a:t>
            </a:r>
            <a:r>
              <a:rPr lang="en-GB" sz="2000" spc="-5" dirty="0">
                <a:latin typeface="Cambria"/>
                <a:cs typeface="Cambria"/>
              </a:rPr>
              <a:t>latissimus</a:t>
            </a:r>
            <a:r>
              <a:rPr lang="en-GB" sz="2000" dirty="0">
                <a:latin typeface="Cambria"/>
                <a:cs typeface="Cambria"/>
              </a:rPr>
              <a:t> dorsi</a:t>
            </a:r>
            <a:r>
              <a:rPr lang="en-GB" sz="2000" spc="445" dirty="0">
                <a:latin typeface="Cambria"/>
                <a:cs typeface="Cambria"/>
              </a:rPr>
              <a:t> </a:t>
            </a:r>
            <a:r>
              <a:rPr lang="en-GB" sz="2000" spc="-5" dirty="0">
                <a:latin typeface="Cambria"/>
                <a:cs typeface="Cambria"/>
              </a:rPr>
              <a:t>muscles </a:t>
            </a:r>
            <a:r>
              <a:rPr lang="en-GB" sz="2000" dirty="0">
                <a:latin typeface="Cambria"/>
                <a:cs typeface="Cambria"/>
              </a:rPr>
              <a:t> </a:t>
            </a:r>
            <a:r>
              <a:rPr lang="en-GB" sz="2000" spc="-5" dirty="0">
                <a:latin typeface="Cambria"/>
                <a:cs typeface="Cambria"/>
              </a:rPr>
              <a:t>also</a:t>
            </a:r>
            <a:r>
              <a:rPr lang="en-GB" sz="2000" spc="-20" dirty="0">
                <a:latin typeface="Cambria"/>
                <a:cs typeface="Cambria"/>
              </a:rPr>
              <a:t> </a:t>
            </a:r>
            <a:r>
              <a:rPr lang="en-GB" sz="2000" dirty="0">
                <a:latin typeface="Cambria"/>
                <a:cs typeface="Cambria"/>
              </a:rPr>
              <a:t>attach</a:t>
            </a:r>
            <a:r>
              <a:rPr lang="en-GB" sz="2000" spc="-35" dirty="0">
                <a:latin typeface="Cambria"/>
                <a:cs typeface="Cambria"/>
              </a:rPr>
              <a:t> </a:t>
            </a:r>
            <a:r>
              <a:rPr lang="en-GB" sz="2000" spc="-10" dirty="0">
                <a:latin typeface="Cambria"/>
                <a:cs typeface="Cambria"/>
              </a:rPr>
              <a:t>here.</a:t>
            </a:r>
            <a:endParaRPr lang="en-GB" sz="2000" dirty="0">
              <a:latin typeface="Cambria"/>
              <a:cs typeface="Cambria"/>
            </a:endParaRPr>
          </a:p>
          <a:p>
            <a:pPr marL="291465" marR="5080" indent="-279400" algn="just">
              <a:lnSpc>
                <a:spcPct val="80000"/>
              </a:lnSpc>
              <a:spcBef>
                <a:spcPts val="595"/>
              </a:spcBef>
              <a:buClr>
                <a:srgbClr val="FF388B"/>
              </a:buClr>
              <a:buSzPct val="75000"/>
              <a:buAutoNum type="alphaLcPeriod" startAt="4"/>
              <a:tabLst>
                <a:tab pos="292100" algn="l"/>
              </a:tabLst>
            </a:pPr>
            <a:r>
              <a:rPr lang="en-GB" sz="2000" b="1" spc="-5" dirty="0">
                <a:latin typeface="Cambria"/>
                <a:cs typeface="Cambria"/>
              </a:rPr>
              <a:t>Anatomical</a:t>
            </a:r>
            <a:r>
              <a:rPr lang="en-GB" sz="2000" b="1" dirty="0">
                <a:latin typeface="Cambria"/>
                <a:cs typeface="Cambria"/>
              </a:rPr>
              <a:t> Neck</a:t>
            </a:r>
            <a:r>
              <a:rPr lang="en-GB" sz="2000" b="1" spc="5" dirty="0">
                <a:latin typeface="Cambria"/>
                <a:cs typeface="Cambria"/>
              </a:rPr>
              <a:t> </a:t>
            </a:r>
            <a:r>
              <a:rPr lang="en-GB" sz="2000" spc="-5" dirty="0">
                <a:latin typeface="Cambria"/>
                <a:cs typeface="Cambria"/>
              </a:rPr>
              <a:t>is</a:t>
            </a:r>
            <a:r>
              <a:rPr lang="en-GB" sz="2000" dirty="0">
                <a:latin typeface="Cambria"/>
                <a:cs typeface="Cambria"/>
              </a:rPr>
              <a:t> a</a:t>
            </a:r>
            <a:r>
              <a:rPr lang="en-GB" sz="2000" spc="5" dirty="0">
                <a:latin typeface="Cambria"/>
                <a:cs typeface="Cambria"/>
              </a:rPr>
              <a:t> </a:t>
            </a:r>
            <a:r>
              <a:rPr lang="en-GB" sz="2000" spc="-20" dirty="0">
                <a:latin typeface="Cambria"/>
                <a:cs typeface="Cambria"/>
              </a:rPr>
              <a:t>grooved </a:t>
            </a:r>
            <a:r>
              <a:rPr lang="en-GB" sz="2000" spc="-430" dirty="0">
                <a:latin typeface="Cambria"/>
                <a:cs typeface="Cambria"/>
              </a:rPr>
              <a:t> </a:t>
            </a:r>
            <a:r>
              <a:rPr lang="en-GB" sz="2000" spc="-5" dirty="0">
                <a:latin typeface="Cambria"/>
                <a:cs typeface="Cambria"/>
              </a:rPr>
              <a:t>constriction</a:t>
            </a:r>
            <a:r>
              <a:rPr lang="en-GB" sz="2000" dirty="0">
                <a:latin typeface="Cambria"/>
                <a:cs typeface="Cambria"/>
              </a:rPr>
              <a:t> </a:t>
            </a:r>
            <a:r>
              <a:rPr lang="en-GB" sz="2000" spc="-10" dirty="0">
                <a:latin typeface="Cambria"/>
                <a:cs typeface="Cambria"/>
              </a:rPr>
              <a:t>between</a:t>
            </a:r>
            <a:r>
              <a:rPr lang="en-GB" sz="2000" spc="-5" dirty="0">
                <a:latin typeface="Cambria"/>
                <a:cs typeface="Cambria"/>
              </a:rPr>
              <a:t> the</a:t>
            </a:r>
            <a:r>
              <a:rPr lang="en-GB" sz="2000" dirty="0">
                <a:latin typeface="Cambria"/>
                <a:cs typeface="Cambria"/>
              </a:rPr>
              <a:t> </a:t>
            </a:r>
            <a:r>
              <a:rPr lang="en-GB" sz="2000" spc="-10" dirty="0">
                <a:latin typeface="Cambria"/>
                <a:cs typeface="Cambria"/>
              </a:rPr>
              <a:t>head </a:t>
            </a:r>
            <a:r>
              <a:rPr lang="en-GB" sz="2000" spc="-5" dirty="0">
                <a:latin typeface="Cambria"/>
                <a:cs typeface="Cambria"/>
              </a:rPr>
              <a:t> </a:t>
            </a:r>
            <a:r>
              <a:rPr lang="en-GB" sz="2000" dirty="0">
                <a:latin typeface="Cambria"/>
                <a:cs typeface="Cambria"/>
              </a:rPr>
              <a:t>and </a:t>
            </a:r>
            <a:r>
              <a:rPr lang="en-GB" sz="2000" spc="-10" dirty="0">
                <a:latin typeface="Cambria"/>
                <a:cs typeface="Cambria"/>
              </a:rPr>
              <a:t>tubercles</a:t>
            </a:r>
            <a:r>
              <a:rPr lang="en-GB" sz="2000" spc="-5" dirty="0">
                <a:latin typeface="Cambria"/>
                <a:cs typeface="Cambria"/>
              </a:rPr>
              <a:t> that</a:t>
            </a:r>
            <a:r>
              <a:rPr lang="en-GB" sz="2000" dirty="0">
                <a:latin typeface="Cambria"/>
                <a:cs typeface="Cambria"/>
              </a:rPr>
              <a:t> </a:t>
            </a:r>
            <a:r>
              <a:rPr lang="en-GB" sz="2000" spc="-10" dirty="0">
                <a:latin typeface="Cambria"/>
                <a:cs typeface="Cambria"/>
              </a:rPr>
              <a:t>serves</a:t>
            </a:r>
            <a:r>
              <a:rPr lang="en-GB" sz="2000" spc="-5" dirty="0">
                <a:latin typeface="Cambria"/>
                <a:cs typeface="Cambria"/>
              </a:rPr>
              <a:t> </a:t>
            </a:r>
            <a:r>
              <a:rPr lang="en-GB" sz="2000" dirty="0">
                <a:latin typeface="Cambria"/>
                <a:cs typeface="Cambria"/>
              </a:rPr>
              <a:t>as </a:t>
            </a:r>
            <a:r>
              <a:rPr lang="en-GB" sz="2000" spc="-10" dirty="0">
                <a:latin typeface="Cambria"/>
                <a:cs typeface="Cambria"/>
              </a:rPr>
              <a:t>an </a:t>
            </a:r>
            <a:r>
              <a:rPr lang="en-GB" sz="2000" spc="-5" dirty="0">
                <a:latin typeface="Cambria"/>
                <a:cs typeface="Cambria"/>
              </a:rPr>
              <a:t> </a:t>
            </a:r>
            <a:r>
              <a:rPr lang="en-GB" sz="2000" spc="-10" dirty="0">
                <a:latin typeface="Cambria"/>
                <a:cs typeface="Cambria"/>
              </a:rPr>
              <a:t>attachment</a:t>
            </a:r>
            <a:r>
              <a:rPr lang="en-GB" sz="2000" spc="-5" dirty="0">
                <a:latin typeface="Cambria"/>
                <a:cs typeface="Cambria"/>
              </a:rPr>
              <a:t> </a:t>
            </a:r>
            <a:r>
              <a:rPr lang="en-GB" sz="2000" spc="-10" dirty="0">
                <a:latin typeface="Cambria"/>
                <a:cs typeface="Cambria"/>
              </a:rPr>
              <a:t>point</a:t>
            </a:r>
            <a:r>
              <a:rPr lang="en-GB" sz="2000" spc="-5" dirty="0">
                <a:latin typeface="Cambria"/>
                <a:cs typeface="Cambria"/>
              </a:rPr>
              <a:t> </a:t>
            </a:r>
            <a:r>
              <a:rPr lang="en-GB" sz="2000" spc="-15" dirty="0">
                <a:latin typeface="Cambria"/>
                <a:cs typeface="Cambria"/>
              </a:rPr>
              <a:t>for</a:t>
            </a:r>
            <a:r>
              <a:rPr lang="en-GB" sz="2000" spc="415" dirty="0">
                <a:latin typeface="Cambria"/>
                <a:cs typeface="Cambria"/>
              </a:rPr>
              <a:t> </a:t>
            </a:r>
            <a:r>
              <a:rPr lang="en-GB" sz="2000" dirty="0">
                <a:latin typeface="Cambria"/>
                <a:cs typeface="Cambria"/>
              </a:rPr>
              <a:t>the </a:t>
            </a:r>
            <a:r>
              <a:rPr lang="en-GB" sz="2000" spc="5" dirty="0">
                <a:latin typeface="Cambria"/>
                <a:cs typeface="Cambria"/>
              </a:rPr>
              <a:t> </a:t>
            </a:r>
            <a:r>
              <a:rPr lang="en-GB" sz="2000" dirty="0">
                <a:latin typeface="Cambria"/>
                <a:cs typeface="Cambria"/>
              </a:rPr>
              <a:t>articular</a:t>
            </a:r>
            <a:r>
              <a:rPr lang="en-GB" sz="2000" spc="-50" dirty="0">
                <a:latin typeface="Cambria"/>
                <a:cs typeface="Cambria"/>
              </a:rPr>
              <a:t> </a:t>
            </a:r>
            <a:r>
              <a:rPr lang="en-GB" sz="2000" dirty="0">
                <a:latin typeface="Cambria"/>
                <a:cs typeface="Cambria"/>
              </a:rPr>
              <a:t>(joint)</a:t>
            </a:r>
            <a:r>
              <a:rPr lang="en-GB" sz="2000" spc="-20" dirty="0">
                <a:latin typeface="Cambria"/>
                <a:cs typeface="Cambria"/>
              </a:rPr>
              <a:t> </a:t>
            </a:r>
            <a:r>
              <a:rPr lang="en-GB" sz="2000" spc="-5" dirty="0">
                <a:latin typeface="Cambria"/>
                <a:cs typeface="Cambria"/>
              </a:rPr>
              <a:t>capsule.</a:t>
            </a:r>
            <a:endParaRPr lang="en-GB" sz="2000" dirty="0">
              <a:latin typeface="Cambria"/>
              <a:cs typeface="Cambria"/>
            </a:endParaRPr>
          </a:p>
          <a:p>
            <a:pPr marL="291465" marR="5080" indent="-279400" algn="just">
              <a:lnSpc>
                <a:spcPct val="80100"/>
              </a:lnSpc>
              <a:spcBef>
                <a:spcPts val="600"/>
              </a:spcBef>
              <a:buClr>
                <a:srgbClr val="FF388B"/>
              </a:buClr>
              <a:buSzPct val="75000"/>
              <a:buAutoNum type="alphaLcPeriod" startAt="4"/>
              <a:tabLst>
                <a:tab pos="292100" algn="l"/>
              </a:tabLst>
            </a:pPr>
            <a:r>
              <a:rPr lang="en-GB" sz="2000" b="1" spc="-5" dirty="0">
                <a:latin typeface="Cambria"/>
                <a:cs typeface="Cambria"/>
              </a:rPr>
              <a:t>Surgical</a:t>
            </a:r>
            <a:r>
              <a:rPr lang="en-GB" sz="2000" b="1" dirty="0">
                <a:latin typeface="Cambria"/>
                <a:cs typeface="Cambria"/>
              </a:rPr>
              <a:t> </a:t>
            </a:r>
            <a:r>
              <a:rPr lang="en-GB" sz="2000" b="1" spc="-5" dirty="0">
                <a:latin typeface="Cambria"/>
                <a:cs typeface="Cambria"/>
              </a:rPr>
              <a:t>Neck</a:t>
            </a:r>
            <a:r>
              <a:rPr lang="en-GB" sz="2000" b="1" dirty="0">
                <a:latin typeface="Cambria"/>
                <a:cs typeface="Cambria"/>
              </a:rPr>
              <a:t> </a:t>
            </a:r>
            <a:r>
              <a:rPr lang="en-GB" sz="2000" spc="-5" dirty="0">
                <a:latin typeface="Cambria"/>
                <a:cs typeface="Cambria"/>
              </a:rPr>
              <a:t>is</a:t>
            </a:r>
            <a:r>
              <a:rPr lang="en-GB" sz="2000" dirty="0">
                <a:latin typeface="Cambria"/>
                <a:cs typeface="Cambria"/>
              </a:rPr>
              <a:t> a</a:t>
            </a:r>
            <a:r>
              <a:rPr lang="en-GB" sz="2000" spc="5" dirty="0">
                <a:latin typeface="Cambria"/>
                <a:cs typeface="Cambria"/>
              </a:rPr>
              <a:t> </a:t>
            </a:r>
            <a:r>
              <a:rPr lang="en-GB" sz="2000" spc="-10" dirty="0">
                <a:latin typeface="Cambria"/>
                <a:cs typeface="Cambria"/>
              </a:rPr>
              <a:t>region </a:t>
            </a:r>
            <a:r>
              <a:rPr lang="en-GB" sz="2000" spc="-430" dirty="0">
                <a:latin typeface="Cambria"/>
                <a:cs typeface="Cambria"/>
              </a:rPr>
              <a:t> </a:t>
            </a:r>
            <a:r>
              <a:rPr lang="en-GB" sz="2000" spc="-10" dirty="0">
                <a:latin typeface="Cambria"/>
                <a:cs typeface="Cambria"/>
              </a:rPr>
              <a:t>inferior</a:t>
            </a:r>
            <a:r>
              <a:rPr lang="en-GB" sz="2000" spc="-5" dirty="0">
                <a:latin typeface="Cambria"/>
                <a:cs typeface="Cambria"/>
              </a:rPr>
              <a:t> </a:t>
            </a:r>
            <a:r>
              <a:rPr lang="en-GB" sz="2000" spc="-10" dirty="0">
                <a:latin typeface="Cambria"/>
                <a:cs typeface="Cambria"/>
              </a:rPr>
              <a:t>to</a:t>
            </a:r>
            <a:r>
              <a:rPr lang="en-GB" sz="2000" spc="-5" dirty="0">
                <a:latin typeface="Cambria"/>
                <a:cs typeface="Cambria"/>
              </a:rPr>
              <a:t> the</a:t>
            </a:r>
            <a:r>
              <a:rPr lang="en-GB" sz="2000" dirty="0">
                <a:latin typeface="Cambria"/>
                <a:cs typeface="Cambria"/>
              </a:rPr>
              <a:t> </a:t>
            </a:r>
            <a:r>
              <a:rPr lang="en-GB" sz="2000" spc="-5" dirty="0">
                <a:latin typeface="Cambria"/>
                <a:cs typeface="Cambria"/>
              </a:rPr>
              <a:t>tubercles</a:t>
            </a:r>
            <a:r>
              <a:rPr lang="en-GB" sz="2000" dirty="0">
                <a:latin typeface="Cambria"/>
                <a:cs typeface="Cambria"/>
              </a:rPr>
              <a:t> </a:t>
            </a:r>
            <a:r>
              <a:rPr lang="en-GB" sz="2000" spc="-15" dirty="0">
                <a:latin typeface="Cambria"/>
                <a:cs typeface="Cambria"/>
              </a:rPr>
              <a:t>where </a:t>
            </a:r>
            <a:r>
              <a:rPr lang="en-GB" sz="2000" spc="-10" dirty="0">
                <a:latin typeface="Cambria"/>
                <a:cs typeface="Cambria"/>
              </a:rPr>
              <a:t> </a:t>
            </a:r>
            <a:r>
              <a:rPr lang="en-GB" sz="2000" dirty="0">
                <a:latin typeface="Cambria"/>
                <a:cs typeface="Cambria"/>
              </a:rPr>
              <a:t>the</a:t>
            </a:r>
            <a:r>
              <a:rPr lang="en-GB" sz="2000" spc="-20" dirty="0">
                <a:latin typeface="Cambria"/>
                <a:cs typeface="Cambria"/>
              </a:rPr>
              <a:t> </a:t>
            </a:r>
            <a:r>
              <a:rPr lang="en-GB" sz="2000" spc="-5" dirty="0">
                <a:latin typeface="Cambria"/>
                <a:cs typeface="Cambria"/>
              </a:rPr>
              <a:t>bone</a:t>
            </a:r>
            <a:r>
              <a:rPr lang="en-GB" sz="2000" spc="-20" dirty="0">
                <a:latin typeface="Cambria"/>
                <a:cs typeface="Cambria"/>
              </a:rPr>
              <a:t> </a:t>
            </a:r>
            <a:r>
              <a:rPr lang="en-GB" sz="2000" spc="-10" dirty="0">
                <a:latin typeface="Cambria"/>
                <a:cs typeface="Cambria"/>
              </a:rPr>
              <a:t>narrows.</a:t>
            </a:r>
            <a:endParaRPr lang="en-GB" sz="2000" dirty="0">
              <a:latin typeface="Cambria"/>
              <a:cs typeface="Cambria"/>
            </a:endParaRPr>
          </a:p>
        </p:txBody>
      </p:sp>
      <p:pic>
        <p:nvPicPr>
          <p:cNvPr id="4" name="Picture 2">
            <a:extLst>
              <a:ext uri="{FF2B5EF4-FFF2-40B4-BE49-F238E27FC236}">
                <a16:creationId xmlns:a16="http://schemas.microsoft.com/office/drawing/2014/main" id="{433CFCC9-1433-6E17-236D-AF7CA2631FD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211" t="13000" r="27619" b="5000"/>
          <a:stretch/>
        </p:blipFill>
        <p:spPr bwMode="auto">
          <a:xfrm>
            <a:off x="3984104" y="501788"/>
            <a:ext cx="5040560" cy="610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l="29375" t="13000" r="25000" b="5000"/>
          <a:stretch>
            <a:fillRect/>
          </a:stretch>
        </p:blipFill>
        <p:spPr bwMode="auto">
          <a:xfrm>
            <a:off x="4432300" y="1196975"/>
            <a:ext cx="4727575" cy="531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p:nvPr>
        </p:nvSpPr>
        <p:spPr>
          <a:xfrm>
            <a:off x="-69850" y="1484313"/>
            <a:ext cx="9002713" cy="5111750"/>
          </a:xfrm>
        </p:spPr>
        <p:txBody>
          <a:bodyPr/>
          <a:lstStyle/>
          <a:p>
            <a:pPr marL="0" indent="0" eaLnBrk="1" hangingPunct="1">
              <a:lnSpc>
                <a:spcPct val="90000"/>
              </a:lnSpc>
              <a:buFontTx/>
              <a:buNone/>
            </a:pPr>
            <a:br>
              <a:rPr lang="sr-Cyrl-RS" altLang="en-US" sz="2000" dirty="0">
                <a:latin typeface="Book Antiqua" panose="02040602050305030304" pitchFamily="18" charset="0"/>
              </a:rPr>
            </a:br>
            <a:r>
              <a:rPr lang="en-GB" altLang="en-US" sz="2000" dirty="0">
                <a:latin typeface="Book Antiqua" panose="02040602050305030304" pitchFamily="18" charset="0"/>
              </a:rPr>
              <a:t>3) distal end </a:t>
            </a:r>
            <a:r>
              <a:rPr lang="sr-Cyrl-RS" altLang="en-US" sz="2000" dirty="0">
                <a:latin typeface="Book Antiqua" panose="02040602050305030304" pitchFamily="18" charset="0"/>
              </a:rPr>
              <a:t>(</a:t>
            </a:r>
            <a:r>
              <a:rPr lang="en-GB" altLang="en-US" sz="2000" b="1" dirty="0" err="1">
                <a:latin typeface="Book Antiqua" panose="02040602050305030304" pitchFamily="18" charset="0"/>
              </a:rPr>
              <a:t>extremitas</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distalis</a:t>
            </a:r>
            <a:r>
              <a:rPr lang="en-GB" altLang="en-US" sz="2000" dirty="0">
                <a:latin typeface="Book Antiqua" panose="02040602050305030304" pitchFamily="18" charset="0"/>
              </a:rPr>
              <a:t>)</a:t>
            </a:r>
            <a:r>
              <a:rPr lang="sr-Cyrl-RS" altLang="en-US" sz="2000" dirty="0">
                <a:latin typeface="Book Antiqua" panose="02040602050305030304" pitchFamily="18" charset="0"/>
              </a:rPr>
              <a:t>:</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err="1">
                <a:latin typeface="Book Antiqua" panose="02040602050305030304" pitchFamily="18" charset="0"/>
              </a:rPr>
              <a:t>capitulum</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humeri</a:t>
            </a:r>
            <a:r>
              <a:rPr lang="en-GB" altLang="en-US" sz="2000" dirty="0">
                <a:latin typeface="Book Antiqua" panose="02040602050305030304" pitchFamily="18" charset="0"/>
              </a:rPr>
              <a:t>, </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articulates with radius</a:t>
            </a:r>
            <a:br>
              <a:rPr lang="en-GB"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trochlea </a:t>
            </a:r>
            <a:r>
              <a:rPr lang="en-GB" altLang="en-US" sz="2000" b="1" dirty="0" err="1">
                <a:latin typeface="Book Antiqua" panose="02040602050305030304" pitchFamily="18" charset="0"/>
              </a:rPr>
              <a:t>humeri</a:t>
            </a:r>
            <a:r>
              <a:rPr lang="en-GB" altLang="en-US" sz="2000" dirty="0">
                <a:latin typeface="Book Antiqua" panose="02040602050305030304" pitchFamily="18" charset="0"/>
              </a:rPr>
              <a:t>, </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articulates with ulna</a:t>
            </a:r>
            <a:br>
              <a:rPr lang="en-GB"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fovea </a:t>
            </a:r>
            <a:r>
              <a:rPr lang="en-GB" altLang="en-US" sz="2000" b="1" dirty="0" err="1">
                <a:latin typeface="Book Antiqua" panose="02040602050305030304" pitchFamily="18" charset="0"/>
              </a:rPr>
              <a:t>radialis</a:t>
            </a:r>
            <a:br>
              <a:rPr lang="sr-Cyrl-RS" altLang="en-US" sz="2000" b="1" dirty="0">
                <a:latin typeface="Book Antiqua" panose="02040602050305030304" pitchFamily="18" charset="0"/>
              </a:rPr>
            </a:br>
            <a:r>
              <a:rPr lang="sr-Cyrl-RS" altLang="en-US" sz="2000" b="1"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fovea </a:t>
            </a:r>
            <a:r>
              <a:rPr lang="en-GB" altLang="en-US" sz="2000" b="1" dirty="0" err="1">
                <a:latin typeface="Book Antiqua" panose="02040602050305030304" pitchFamily="18" charset="0"/>
              </a:rPr>
              <a:t>coronoidea</a:t>
            </a:r>
            <a:endParaRPr lang="sr-Cyrl-RS" altLang="en-US" sz="2000" dirty="0">
              <a:latin typeface="Book Antiqua" panose="02040602050305030304" pitchFamily="18" charset="0"/>
            </a:endParaRPr>
          </a:p>
          <a:p>
            <a:pPr marL="0" indent="0" eaLnBrk="1" hangingPunct="1">
              <a:lnSpc>
                <a:spcPct val="90000"/>
              </a:lnSpc>
              <a:buFontTx/>
              <a:buNone/>
            </a:pP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fossa </a:t>
            </a:r>
            <a:r>
              <a:rPr lang="en-GB" altLang="en-US" sz="2000" b="1" dirty="0" err="1">
                <a:latin typeface="Book Antiqua" panose="02040602050305030304" pitchFamily="18" charset="0"/>
              </a:rPr>
              <a:t>olecrani</a:t>
            </a:r>
            <a:r>
              <a:rPr lang="en-GB" altLang="en-US" sz="2000" dirty="0">
                <a:latin typeface="Book Antiqua" panose="02040602050305030304" pitchFamily="18" charset="0"/>
              </a:rPr>
              <a:t> (back side of distal part</a:t>
            </a:r>
            <a:r>
              <a:rPr lang="sr-Cyrl-RS" altLang="en-US" sz="2000" dirty="0">
                <a:latin typeface="Book Antiqua" panose="02040602050305030304" pitchFamily="18" charset="0"/>
              </a:rPr>
              <a:t>)</a:t>
            </a:r>
            <a:endParaRPr lang="en-US" altLang="en-US" sz="2000" dirty="0">
              <a:latin typeface="Book Antiqua" panose="02040602050305030304" pitchFamily="18" charset="0"/>
            </a:endParaRPr>
          </a:p>
        </p:txBody>
      </p:sp>
      <p:sp>
        <p:nvSpPr>
          <p:cNvPr id="13315" name="Rectangle 2"/>
          <p:cNvSpPr txBox="1">
            <a:spLocks noChangeArrowheads="1"/>
          </p:cNvSpPr>
          <p:nvPr/>
        </p:nvSpPr>
        <p:spPr bwMode="auto">
          <a:xfrm>
            <a:off x="468313" y="22860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HUMERUS</a:t>
            </a:r>
          </a:p>
        </p:txBody>
      </p:sp>
    </p:spTree>
    <p:extLst>
      <p:ext uri="{BB962C8B-B14F-4D97-AF65-F5344CB8AC3E}">
        <p14:creationId xmlns:p14="http://schemas.microsoft.com/office/powerpoint/2010/main" val="32251653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6A5AE4D-FB4D-DAFC-DBC2-D9693E727043}"/>
              </a:ext>
            </a:extLst>
          </p:cNvPr>
          <p:cNvSpPr txBox="1"/>
          <p:nvPr/>
        </p:nvSpPr>
        <p:spPr>
          <a:xfrm>
            <a:off x="-108520" y="591593"/>
            <a:ext cx="4173668" cy="6238631"/>
          </a:xfrm>
          <a:prstGeom prst="rect">
            <a:avLst/>
          </a:prstGeom>
          <a:noFill/>
        </p:spPr>
        <p:txBody>
          <a:bodyPr wrap="square">
            <a:spAutoFit/>
          </a:bodyPr>
          <a:lstStyle/>
          <a:p>
            <a:pPr marL="297180" marR="5080" indent="-285115" algn="just">
              <a:lnSpc>
                <a:spcPct val="80000"/>
              </a:lnSpc>
              <a:spcBef>
                <a:spcPts val="600"/>
              </a:spcBef>
            </a:pPr>
            <a:r>
              <a:rPr lang="en-GB" sz="1800" b="1" spc="-5" dirty="0">
                <a:latin typeface="Cambria"/>
                <a:cs typeface="Cambria"/>
              </a:rPr>
              <a:t>*	</a:t>
            </a:r>
            <a:r>
              <a:rPr lang="en-GB" b="1" spc="-5" dirty="0">
                <a:latin typeface="Cambria"/>
                <a:cs typeface="Cambria"/>
              </a:rPr>
              <a:t>Capitulum </a:t>
            </a:r>
            <a:r>
              <a:rPr lang="en-GB" spc="-5" dirty="0">
                <a:latin typeface="Cambria"/>
                <a:cs typeface="Cambria"/>
              </a:rPr>
              <a:t>is </a:t>
            </a:r>
            <a:r>
              <a:rPr lang="en-GB" dirty="0">
                <a:latin typeface="Cambria"/>
                <a:cs typeface="Cambria"/>
              </a:rPr>
              <a:t>a </a:t>
            </a:r>
            <a:r>
              <a:rPr lang="en-GB" spc="-5" dirty="0">
                <a:latin typeface="Cambria"/>
                <a:cs typeface="Cambria"/>
              </a:rPr>
              <a:t>small, </a:t>
            </a:r>
            <a:r>
              <a:rPr lang="en-GB" spc="-10" dirty="0">
                <a:latin typeface="Cambria"/>
                <a:cs typeface="Cambria"/>
              </a:rPr>
              <a:t>knob-like </a:t>
            </a:r>
            <a:r>
              <a:rPr lang="en-GB" spc="-5" dirty="0">
                <a:latin typeface="Cambria"/>
                <a:cs typeface="Cambria"/>
              </a:rPr>
              <a:t> prominence</a:t>
            </a:r>
            <a:r>
              <a:rPr lang="en-GB" dirty="0">
                <a:latin typeface="Cambria"/>
                <a:cs typeface="Cambria"/>
              </a:rPr>
              <a:t> on</a:t>
            </a:r>
            <a:r>
              <a:rPr lang="en-GB" spc="5" dirty="0">
                <a:latin typeface="Cambria"/>
                <a:cs typeface="Cambria"/>
              </a:rPr>
              <a:t> </a:t>
            </a:r>
            <a:r>
              <a:rPr lang="en-GB" spc="-5" dirty="0">
                <a:latin typeface="Cambria"/>
                <a:cs typeface="Cambria"/>
              </a:rPr>
              <a:t>the</a:t>
            </a:r>
            <a:r>
              <a:rPr lang="en-GB" dirty="0">
                <a:latin typeface="Cambria"/>
                <a:cs typeface="Cambria"/>
              </a:rPr>
              <a:t> </a:t>
            </a:r>
            <a:r>
              <a:rPr lang="en-GB" spc="-15" dirty="0">
                <a:latin typeface="Cambria"/>
                <a:cs typeface="Cambria"/>
              </a:rPr>
              <a:t>distolateral </a:t>
            </a:r>
            <a:r>
              <a:rPr lang="en-GB" spc="-10" dirty="0">
                <a:latin typeface="Cambria"/>
                <a:cs typeface="Cambria"/>
              </a:rPr>
              <a:t> </a:t>
            </a:r>
            <a:r>
              <a:rPr lang="en-GB" spc="-5" dirty="0">
                <a:latin typeface="Cambria"/>
                <a:cs typeface="Cambria"/>
              </a:rPr>
              <a:t>end of </a:t>
            </a:r>
            <a:r>
              <a:rPr lang="en-GB" dirty="0">
                <a:latin typeface="Cambria"/>
                <a:cs typeface="Cambria"/>
              </a:rPr>
              <a:t>the </a:t>
            </a:r>
            <a:r>
              <a:rPr lang="en-GB" spc="-5" dirty="0">
                <a:latin typeface="Cambria"/>
                <a:cs typeface="Cambria"/>
              </a:rPr>
              <a:t>humerus. </a:t>
            </a:r>
            <a:r>
              <a:rPr lang="en-GB" spc="-10" dirty="0">
                <a:latin typeface="Cambria"/>
                <a:cs typeface="Cambria"/>
              </a:rPr>
              <a:t>It articulates </a:t>
            </a:r>
            <a:r>
              <a:rPr lang="en-GB" spc="-430" dirty="0">
                <a:latin typeface="Cambria"/>
                <a:cs typeface="Cambria"/>
              </a:rPr>
              <a:t> </a:t>
            </a:r>
            <a:r>
              <a:rPr lang="en-GB" spc="-5" dirty="0">
                <a:latin typeface="Cambria"/>
                <a:cs typeface="Cambria"/>
              </a:rPr>
              <a:t>with the head of the </a:t>
            </a:r>
            <a:r>
              <a:rPr lang="en-GB" spc="-10" dirty="0">
                <a:latin typeface="Cambria"/>
                <a:cs typeface="Cambria"/>
              </a:rPr>
              <a:t>radius </a:t>
            </a:r>
            <a:r>
              <a:rPr lang="en-GB" spc="-5" dirty="0">
                <a:latin typeface="Cambria"/>
                <a:cs typeface="Cambria"/>
              </a:rPr>
              <a:t>bone </a:t>
            </a:r>
            <a:r>
              <a:rPr lang="en-GB" dirty="0">
                <a:latin typeface="Cambria"/>
                <a:cs typeface="Cambria"/>
              </a:rPr>
              <a:t> at</a:t>
            </a:r>
            <a:r>
              <a:rPr lang="en-GB" spc="-20" dirty="0">
                <a:latin typeface="Cambria"/>
                <a:cs typeface="Cambria"/>
              </a:rPr>
              <a:t> </a:t>
            </a:r>
            <a:r>
              <a:rPr lang="en-GB" spc="-5" dirty="0">
                <a:latin typeface="Cambria"/>
                <a:cs typeface="Cambria"/>
              </a:rPr>
              <a:t>the</a:t>
            </a:r>
            <a:r>
              <a:rPr lang="en-GB" spc="-15" dirty="0">
                <a:latin typeface="Cambria"/>
                <a:cs typeface="Cambria"/>
              </a:rPr>
              <a:t> </a:t>
            </a:r>
            <a:r>
              <a:rPr lang="en-GB" spc="-5" dirty="0">
                <a:latin typeface="Cambria"/>
                <a:cs typeface="Cambria"/>
              </a:rPr>
              <a:t>elbow joint</a:t>
            </a:r>
          </a:p>
          <a:p>
            <a:pPr marL="297180" marR="5080" indent="-285115" algn="just">
              <a:lnSpc>
                <a:spcPct val="80000"/>
              </a:lnSpc>
              <a:spcBef>
                <a:spcPts val="600"/>
              </a:spcBef>
            </a:pPr>
            <a:r>
              <a:rPr lang="en-GB" dirty="0">
                <a:latin typeface="Cambria"/>
                <a:cs typeface="Cambria"/>
              </a:rPr>
              <a:t>*	</a:t>
            </a:r>
            <a:r>
              <a:rPr lang="en-GB" b="1" spc="-70" dirty="0">
                <a:latin typeface="Cambria"/>
                <a:cs typeface="Cambria"/>
              </a:rPr>
              <a:t>T</a:t>
            </a:r>
            <a:r>
              <a:rPr lang="en-GB" b="1" spc="-25" dirty="0">
                <a:latin typeface="Cambria"/>
                <a:cs typeface="Cambria"/>
              </a:rPr>
              <a:t>r</a:t>
            </a:r>
            <a:r>
              <a:rPr lang="en-GB" b="1" spc="-5" dirty="0">
                <a:latin typeface="Cambria"/>
                <a:cs typeface="Cambria"/>
              </a:rPr>
              <a:t>o</a:t>
            </a:r>
            <a:r>
              <a:rPr lang="en-GB" b="1" spc="-20" dirty="0">
                <a:latin typeface="Cambria"/>
                <a:cs typeface="Cambria"/>
              </a:rPr>
              <a:t>c</a:t>
            </a:r>
            <a:r>
              <a:rPr lang="en-GB" b="1" dirty="0">
                <a:latin typeface="Cambria"/>
                <a:cs typeface="Cambria"/>
              </a:rPr>
              <a:t>hlea </a:t>
            </a:r>
            <a:r>
              <a:rPr lang="en-GB" spc="-5" dirty="0">
                <a:latin typeface="Cambria"/>
                <a:cs typeface="Cambria"/>
              </a:rPr>
              <a:t>is a </a:t>
            </a:r>
            <a:r>
              <a:rPr lang="en-GB" spc="-10" dirty="0">
                <a:latin typeface="Cambria"/>
                <a:cs typeface="Cambria"/>
              </a:rPr>
              <a:t>pulley-shaped formation located </a:t>
            </a:r>
            <a:r>
              <a:rPr lang="en-GB" spc="-5" dirty="0">
                <a:latin typeface="Cambria"/>
                <a:cs typeface="Cambria"/>
              </a:rPr>
              <a:t>medial </a:t>
            </a:r>
            <a:r>
              <a:rPr lang="en-GB" spc="-10" dirty="0">
                <a:latin typeface="Cambria"/>
                <a:cs typeface="Cambria"/>
              </a:rPr>
              <a:t>to </a:t>
            </a:r>
            <a:r>
              <a:rPr lang="en-GB" dirty="0">
                <a:latin typeface="Cambria"/>
                <a:cs typeface="Cambria"/>
              </a:rPr>
              <a:t>the </a:t>
            </a:r>
            <a:r>
              <a:rPr lang="en-GB" spc="5" dirty="0">
                <a:latin typeface="Cambria"/>
                <a:cs typeface="Cambria"/>
              </a:rPr>
              <a:t> </a:t>
            </a:r>
            <a:r>
              <a:rPr lang="en-GB" dirty="0">
                <a:latin typeface="Cambria"/>
                <a:cs typeface="Cambria"/>
              </a:rPr>
              <a:t>c</a:t>
            </a:r>
            <a:r>
              <a:rPr lang="en-GB" spc="5" dirty="0">
                <a:latin typeface="Cambria"/>
                <a:cs typeface="Cambria"/>
              </a:rPr>
              <a:t>a</a:t>
            </a:r>
            <a:r>
              <a:rPr lang="en-GB" spc="-5" dirty="0">
                <a:latin typeface="Cambria"/>
                <a:cs typeface="Cambria"/>
              </a:rPr>
              <a:t>p</a:t>
            </a:r>
            <a:r>
              <a:rPr lang="en-GB" spc="-20" dirty="0">
                <a:latin typeface="Cambria"/>
                <a:cs typeface="Cambria"/>
              </a:rPr>
              <a:t>i</a:t>
            </a:r>
            <a:r>
              <a:rPr lang="en-GB" dirty="0">
                <a:latin typeface="Cambria"/>
                <a:cs typeface="Cambria"/>
              </a:rPr>
              <a:t>t</a:t>
            </a:r>
            <a:r>
              <a:rPr lang="en-GB" spc="-15" dirty="0">
                <a:latin typeface="Cambria"/>
                <a:cs typeface="Cambria"/>
              </a:rPr>
              <a:t>u</a:t>
            </a:r>
            <a:r>
              <a:rPr lang="en-GB" spc="-5" dirty="0">
                <a:latin typeface="Cambria"/>
                <a:cs typeface="Cambria"/>
              </a:rPr>
              <a:t>lu</a:t>
            </a:r>
            <a:r>
              <a:rPr lang="en-GB" dirty="0">
                <a:latin typeface="Cambria"/>
                <a:cs typeface="Cambria"/>
              </a:rPr>
              <a:t>m.	Th</a:t>
            </a:r>
            <a:r>
              <a:rPr lang="en-GB" spc="-20" dirty="0">
                <a:latin typeface="Cambria"/>
                <a:cs typeface="Cambria"/>
              </a:rPr>
              <a:t>i</a:t>
            </a:r>
            <a:r>
              <a:rPr lang="en-GB" dirty="0">
                <a:latin typeface="Cambria"/>
                <a:cs typeface="Cambria"/>
              </a:rPr>
              <a:t>s </a:t>
            </a:r>
            <a:r>
              <a:rPr lang="en-GB" spc="-30" dirty="0">
                <a:latin typeface="Cambria"/>
                <a:cs typeface="Cambria"/>
              </a:rPr>
              <a:t>r</a:t>
            </a:r>
            <a:r>
              <a:rPr lang="en-GB" dirty="0">
                <a:latin typeface="Cambria"/>
                <a:cs typeface="Cambria"/>
              </a:rPr>
              <a:t>eg</a:t>
            </a:r>
            <a:r>
              <a:rPr lang="en-GB" spc="-20" dirty="0">
                <a:latin typeface="Cambria"/>
                <a:cs typeface="Cambria"/>
              </a:rPr>
              <a:t>i</a:t>
            </a:r>
            <a:r>
              <a:rPr lang="en-GB" dirty="0">
                <a:latin typeface="Cambria"/>
                <a:cs typeface="Cambria"/>
              </a:rPr>
              <a:t>on  </a:t>
            </a:r>
            <a:r>
              <a:rPr lang="en-GB" spc="-10" dirty="0">
                <a:latin typeface="Cambria"/>
                <a:cs typeface="Cambria"/>
              </a:rPr>
              <a:t>articulates</a:t>
            </a:r>
            <a:r>
              <a:rPr lang="en-GB" spc="-5" dirty="0">
                <a:latin typeface="Cambria"/>
                <a:cs typeface="Cambria"/>
              </a:rPr>
              <a:t> with</a:t>
            </a:r>
            <a:r>
              <a:rPr lang="en-GB" dirty="0">
                <a:latin typeface="Cambria"/>
                <a:cs typeface="Cambria"/>
              </a:rPr>
              <a:t> </a:t>
            </a:r>
            <a:r>
              <a:rPr lang="en-GB" spc="-5" dirty="0">
                <a:latin typeface="Cambria"/>
                <a:cs typeface="Cambria"/>
              </a:rPr>
              <a:t>the</a:t>
            </a:r>
            <a:r>
              <a:rPr lang="en-GB" dirty="0">
                <a:latin typeface="Cambria"/>
                <a:cs typeface="Cambria"/>
              </a:rPr>
              <a:t> </a:t>
            </a:r>
            <a:r>
              <a:rPr lang="en-GB" spc="-10" dirty="0">
                <a:latin typeface="Cambria"/>
                <a:cs typeface="Cambria"/>
              </a:rPr>
              <a:t>trochlear </a:t>
            </a:r>
            <a:r>
              <a:rPr lang="en-GB" spc="-5" dirty="0">
                <a:latin typeface="Cambria"/>
                <a:cs typeface="Cambria"/>
              </a:rPr>
              <a:t> notch</a:t>
            </a:r>
            <a:r>
              <a:rPr lang="en-GB" dirty="0">
                <a:latin typeface="Cambria"/>
                <a:cs typeface="Cambria"/>
              </a:rPr>
              <a:t> </a:t>
            </a:r>
            <a:r>
              <a:rPr lang="en-GB" spc="-5" dirty="0">
                <a:latin typeface="Cambria"/>
                <a:cs typeface="Cambria"/>
              </a:rPr>
              <a:t>of</a:t>
            </a:r>
            <a:r>
              <a:rPr lang="en-GB" dirty="0">
                <a:latin typeface="Cambria"/>
                <a:cs typeface="Cambria"/>
              </a:rPr>
              <a:t> </a:t>
            </a:r>
            <a:r>
              <a:rPr lang="en-GB" spc="-5" dirty="0">
                <a:latin typeface="Cambria"/>
                <a:cs typeface="Cambria"/>
              </a:rPr>
              <a:t>the</a:t>
            </a:r>
            <a:r>
              <a:rPr lang="en-GB" dirty="0">
                <a:latin typeface="Cambria"/>
                <a:cs typeface="Cambria"/>
              </a:rPr>
              <a:t> </a:t>
            </a:r>
            <a:r>
              <a:rPr lang="en-GB" spc="-10" dirty="0">
                <a:latin typeface="Cambria"/>
                <a:cs typeface="Cambria"/>
              </a:rPr>
              <a:t>ulna</a:t>
            </a:r>
            <a:r>
              <a:rPr lang="en-GB" spc="-5" dirty="0">
                <a:latin typeface="Cambria"/>
                <a:cs typeface="Cambria"/>
              </a:rPr>
              <a:t> bone</a:t>
            </a:r>
            <a:r>
              <a:rPr lang="en-GB" dirty="0">
                <a:latin typeface="Cambria"/>
                <a:cs typeface="Cambria"/>
              </a:rPr>
              <a:t> </a:t>
            </a:r>
            <a:r>
              <a:rPr lang="en-GB" spc="-5" dirty="0">
                <a:latin typeface="Cambria"/>
                <a:cs typeface="Cambria"/>
              </a:rPr>
              <a:t>at</a:t>
            </a:r>
            <a:r>
              <a:rPr lang="en-GB" dirty="0">
                <a:latin typeface="Cambria"/>
                <a:cs typeface="Cambria"/>
              </a:rPr>
              <a:t> </a:t>
            </a:r>
            <a:r>
              <a:rPr lang="en-GB" spc="-5" dirty="0">
                <a:latin typeface="Cambria"/>
                <a:cs typeface="Cambria"/>
              </a:rPr>
              <a:t>the </a:t>
            </a:r>
            <a:r>
              <a:rPr lang="en-GB" dirty="0">
                <a:latin typeface="Cambria"/>
                <a:cs typeface="Cambria"/>
              </a:rPr>
              <a:t> </a:t>
            </a:r>
            <a:r>
              <a:rPr lang="en-GB" spc="-5" dirty="0">
                <a:latin typeface="Cambria"/>
                <a:cs typeface="Cambria"/>
              </a:rPr>
              <a:t>elbow </a:t>
            </a:r>
            <a:r>
              <a:rPr lang="en-GB" dirty="0">
                <a:latin typeface="Cambria"/>
                <a:cs typeface="Cambria"/>
              </a:rPr>
              <a:t>joint.</a:t>
            </a:r>
          </a:p>
          <a:p>
            <a:pPr marL="297180" marR="5080" indent="-285115" algn="just">
              <a:lnSpc>
                <a:spcPct val="80000"/>
              </a:lnSpc>
              <a:spcBef>
                <a:spcPts val="595"/>
              </a:spcBef>
            </a:pPr>
            <a:r>
              <a:rPr lang="en-GB" b="1" spc="10" dirty="0">
                <a:solidFill>
                  <a:srgbClr val="FF388B"/>
                </a:solidFill>
                <a:latin typeface="Cambria"/>
                <a:cs typeface="Cambria"/>
              </a:rPr>
              <a:t>*	</a:t>
            </a:r>
            <a:r>
              <a:rPr lang="en-GB" b="1" spc="-10" dirty="0">
                <a:latin typeface="Cambria"/>
                <a:cs typeface="Cambria"/>
              </a:rPr>
              <a:t>Coronoid </a:t>
            </a:r>
            <a:r>
              <a:rPr lang="en-GB" b="1" spc="-25" dirty="0">
                <a:latin typeface="Cambria"/>
                <a:cs typeface="Cambria"/>
              </a:rPr>
              <a:t>Fossa </a:t>
            </a:r>
            <a:r>
              <a:rPr lang="en-GB" spc="-5" dirty="0">
                <a:latin typeface="Cambria"/>
                <a:cs typeface="Cambria"/>
              </a:rPr>
              <a:t>is </a:t>
            </a:r>
            <a:r>
              <a:rPr lang="en-GB" dirty="0">
                <a:latin typeface="Cambria"/>
                <a:cs typeface="Cambria"/>
              </a:rPr>
              <a:t>a </a:t>
            </a:r>
            <a:r>
              <a:rPr lang="en-GB" spc="-10" dirty="0">
                <a:latin typeface="Cambria"/>
                <a:cs typeface="Cambria"/>
              </a:rPr>
              <a:t>depression </a:t>
            </a:r>
            <a:r>
              <a:rPr lang="en-GB" spc="-5" dirty="0">
                <a:latin typeface="Cambria"/>
                <a:cs typeface="Cambria"/>
              </a:rPr>
              <a:t> </a:t>
            </a:r>
            <a:r>
              <a:rPr lang="en-GB" spc="-10" dirty="0">
                <a:latin typeface="Cambria"/>
                <a:cs typeface="Cambria"/>
              </a:rPr>
              <a:t>located </a:t>
            </a:r>
            <a:r>
              <a:rPr lang="en-GB" spc="-5" dirty="0">
                <a:latin typeface="Cambria"/>
                <a:cs typeface="Cambria"/>
              </a:rPr>
              <a:t>superior </a:t>
            </a:r>
            <a:r>
              <a:rPr lang="en-GB" spc="-10" dirty="0">
                <a:latin typeface="Cambria"/>
                <a:cs typeface="Cambria"/>
              </a:rPr>
              <a:t>to </a:t>
            </a:r>
            <a:r>
              <a:rPr lang="en-GB" dirty="0">
                <a:latin typeface="Cambria"/>
                <a:cs typeface="Cambria"/>
              </a:rPr>
              <a:t>the </a:t>
            </a:r>
            <a:r>
              <a:rPr lang="en-GB" spc="-10" dirty="0">
                <a:latin typeface="Cambria"/>
                <a:cs typeface="Cambria"/>
              </a:rPr>
              <a:t>anterior </a:t>
            </a:r>
            <a:r>
              <a:rPr lang="en-GB" spc="-5" dirty="0">
                <a:latin typeface="Cambria"/>
                <a:cs typeface="Cambria"/>
              </a:rPr>
              <a:t> </a:t>
            </a:r>
            <a:r>
              <a:rPr lang="en-GB" dirty="0">
                <a:latin typeface="Cambria"/>
                <a:cs typeface="Cambria"/>
              </a:rPr>
              <a:t>aspect</a:t>
            </a:r>
            <a:r>
              <a:rPr lang="en-GB" spc="5" dirty="0">
                <a:latin typeface="Cambria"/>
                <a:cs typeface="Cambria"/>
              </a:rPr>
              <a:t> </a:t>
            </a:r>
            <a:r>
              <a:rPr lang="en-GB" spc="-5" dirty="0">
                <a:latin typeface="Cambria"/>
                <a:cs typeface="Cambria"/>
              </a:rPr>
              <a:t>of</a:t>
            </a:r>
            <a:r>
              <a:rPr lang="en-GB" dirty="0">
                <a:latin typeface="Cambria"/>
                <a:cs typeface="Cambria"/>
              </a:rPr>
              <a:t> </a:t>
            </a:r>
            <a:r>
              <a:rPr lang="en-GB" spc="-5" dirty="0">
                <a:latin typeface="Cambria"/>
                <a:cs typeface="Cambria"/>
              </a:rPr>
              <a:t>the</a:t>
            </a:r>
            <a:r>
              <a:rPr lang="en-GB" dirty="0">
                <a:latin typeface="Cambria"/>
                <a:cs typeface="Cambria"/>
              </a:rPr>
              <a:t> </a:t>
            </a:r>
            <a:r>
              <a:rPr lang="en-GB" spc="-5" dirty="0">
                <a:latin typeface="Cambria"/>
                <a:cs typeface="Cambria"/>
              </a:rPr>
              <a:t>trochlea.</a:t>
            </a:r>
            <a:r>
              <a:rPr lang="en-GB" dirty="0">
                <a:latin typeface="Cambria"/>
                <a:cs typeface="Cambria"/>
              </a:rPr>
              <a:t> </a:t>
            </a:r>
            <a:r>
              <a:rPr lang="en-GB" spc="-5" dirty="0">
                <a:latin typeface="Cambria"/>
                <a:cs typeface="Cambria"/>
              </a:rPr>
              <a:t>This </a:t>
            </a:r>
            <a:r>
              <a:rPr lang="en-GB" spc="-430" dirty="0">
                <a:latin typeface="Cambria"/>
                <a:cs typeface="Cambria"/>
              </a:rPr>
              <a:t> </a:t>
            </a:r>
            <a:r>
              <a:rPr lang="en-GB" spc="-10" dirty="0">
                <a:latin typeface="Cambria"/>
                <a:cs typeface="Cambria"/>
              </a:rPr>
              <a:t>region</a:t>
            </a:r>
            <a:r>
              <a:rPr lang="en-GB" spc="-5" dirty="0">
                <a:latin typeface="Cambria"/>
                <a:cs typeface="Cambria"/>
              </a:rPr>
              <a:t> </a:t>
            </a:r>
            <a:r>
              <a:rPr lang="en-GB" spc="-10" dirty="0">
                <a:latin typeface="Cambria"/>
                <a:cs typeface="Cambria"/>
              </a:rPr>
              <a:t>provides</a:t>
            </a:r>
            <a:r>
              <a:rPr lang="en-GB" spc="-5" dirty="0">
                <a:latin typeface="Cambria"/>
                <a:cs typeface="Cambria"/>
              </a:rPr>
              <a:t> </a:t>
            </a:r>
            <a:r>
              <a:rPr lang="en-GB" dirty="0">
                <a:latin typeface="Cambria"/>
                <a:cs typeface="Cambria"/>
              </a:rPr>
              <a:t>space</a:t>
            </a:r>
            <a:r>
              <a:rPr lang="en-GB" spc="5" dirty="0">
                <a:latin typeface="Cambria"/>
                <a:cs typeface="Cambria"/>
              </a:rPr>
              <a:t> </a:t>
            </a:r>
            <a:r>
              <a:rPr lang="en-GB" spc="-10" dirty="0">
                <a:latin typeface="Cambria"/>
                <a:cs typeface="Cambria"/>
              </a:rPr>
              <a:t>for</a:t>
            </a:r>
            <a:r>
              <a:rPr lang="en-GB" spc="-5" dirty="0">
                <a:latin typeface="Cambria"/>
                <a:cs typeface="Cambria"/>
              </a:rPr>
              <a:t> the </a:t>
            </a:r>
            <a:r>
              <a:rPr lang="en-GB" spc="-430" dirty="0">
                <a:latin typeface="Cambria"/>
                <a:cs typeface="Cambria"/>
              </a:rPr>
              <a:t> </a:t>
            </a:r>
            <a:r>
              <a:rPr lang="en-GB" spc="-5" dirty="0">
                <a:latin typeface="Cambria"/>
                <a:cs typeface="Cambria"/>
              </a:rPr>
              <a:t>coronoid</a:t>
            </a:r>
            <a:r>
              <a:rPr lang="en-GB" dirty="0">
                <a:latin typeface="Cambria"/>
                <a:cs typeface="Cambria"/>
              </a:rPr>
              <a:t> </a:t>
            </a:r>
            <a:r>
              <a:rPr lang="en-GB" spc="-10" dirty="0">
                <a:latin typeface="Cambria"/>
                <a:cs typeface="Cambria"/>
              </a:rPr>
              <a:t>process</a:t>
            </a:r>
            <a:r>
              <a:rPr lang="en-GB" spc="-5" dirty="0">
                <a:latin typeface="Cambria"/>
                <a:cs typeface="Cambria"/>
              </a:rPr>
              <a:t> of</a:t>
            </a:r>
            <a:r>
              <a:rPr lang="en-GB" dirty="0">
                <a:latin typeface="Cambria"/>
                <a:cs typeface="Cambria"/>
              </a:rPr>
              <a:t> the</a:t>
            </a:r>
            <a:r>
              <a:rPr lang="en-GB" spc="5" dirty="0">
                <a:latin typeface="Cambria"/>
                <a:cs typeface="Cambria"/>
              </a:rPr>
              <a:t> </a:t>
            </a:r>
            <a:r>
              <a:rPr lang="en-GB" spc="-10" dirty="0">
                <a:latin typeface="Cambria"/>
                <a:cs typeface="Cambria"/>
              </a:rPr>
              <a:t>ulna </a:t>
            </a:r>
            <a:r>
              <a:rPr lang="en-GB" spc="-5" dirty="0">
                <a:latin typeface="Cambria"/>
                <a:cs typeface="Cambria"/>
              </a:rPr>
              <a:t> </a:t>
            </a:r>
            <a:r>
              <a:rPr lang="en-GB" spc="-10" dirty="0">
                <a:latin typeface="Cambria"/>
                <a:cs typeface="Cambria"/>
              </a:rPr>
              <a:t>when</a:t>
            </a:r>
            <a:r>
              <a:rPr lang="en-GB" spc="-5" dirty="0">
                <a:latin typeface="Cambria"/>
                <a:cs typeface="Cambria"/>
              </a:rPr>
              <a:t> </a:t>
            </a:r>
            <a:r>
              <a:rPr lang="en-GB" dirty="0">
                <a:latin typeface="Cambria"/>
                <a:cs typeface="Cambria"/>
              </a:rPr>
              <a:t>the</a:t>
            </a:r>
            <a:r>
              <a:rPr lang="en-GB" spc="-35" dirty="0">
                <a:latin typeface="Cambria"/>
                <a:cs typeface="Cambria"/>
              </a:rPr>
              <a:t> </a:t>
            </a:r>
            <a:r>
              <a:rPr lang="en-GB" spc="-5" dirty="0">
                <a:latin typeface="Cambria"/>
                <a:cs typeface="Cambria"/>
              </a:rPr>
              <a:t>forearm</a:t>
            </a:r>
            <a:r>
              <a:rPr lang="en-GB" spc="-50" dirty="0">
                <a:latin typeface="Cambria"/>
                <a:cs typeface="Cambria"/>
              </a:rPr>
              <a:t> </a:t>
            </a:r>
            <a:r>
              <a:rPr lang="en-GB" spc="-5" dirty="0">
                <a:latin typeface="Cambria"/>
                <a:cs typeface="Cambria"/>
              </a:rPr>
              <a:t>is</a:t>
            </a:r>
            <a:r>
              <a:rPr lang="en-GB" spc="-10" dirty="0">
                <a:latin typeface="Cambria"/>
                <a:cs typeface="Cambria"/>
              </a:rPr>
              <a:t> flexed.</a:t>
            </a:r>
            <a:endParaRPr lang="en-GB" dirty="0">
              <a:latin typeface="Cambria"/>
              <a:cs typeface="Cambria"/>
            </a:endParaRPr>
          </a:p>
          <a:p>
            <a:pPr marL="297180" marR="5080" indent="-285115" algn="just">
              <a:lnSpc>
                <a:spcPct val="80000"/>
              </a:lnSpc>
              <a:spcBef>
                <a:spcPts val="600"/>
              </a:spcBef>
            </a:pPr>
            <a:r>
              <a:rPr lang="en-GB" b="1" spc="5" dirty="0">
                <a:solidFill>
                  <a:srgbClr val="FF388B"/>
                </a:solidFill>
                <a:latin typeface="Cambria"/>
                <a:cs typeface="Cambria"/>
              </a:rPr>
              <a:t>*	</a:t>
            </a:r>
            <a:r>
              <a:rPr lang="en-GB" b="1" spc="-5" dirty="0">
                <a:latin typeface="Cambria"/>
                <a:cs typeface="Cambria"/>
              </a:rPr>
              <a:t>Radial</a:t>
            </a:r>
            <a:r>
              <a:rPr lang="en-GB" b="1" dirty="0">
                <a:latin typeface="Cambria"/>
                <a:cs typeface="Cambria"/>
              </a:rPr>
              <a:t> </a:t>
            </a:r>
            <a:r>
              <a:rPr lang="en-GB" b="1" spc="-10" dirty="0">
                <a:latin typeface="Cambria"/>
                <a:cs typeface="Cambria"/>
              </a:rPr>
              <a:t>Notch</a:t>
            </a:r>
            <a:r>
              <a:rPr lang="en-GB" b="1" spc="-5" dirty="0">
                <a:latin typeface="Cambria"/>
                <a:cs typeface="Cambria"/>
              </a:rPr>
              <a:t> </a:t>
            </a:r>
            <a:r>
              <a:rPr lang="en-GB" spc="-5" dirty="0">
                <a:latin typeface="Cambria"/>
                <a:cs typeface="Cambria"/>
              </a:rPr>
              <a:t>is</a:t>
            </a:r>
            <a:r>
              <a:rPr lang="en-GB" dirty="0">
                <a:latin typeface="Cambria"/>
                <a:cs typeface="Cambria"/>
              </a:rPr>
              <a:t> a</a:t>
            </a:r>
            <a:r>
              <a:rPr lang="en-GB" spc="5" dirty="0">
                <a:latin typeface="Cambria"/>
                <a:cs typeface="Cambria"/>
              </a:rPr>
              <a:t> </a:t>
            </a:r>
            <a:r>
              <a:rPr lang="en-GB" spc="-5" dirty="0">
                <a:latin typeface="Cambria"/>
                <a:cs typeface="Cambria"/>
              </a:rPr>
              <a:t>small </a:t>
            </a:r>
            <a:r>
              <a:rPr lang="en-GB" dirty="0">
                <a:latin typeface="Cambria"/>
                <a:cs typeface="Cambria"/>
              </a:rPr>
              <a:t> </a:t>
            </a:r>
            <a:r>
              <a:rPr lang="en-GB" spc="-5" dirty="0">
                <a:latin typeface="Cambria"/>
                <a:cs typeface="Cambria"/>
              </a:rPr>
              <a:t>depression</a:t>
            </a:r>
            <a:r>
              <a:rPr lang="en-GB" dirty="0">
                <a:latin typeface="Cambria"/>
                <a:cs typeface="Cambria"/>
              </a:rPr>
              <a:t> </a:t>
            </a:r>
            <a:r>
              <a:rPr lang="en-GB" spc="-5" dirty="0">
                <a:latin typeface="Cambria"/>
                <a:cs typeface="Cambria"/>
              </a:rPr>
              <a:t>located</a:t>
            </a:r>
            <a:r>
              <a:rPr lang="en-GB" dirty="0">
                <a:latin typeface="Cambria"/>
                <a:cs typeface="Cambria"/>
              </a:rPr>
              <a:t> </a:t>
            </a:r>
            <a:r>
              <a:rPr lang="en-GB" spc="-5" dirty="0">
                <a:latin typeface="Cambria"/>
                <a:cs typeface="Cambria"/>
              </a:rPr>
              <a:t>superior</a:t>
            </a:r>
            <a:r>
              <a:rPr lang="en-GB" dirty="0">
                <a:latin typeface="Cambria"/>
                <a:cs typeface="Cambria"/>
              </a:rPr>
              <a:t> </a:t>
            </a:r>
            <a:r>
              <a:rPr lang="en-GB" spc="-20" dirty="0">
                <a:latin typeface="Cambria"/>
                <a:cs typeface="Cambria"/>
              </a:rPr>
              <a:t>to </a:t>
            </a:r>
            <a:r>
              <a:rPr lang="en-GB" spc="-15" dirty="0">
                <a:latin typeface="Cambria"/>
                <a:cs typeface="Cambria"/>
              </a:rPr>
              <a:t> </a:t>
            </a:r>
            <a:r>
              <a:rPr lang="en-GB" dirty="0">
                <a:latin typeface="Cambria"/>
                <a:cs typeface="Cambria"/>
              </a:rPr>
              <a:t>the</a:t>
            </a:r>
            <a:r>
              <a:rPr lang="en-GB" spc="5" dirty="0">
                <a:latin typeface="Cambria"/>
                <a:cs typeface="Cambria"/>
              </a:rPr>
              <a:t> </a:t>
            </a:r>
            <a:r>
              <a:rPr lang="en-GB" spc="-10" dirty="0">
                <a:latin typeface="Cambria"/>
                <a:cs typeface="Cambria"/>
              </a:rPr>
              <a:t>capitulum.</a:t>
            </a:r>
            <a:r>
              <a:rPr lang="en-GB" spc="-5" dirty="0">
                <a:latin typeface="Cambria"/>
                <a:cs typeface="Cambria"/>
              </a:rPr>
              <a:t> </a:t>
            </a:r>
            <a:r>
              <a:rPr lang="en-GB" dirty="0">
                <a:latin typeface="Cambria"/>
                <a:cs typeface="Cambria"/>
              </a:rPr>
              <a:t>This</a:t>
            </a:r>
            <a:r>
              <a:rPr lang="en-GB" spc="5" dirty="0">
                <a:latin typeface="Cambria"/>
                <a:cs typeface="Cambria"/>
              </a:rPr>
              <a:t> </a:t>
            </a:r>
            <a:r>
              <a:rPr lang="en-GB" spc="-10" dirty="0">
                <a:latin typeface="Cambria"/>
                <a:cs typeface="Cambria"/>
              </a:rPr>
              <a:t>region </a:t>
            </a:r>
            <a:r>
              <a:rPr lang="en-GB" spc="-5" dirty="0">
                <a:latin typeface="Cambria"/>
                <a:cs typeface="Cambria"/>
              </a:rPr>
              <a:t> </a:t>
            </a:r>
            <a:r>
              <a:rPr lang="en-GB" spc="-10" dirty="0">
                <a:latin typeface="Cambria"/>
                <a:cs typeface="Cambria"/>
              </a:rPr>
              <a:t>provides</a:t>
            </a:r>
            <a:r>
              <a:rPr lang="en-GB" spc="-5" dirty="0">
                <a:latin typeface="Cambria"/>
                <a:cs typeface="Cambria"/>
              </a:rPr>
              <a:t> space</a:t>
            </a:r>
            <a:r>
              <a:rPr lang="en-GB" dirty="0">
                <a:latin typeface="Cambria"/>
                <a:cs typeface="Cambria"/>
              </a:rPr>
              <a:t> </a:t>
            </a:r>
            <a:r>
              <a:rPr lang="en-GB" spc="-10" dirty="0">
                <a:latin typeface="Cambria"/>
                <a:cs typeface="Cambria"/>
              </a:rPr>
              <a:t>for</a:t>
            </a:r>
            <a:r>
              <a:rPr lang="en-GB" spc="-5" dirty="0">
                <a:latin typeface="Cambria"/>
                <a:cs typeface="Cambria"/>
              </a:rPr>
              <a:t> the</a:t>
            </a:r>
            <a:r>
              <a:rPr lang="en-GB" dirty="0">
                <a:latin typeface="Cambria"/>
                <a:cs typeface="Cambria"/>
              </a:rPr>
              <a:t> </a:t>
            </a:r>
            <a:r>
              <a:rPr lang="en-GB" spc="-10" dirty="0">
                <a:latin typeface="Cambria"/>
                <a:cs typeface="Cambria"/>
              </a:rPr>
              <a:t>head</a:t>
            </a:r>
            <a:r>
              <a:rPr lang="en-GB" spc="420" dirty="0">
                <a:latin typeface="Cambria"/>
                <a:cs typeface="Cambria"/>
              </a:rPr>
              <a:t> </a:t>
            </a:r>
            <a:r>
              <a:rPr lang="en-GB" spc="-10" dirty="0">
                <a:latin typeface="Cambria"/>
                <a:cs typeface="Cambria"/>
              </a:rPr>
              <a:t>of </a:t>
            </a:r>
            <a:r>
              <a:rPr lang="en-GB" spc="-5" dirty="0">
                <a:latin typeface="Cambria"/>
                <a:cs typeface="Cambria"/>
              </a:rPr>
              <a:t> </a:t>
            </a:r>
            <a:r>
              <a:rPr lang="en-GB" dirty="0">
                <a:latin typeface="Cambria"/>
                <a:cs typeface="Cambria"/>
              </a:rPr>
              <a:t>the </a:t>
            </a:r>
            <a:r>
              <a:rPr lang="en-GB" spc="-10" dirty="0">
                <a:latin typeface="Cambria"/>
                <a:cs typeface="Cambria"/>
              </a:rPr>
              <a:t>radius</a:t>
            </a:r>
            <a:r>
              <a:rPr lang="en-GB" spc="-5" dirty="0">
                <a:latin typeface="Cambria"/>
                <a:cs typeface="Cambria"/>
              </a:rPr>
              <a:t> </a:t>
            </a:r>
            <a:r>
              <a:rPr lang="en-GB" spc="-15" dirty="0">
                <a:latin typeface="Cambria"/>
                <a:cs typeface="Cambria"/>
              </a:rPr>
              <a:t>when</a:t>
            </a:r>
            <a:r>
              <a:rPr lang="en-GB" spc="-10" dirty="0">
                <a:latin typeface="Cambria"/>
                <a:cs typeface="Cambria"/>
              </a:rPr>
              <a:t> </a:t>
            </a:r>
            <a:r>
              <a:rPr lang="en-GB" spc="-5" dirty="0">
                <a:latin typeface="Cambria"/>
                <a:cs typeface="Cambria"/>
              </a:rPr>
              <a:t>the </a:t>
            </a:r>
            <a:r>
              <a:rPr lang="en-GB" spc="-15" dirty="0">
                <a:latin typeface="Cambria"/>
                <a:cs typeface="Cambria"/>
              </a:rPr>
              <a:t>forearm</a:t>
            </a:r>
            <a:r>
              <a:rPr lang="en-GB" spc="-10" dirty="0">
                <a:latin typeface="Cambria"/>
                <a:cs typeface="Cambria"/>
              </a:rPr>
              <a:t> </a:t>
            </a:r>
            <a:r>
              <a:rPr lang="en-GB" spc="-5" dirty="0">
                <a:latin typeface="Cambria"/>
                <a:cs typeface="Cambria"/>
              </a:rPr>
              <a:t>is </a:t>
            </a:r>
            <a:r>
              <a:rPr lang="en-GB" dirty="0">
                <a:latin typeface="Cambria"/>
                <a:cs typeface="Cambria"/>
              </a:rPr>
              <a:t> </a:t>
            </a:r>
            <a:r>
              <a:rPr lang="en-GB" spc="-10" dirty="0">
                <a:latin typeface="Cambria"/>
                <a:cs typeface="Cambria"/>
              </a:rPr>
              <a:t>flexed.</a:t>
            </a:r>
          </a:p>
          <a:p>
            <a:pPr marL="297180" marR="5080" indent="-285115">
              <a:lnSpc>
                <a:spcPct val="80000"/>
              </a:lnSpc>
              <a:spcBef>
                <a:spcPts val="600"/>
              </a:spcBef>
            </a:pPr>
            <a:r>
              <a:rPr lang="en-GB" spc="-10" dirty="0">
                <a:latin typeface="Cambria"/>
                <a:cs typeface="Cambria"/>
              </a:rPr>
              <a:t>*	</a:t>
            </a:r>
            <a:r>
              <a:rPr lang="en-GB" b="1" spc="-10" dirty="0">
                <a:latin typeface="Cambria"/>
                <a:cs typeface="Cambria"/>
              </a:rPr>
              <a:t>O</a:t>
            </a:r>
            <a:r>
              <a:rPr lang="en-GB" b="1" dirty="0">
                <a:latin typeface="Book Antiqua" panose="02040602050305030304" pitchFamily="18" charset="0"/>
              </a:rPr>
              <a:t>lecranon fossa </a:t>
            </a:r>
            <a:r>
              <a:rPr lang="en-GB" dirty="0">
                <a:latin typeface="Book Antiqua" panose="02040602050305030304" pitchFamily="18" charset="0"/>
              </a:rPr>
              <a:t>posteriorly, accommodates the olecranon of the ulna during full extension of the elbow</a:t>
            </a:r>
            <a:endParaRPr lang="en-GB" dirty="0">
              <a:latin typeface="Book Antiqua" panose="02040602050305030304" pitchFamily="18" charset="0"/>
              <a:cs typeface="Cambria"/>
            </a:endParaRPr>
          </a:p>
          <a:p>
            <a:pPr marL="297180" marR="5080" indent="-285115" algn="just">
              <a:lnSpc>
                <a:spcPct val="80000"/>
              </a:lnSpc>
              <a:spcBef>
                <a:spcPts val="600"/>
              </a:spcBef>
            </a:pPr>
            <a:endParaRPr lang="en-GB" sz="1800" dirty="0">
              <a:latin typeface="Cambria"/>
              <a:cs typeface="Cambria"/>
            </a:endParaRPr>
          </a:p>
        </p:txBody>
      </p:sp>
      <p:pic>
        <p:nvPicPr>
          <p:cNvPr id="10" name="Picture 9">
            <a:extLst>
              <a:ext uri="{FF2B5EF4-FFF2-40B4-BE49-F238E27FC236}">
                <a16:creationId xmlns:a16="http://schemas.microsoft.com/office/drawing/2014/main" id="{2F67E4B8-C4D4-D752-140D-FE7D73A56C81}"/>
              </a:ext>
            </a:extLst>
          </p:cNvPr>
          <p:cNvPicPr>
            <a:picLocks noChangeAspect="1"/>
          </p:cNvPicPr>
          <p:nvPr/>
        </p:nvPicPr>
        <p:blipFill>
          <a:blip r:embed="rId2"/>
          <a:stretch>
            <a:fillRect/>
          </a:stretch>
        </p:blipFill>
        <p:spPr>
          <a:xfrm>
            <a:off x="4065148" y="1916832"/>
            <a:ext cx="5091884" cy="265909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3AE5788-BD09-B389-1BDF-83E5F19FB954}"/>
              </a:ext>
            </a:extLst>
          </p:cNvPr>
          <p:cNvSpPr>
            <a:spLocks noGrp="1"/>
          </p:cNvSpPr>
          <p:nvPr>
            <p:ph type="title"/>
          </p:nvPr>
        </p:nvSpPr>
        <p:spPr>
          <a:xfrm>
            <a:off x="457200" y="476672"/>
            <a:ext cx="8229600" cy="1370416"/>
          </a:xfrm>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err="1">
                <a:solidFill>
                  <a:schemeClr val="bg1"/>
                </a:solidFill>
              </a:rPr>
              <a:t>Humerus</a:t>
            </a:r>
            <a:endParaRPr lang="ar-SA" sz="4000" b="1" i="1" dirty="0">
              <a:solidFill>
                <a:schemeClr val="bg1"/>
              </a:solidFill>
            </a:endParaRPr>
          </a:p>
        </p:txBody>
      </p:sp>
      <p:pic>
        <p:nvPicPr>
          <p:cNvPr id="4" name="Picture 8" descr="E2168B01">
            <a:extLst>
              <a:ext uri="{FF2B5EF4-FFF2-40B4-BE49-F238E27FC236}">
                <a16:creationId xmlns:a16="http://schemas.microsoft.com/office/drawing/2014/main" id="{08874CEE-7053-0008-6C10-407264C1A25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t="4773" r="46103" b="21960"/>
          <a:stretch>
            <a:fillRect/>
          </a:stretch>
        </p:blipFill>
        <p:spPr>
          <a:xfrm>
            <a:off x="395288" y="1773238"/>
            <a:ext cx="3960812" cy="4941887"/>
          </a:xfrm>
          <a:ln w="38100">
            <a:solidFill>
              <a:schemeClr val="tx1"/>
            </a:solidFill>
            <a:miter lim="800000"/>
            <a:headEnd/>
            <a:tailEnd/>
          </a:ln>
        </p:spPr>
      </p:pic>
      <p:sp>
        <p:nvSpPr>
          <p:cNvPr id="6" name="Content Placeholder 5">
            <a:extLst>
              <a:ext uri="{FF2B5EF4-FFF2-40B4-BE49-F238E27FC236}">
                <a16:creationId xmlns:a16="http://schemas.microsoft.com/office/drawing/2014/main" id="{F89D2159-51A2-D0CD-2C42-37FA01D35008}"/>
              </a:ext>
            </a:extLst>
          </p:cNvPr>
          <p:cNvSpPr>
            <a:spLocks noGrp="1"/>
          </p:cNvSpPr>
          <p:nvPr>
            <p:ph sz="half" idx="2"/>
          </p:nvPr>
        </p:nvSpPr>
        <p:spPr>
          <a:xfrm>
            <a:off x="3924300" y="1920875"/>
            <a:ext cx="5219700" cy="4937125"/>
          </a:xfrm>
          <a:solidFill>
            <a:schemeClr val="accent4">
              <a:lumMod val="20000"/>
              <a:lumOff val="80000"/>
            </a:schemeClr>
          </a:solidFill>
        </p:spPr>
        <p:txBody>
          <a:bodyPr>
            <a:normAutofit fontScale="62500" lnSpcReduction="20000"/>
          </a:bodyPr>
          <a:lstStyle/>
          <a:p>
            <a:pPr marL="640080" lvl="1" indent="-246888" fontAlgn="auto">
              <a:spcAft>
                <a:spcPts val="0"/>
              </a:spcAft>
              <a:buFont typeface="Wingdings 2"/>
              <a:buChar char=""/>
              <a:defRPr/>
            </a:pPr>
            <a:r>
              <a:rPr lang="en-US" sz="3600" b="1" i="1" dirty="0">
                <a:latin typeface="Times New Roman" pitchFamily="18" charset="0"/>
                <a:cs typeface="Times New Roman" pitchFamily="18" charset="0"/>
              </a:rPr>
              <a:t>A typical </a:t>
            </a:r>
            <a:r>
              <a:rPr lang="en-US" sz="3600" b="1" i="1" u="sng" dirty="0">
                <a:solidFill>
                  <a:srgbClr val="C00000"/>
                </a:solidFill>
                <a:latin typeface="Times New Roman" pitchFamily="18" charset="0"/>
                <a:cs typeface="Times New Roman" pitchFamily="18" charset="0"/>
              </a:rPr>
              <a:t>Long bone</a:t>
            </a:r>
            <a:r>
              <a:rPr lang="en-US" sz="3600" b="1" i="1" u="sng" dirty="0">
                <a:latin typeface="Times New Roman" pitchFamily="18" charset="0"/>
                <a:cs typeface="Times New Roman" pitchFamily="18" charset="0"/>
              </a:rPr>
              <a:t>.</a:t>
            </a:r>
          </a:p>
          <a:p>
            <a:pPr marL="640080" lvl="1" indent="-246888" fontAlgn="auto">
              <a:spcAft>
                <a:spcPts val="0"/>
              </a:spcAft>
              <a:buFont typeface="Wingdings 2"/>
              <a:buChar char=""/>
              <a:defRPr/>
            </a:pPr>
            <a:r>
              <a:rPr lang="en-US" sz="3600" b="1" i="1" dirty="0">
                <a:latin typeface="Times New Roman" pitchFamily="18" charset="0"/>
                <a:cs typeface="Times New Roman" pitchFamily="18" charset="0"/>
              </a:rPr>
              <a:t>It is the largest bone in the UL</a:t>
            </a:r>
          </a:p>
          <a:p>
            <a:pPr marL="640080" lvl="1" indent="-246888" fontAlgn="auto">
              <a:spcAft>
                <a:spcPts val="0"/>
              </a:spcAft>
              <a:buFont typeface="Wingdings 2"/>
              <a:buChar char=""/>
              <a:defRPr/>
            </a:pPr>
            <a:r>
              <a:rPr lang="en-US" sz="3600" b="1" i="1" u="sng" dirty="0">
                <a:solidFill>
                  <a:srgbClr val="0070C0"/>
                </a:solidFill>
                <a:latin typeface="Times New Roman" pitchFamily="18" charset="0"/>
                <a:cs typeface="Times New Roman" pitchFamily="18" charset="0"/>
              </a:rPr>
              <a:t>Proximal End :</a:t>
            </a:r>
          </a:p>
          <a:p>
            <a:pPr marL="640080" lvl="1" indent="-246888" fontAlgn="auto">
              <a:spcAft>
                <a:spcPts val="0"/>
              </a:spcAft>
              <a:buFont typeface="Wingdings 2"/>
              <a:buChar char=""/>
              <a:defRPr/>
            </a:pPr>
            <a:r>
              <a:rPr lang="en-US" sz="3200" b="1" i="1" dirty="0">
                <a:latin typeface="Times New Roman" pitchFamily="18" charset="0"/>
                <a:cs typeface="Times New Roman" pitchFamily="18" charset="0"/>
              </a:rPr>
              <a:t>Head, Neck, Greater &amp; Lesser Tubercles. </a:t>
            </a:r>
          </a:p>
          <a:p>
            <a:pPr marL="640080" lvl="1" indent="-246888" fontAlgn="auto">
              <a:spcAft>
                <a:spcPts val="0"/>
              </a:spcAft>
              <a:buFont typeface="Wingdings 2"/>
              <a:buChar char=""/>
              <a:defRPr/>
            </a:pPr>
            <a:r>
              <a:rPr lang="en-US" sz="3200" b="1" i="1" u="sng" dirty="0">
                <a:solidFill>
                  <a:srgbClr val="C00000"/>
                </a:solidFill>
                <a:latin typeface="Times New Roman" pitchFamily="18" charset="0"/>
                <a:cs typeface="Times New Roman" pitchFamily="18" charset="0"/>
              </a:rPr>
              <a:t>Head</a:t>
            </a:r>
            <a:r>
              <a:rPr lang="en-US" sz="3200" b="1" i="1" u="sng" dirty="0">
                <a:latin typeface="Times New Roman" pitchFamily="18" charset="0"/>
                <a:cs typeface="Times New Roman" pitchFamily="18" charset="0"/>
              </a:rPr>
              <a:t>:</a:t>
            </a:r>
            <a:r>
              <a:rPr lang="en-US" sz="3200" b="1" i="1" dirty="0">
                <a:latin typeface="Times New Roman" pitchFamily="18" charset="0"/>
                <a:cs typeface="Times New Roman" pitchFamily="18" charset="0"/>
              </a:rPr>
              <a:t> Smooth</a:t>
            </a:r>
          </a:p>
          <a:p>
            <a:pPr marL="640080" lvl="1" indent="-246888" fontAlgn="auto">
              <a:spcAft>
                <a:spcPts val="0"/>
              </a:spcAft>
              <a:buFont typeface="Wingdings 2"/>
              <a:buChar char=""/>
              <a:defRPr/>
            </a:pPr>
            <a:r>
              <a:rPr lang="en-US" sz="3200" b="1" i="1" dirty="0">
                <a:latin typeface="Times New Roman" pitchFamily="18" charset="0"/>
                <a:cs typeface="Times New Roman" pitchFamily="18" charset="0"/>
              </a:rPr>
              <a:t> it forms 1/3 of a sphere, it articulates with the </a:t>
            </a:r>
            <a:r>
              <a:rPr lang="en-US" sz="3200" b="1" i="1" dirty="0" err="1">
                <a:latin typeface="Times New Roman" pitchFamily="18" charset="0"/>
                <a:cs typeface="Times New Roman" pitchFamily="18" charset="0"/>
              </a:rPr>
              <a:t>glenoid</a:t>
            </a:r>
            <a:r>
              <a:rPr lang="en-US" sz="3200" b="1" i="1" dirty="0">
                <a:latin typeface="Times New Roman" pitchFamily="18" charset="0"/>
                <a:cs typeface="Times New Roman" pitchFamily="18" charset="0"/>
              </a:rPr>
              <a:t> cavity of the scapula.</a:t>
            </a:r>
          </a:p>
          <a:p>
            <a:pPr marL="640080" lvl="1" indent="-246888" fontAlgn="auto">
              <a:spcAft>
                <a:spcPts val="0"/>
              </a:spcAft>
              <a:buFont typeface="Wingdings 2"/>
              <a:buChar char=""/>
              <a:defRPr/>
            </a:pPr>
            <a:r>
              <a:rPr lang="en-US" sz="3200" b="1" i="1" u="sng" dirty="0">
                <a:solidFill>
                  <a:srgbClr val="C00000"/>
                </a:solidFill>
                <a:latin typeface="Times New Roman" pitchFamily="18" charset="0"/>
                <a:cs typeface="Times New Roman" pitchFamily="18" charset="0"/>
              </a:rPr>
              <a:t>Greater tubercle</a:t>
            </a:r>
            <a:r>
              <a:rPr lang="en-US" sz="3200" b="1" i="1" dirty="0">
                <a:solidFill>
                  <a:srgbClr val="C00000"/>
                </a:solidFill>
                <a:latin typeface="Times New Roman" pitchFamily="18" charset="0"/>
                <a:cs typeface="Times New Roman" pitchFamily="18" charset="0"/>
              </a:rPr>
              <a:t>: </a:t>
            </a:r>
            <a:r>
              <a:rPr lang="en-US" sz="3200" b="1" i="1" dirty="0">
                <a:latin typeface="Times New Roman" pitchFamily="18" charset="0"/>
                <a:cs typeface="Times New Roman" pitchFamily="18" charset="0"/>
              </a:rPr>
              <a:t>at the lateral margin of the </a:t>
            </a:r>
            <a:r>
              <a:rPr lang="en-US" sz="3200" b="1" i="1" dirty="0" err="1">
                <a:latin typeface="Times New Roman" pitchFamily="18" charset="0"/>
                <a:cs typeface="Times New Roman" pitchFamily="18" charset="0"/>
              </a:rPr>
              <a:t>humerus</a:t>
            </a:r>
            <a:r>
              <a:rPr lang="en-US" sz="3200" b="1" i="1" dirty="0">
                <a:latin typeface="Times New Roman" pitchFamily="18" charset="0"/>
                <a:cs typeface="Times New Roman" pitchFamily="18" charset="0"/>
              </a:rPr>
              <a:t>.</a:t>
            </a:r>
          </a:p>
          <a:p>
            <a:pPr marL="640080" lvl="1" indent="-246888" fontAlgn="auto">
              <a:spcAft>
                <a:spcPts val="0"/>
              </a:spcAft>
              <a:buFont typeface="Wingdings 2"/>
              <a:buChar char=""/>
              <a:defRPr/>
            </a:pPr>
            <a:r>
              <a:rPr lang="en-US" sz="3200" b="1" i="1" u="sng" dirty="0">
                <a:solidFill>
                  <a:srgbClr val="C00000"/>
                </a:solidFill>
                <a:latin typeface="Times New Roman" pitchFamily="18" charset="0"/>
                <a:cs typeface="Times New Roman" pitchFamily="18" charset="0"/>
              </a:rPr>
              <a:t>Lesser tubercle</a:t>
            </a:r>
            <a:r>
              <a:rPr lang="en-US" sz="3200" b="1" i="1" dirty="0">
                <a:latin typeface="Times New Roman" pitchFamily="18" charset="0"/>
                <a:cs typeface="Times New Roman" pitchFamily="18" charset="0"/>
              </a:rPr>
              <a:t>: projects anteriorly.</a:t>
            </a:r>
          </a:p>
          <a:p>
            <a:pPr marL="640080" lvl="1" indent="-246888" fontAlgn="auto">
              <a:spcAft>
                <a:spcPts val="0"/>
              </a:spcAft>
              <a:buFont typeface="Wingdings 2"/>
              <a:buChar char=""/>
              <a:defRPr/>
            </a:pPr>
            <a:r>
              <a:rPr lang="en-US" sz="3200" b="1" i="1" dirty="0">
                <a:latin typeface="Times New Roman" pitchFamily="18" charset="0"/>
                <a:cs typeface="Times New Roman" pitchFamily="18" charset="0"/>
              </a:rPr>
              <a:t>The two tubercles are separated by</a:t>
            </a:r>
          </a:p>
          <a:p>
            <a:pPr marL="640080" lvl="1" indent="-246888" fontAlgn="auto">
              <a:spcAft>
                <a:spcPts val="0"/>
              </a:spcAft>
              <a:buFont typeface="Wingdings 2"/>
              <a:buChar char=""/>
              <a:defRPr/>
            </a:pPr>
            <a:r>
              <a:rPr lang="en-US" sz="3200" b="1" i="1" dirty="0" err="1">
                <a:solidFill>
                  <a:srgbClr val="0033CC"/>
                </a:solidFill>
                <a:latin typeface="Times New Roman" pitchFamily="18" charset="0"/>
                <a:cs typeface="Times New Roman" pitchFamily="18" charset="0"/>
              </a:rPr>
              <a:t>Intertubercular</a:t>
            </a:r>
            <a:r>
              <a:rPr lang="en-US" sz="3200" b="1" i="1" dirty="0">
                <a:solidFill>
                  <a:srgbClr val="0033CC"/>
                </a:solidFill>
                <a:latin typeface="Times New Roman" pitchFamily="18" charset="0"/>
                <a:cs typeface="Times New Roman" pitchFamily="18" charset="0"/>
              </a:rPr>
              <a:t> Groove.</a:t>
            </a:r>
          </a:p>
          <a:p>
            <a:pPr marL="640080" lvl="1" indent="-246888" fontAlgn="auto">
              <a:spcAft>
                <a:spcPts val="0"/>
              </a:spcAft>
              <a:buFont typeface="Wingdings 2"/>
              <a:buChar char=""/>
              <a:defRPr/>
            </a:pPr>
            <a:r>
              <a:rPr lang="en-US" sz="3200" b="1" i="1" u="sng" dirty="0">
                <a:solidFill>
                  <a:srgbClr val="006C31"/>
                </a:solidFill>
                <a:latin typeface="Times New Roman" pitchFamily="18" charset="0"/>
                <a:cs typeface="Times New Roman" pitchFamily="18" charset="0"/>
              </a:rPr>
              <a:t>Anatomical neck</a:t>
            </a:r>
            <a:r>
              <a:rPr lang="en-US" sz="3200" b="1" i="1" u="sng" dirty="0">
                <a:latin typeface="Times New Roman" pitchFamily="18" charset="0"/>
                <a:cs typeface="Times New Roman" pitchFamily="18" charset="0"/>
              </a:rPr>
              <a:t>: </a:t>
            </a:r>
            <a:r>
              <a:rPr lang="en-US" sz="3200" b="1" i="1" dirty="0">
                <a:latin typeface="Times New Roman" pitchFamily="18" charset="0"/>
                <a:cs typeface="Times New Roman" pitchFamily="18" charset="0"/>
              </a:rPr>
              <a:t>formed by a groove separating the head from the tubercles</a:t>
            </a:r>
            <a:endParaRPr lang="en-US" sz="3200" b="1" i="1" dirty="0">
              <a:solidFill>
                <a:srgbClr val="0033CC"/>
              </a:solidFill>
              <a:latin typeface="Times New Roman" pitchFamily="18" charset="0"/>
              <a:cs typeface="Times New Roman" pitchFamily="18" charset="0"/>
            </a:endParaRPr>
          </a:p>
          <a:p>
            <a:pPr marL="640080" lvl="1" indent="-246888" fontAlgn="auto">
              <a:spcAft>
                <a:spcPts val="0"/>
              </a:spcAft>
              <a:buFont typeface="Wingdings 2"/>
              <a:buChar char=""/>
              <a:defRPr/>
            </a:pPr>
            <a:r>
              <a:rPr lang="en-US" sz="3200" b="1" i="1" u="sng" dirty="0">
                <a:solidFill>
                  <a:srgbClr val="006C31"/>
                </a:solidFill>
                <a:latin typeface="Times New Roman" pitchFamily="18" charset="0"/>
                <a:cs typeface="Times New Roman" pitchFamily="18" charset="0"/>
              </a:rPr>
              <a:t>Surgical Neck: </a:t>
            </a:r>
            <a:r>
              <a:rPr lang="en-US" sz="3200" b="1" i="1" dirty="0">
                <a:latin typeface="Times New Roman" pitchFamily="18" charset="0"/>
                <a:cs typeface="Times New Roman" pitchFamily="18" charset="0"/>
              </a:rPr>
              <a:t>a narrow part distal to the tubercles. </a:t>
            </a:r>
          </a:p>
        </p:txBody>
      </p:sp>
      <p:sp>
        <p:nvSpPr>
          <p:cNvPr id="18439" name="TextBox 19">
            <a:extLst>
              <a:ext uri="{FF2B5EF4-FFF2-40B4-BE49-F238E27FC236}">
                <a16:creationId xmlns:a16="http://schemas.microsoft.com/office/drawing/2014/main" id="{2DD63F9D-15EC-97FA-6DFA-C23110DE000C}"/>
              </a:ext>
            </a:extLst>
          </p:cNvPr>
          <p:cNvSpPr txBox="1">
            <a:spLocks noChangeArrowheads="1"/>
          </p:cNvSpPr>
          <p:nvPr/>
        </p:nvSpPr>
        <p:spPr bwMode="auto">
          <a:xfrm>
            <a:off x="1785938" y="2924175"/>
            <a:ext cx="1000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onstantia" panose="02030602050306030303" pitchFamily="18" charset="0"/>
              </a:defRPr>
            </a:lvl1pPr>
            <a:lvl2pPr marL="742950" indent="-285750" algn="l" rtl="0">
              <a:defRPr>
                <a:solidFill>
                  <a:schemeClr val="tx1"/>
                </a:solidFill>
                <a:latin typeface="Constantia" panose="02030602050306030303" pitchFamily="18" charset="0"/>
              </a:defRPr>
            </a:lvl2pPr>
            <a:lvl3pPr marL="1143000" indent="-228600" algn="l" rtl="0">
              <a:defRPr>
                <a:solidFill>
                  <a:schemeClr val="tx1"/>
                </a:solidFill>
                <a:latin typeface="Constantia" panose="02030602050306030303" pitchFamily="18" charset="0"/>
              </a:defRPr>
            </a:lvl3pPr>
            <a:lvl4pPr marL="1600200" indent="-228600" algn="l" rtl="0">
              <a:defRPr>
                <a:solidFill>
                  <a:schemeClr val="tx1"/>
                </a:solidFill>
                <a:latin typeface="Constantia" panose="02030602050306030303" pitchFamily="18" charset="0"/>
              </a:defRPr>
            </a:lvl4pPr>
            <a:lvl5pPr marL="2057400" indent="-228600" algn="l" rtl="0">
              <a:defRPr>
                <a:solidFill>
                  <a:schemeClr val="tx1"/>
                </a:solidFill>
                <a:latin typeface="Constantia" panose="02030602050306030303" pitchFamily="18" charset="0"/>
              </a:defRPr>
            </a:lvl5pPr>
            <a:lvl6pPr marL="2514600" indent="-228600" fontAlgn="base">
              <a:spcBef>
                <a:spcPct val="0"/>
              </a:spcBef>
              <a:spcAft>
                <a:spcPct val="0"/>
              </a:spcAft>
              <a:defRPr>
                <a:solidFill>
                  <a:schemeClr val="tx1"/>
                </a:solidFill>
                <a:latin typeface="Constantia" panose="02030602050306030303" pitchFamily="18" charset="0"/>
              </a:defRPr>
            </a:lvl6pPr>
            <a:lvl7pPr marL="2971800" indent="-228600" fontAlgn="base">
              <a:spcBef>
                <a:spcPct val="0"/>
              </a:spcBef>
              <a:spcAft>
                <a:spcPct val="0"/>
              </a:spcAft>
              <a:defRPr>
                <a:solidFill>
                  <a:schemeClr val="tx1"/>
                </a:solidFill>
                <a:latin typeface="Constantia" panose="02030602050306030303" pitchFamily="18" charset="0"/>
              </a:defRPr>
            </a:lvl7pPr>
            <a:lvl8pPr marL="3429000" indent="-228600" fontAlgn="base">
              <a:spcBef>
                <a:spcPct val="0"/>
              </a:spcBef>
              <a:spcAft>
                <a:spcPct val="0"/>
              </a:spcAft>
              <a:defRPr>
                <a:solidFill>
                  <a:schemeClr val="tx1"/>
                </a:solidFill>
                <a:latin typeface="Constantia" panose="02030602050306030303" pitchFamily="18" charset="0"/>
              </a:defRPr>
            </a:lvl8pPr>
            <a:lvl9pPr marL="3886200" indent="-228600" fontAlgn="base">
              <a:spcBef>
                <a:spcPct val="0"/>
              </a:spcBef>
              <a:spcAft>
                <a:spcPct val="0"/>
              </a:spcAft>
              <a:defRPr>
                <a:solidFill>
                  <a:schemeClr val="tx1"/>
                </a:solidFill>
                <a:latin typeface="Constantia" panose="02030602050306030303" pitchFamily="18" charset="0"/>
              </a:defRPr>
            </a:lvl9pPr>
          </a:lstStyle>
          <a:p>
            <a:r>
              <a:rPr lang="en-US" altLang="en-US" sz="1600" b="1"/>
              <a:t>surgical</a:t>
            </a:r>
          </a:p>
        </p:txBody>
      </p:sp>
      <p:sp>
        <p:nvSpPr>
          <p:cNvPr id="7" name="Right Arrow 6">
            <a:extLst>
              <a:ext uri="{FF2B5EF4-FFF2-40B4-BE49-F238E27FC236}">
                <a16:creationId xmlns:a16="http://schemas.microsoft.com/office/drawing/2014/main" id="{DEAA1E27-62C4-5C51-3C0C-9B76886961B2}"/>
              </a:ext>
            </a:extLst>
          </p:cNvPr>
          <p:cNvSpPr/>
          <p:nvPr/>
        </p:nvSpPr>
        <p:spPr>
          <a:xfrm>
            <a:off x="2843213" y="2852738"/>
            <a:ext cx="144462"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8" name="Rectangle 7">
            <a:extLst>
              <a:ext uri="{FF2B5EF4-FFF2-40B4-BE49-F238E27FC236}">
                <a16:creationId xmlns:a16="http://schemas.microsoft.com/office/drawing/2014/main" id="{9DE002C5-64FD-C4D2-7030-B7250FD19DD6}"/>
              </a:ext>
            </a:extLst>
          </p:cNvPr>
          <p:cNvSpPr/>
          <p:nvPr/>
        </p:nvSpPr>
        <p:spPr>
          <a:xfrm>
            <a:off x="323850" y="1916113"/>
            <a:ext cx="576263" cy="288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a:extLst>
              <a:ext uri="{FF2B5EF4-FFF2-40B4-BE49-F238E27FC236}">
                <a16:creationId xmlns:a16="http://schemas.microsoft.com/office/drawing/2014/main" id="{AFEA5FF4-4341-8527-01AD-129A2380FDF8}"/>
              </a:ext>
            </a:extLst>
          </p:cNvPr>
          <p:cNvSpPr/>
          <p:nvPr/>
        </p:nvSpPr>
        <p:spPr>
          <a:xfrm>
            <a:off x="395288" y="2276475"/>
            <a:ext cx="504825" cy="288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0" name="Rectangle 9">
            <a:extLst>
              <a:ext uri="{FF2B5EF4-FFF2-40B4-BE49-F238E27FC236}">
                <a16:creationId xmlns:a16="http://schemas.microsoft.com/office/drawing/2014/main" id="{5FACE01F-74D9-116A-E85F-0DF927DB7009}"/>
              </a:ext>
            </a:extLst>
          </p:cNvPr>
          <p:cNvSpPr/>
          <p:nvPr/>
        </p:nvSpPr>
        <p:spPr>
          <a:xfrm>
            <a:off x="1979613" y="2276475"/>
            <a:ext cx="720725" cy="431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Tree>
    <p:extLst>
      <p:ext uri="{BB962C8B-B14F-4D97-AF65-F5344CB8AC3E}">
        <p14:creationId xmlns:p14="http://schemas.microsoft.com/office/powerpoint/2010/main" val="28214423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A6E953B-367E-0B95-B389-56A8D453A83A}"/>
              </a:ext>
            </a:extLst>
          </p:cNvPr>
          <p:cNvSpPr>
            <a:spLocks noGrp="1"/>
          </p:cNvSpPr>
          <p:nvPr>
            <p:ph sz="half" idx="2"/>
          </p:nvPr>
        </p:nvSpPr>
        <p:spPr>
          <a:xfrm>
            <a:off x="4211960" y="692696"/>
            <a:ext cx="4474840" cy="5662229"/>
          </a:xfrm>
        </p:spPr>
        <p:style>
          <a:lnRef idx="1">
            <a:schemeClr val="accent2"/>
          </a:lnRef>
          <a:fillRef idx="2">
            <a:schemeClr val="accent2"/>
          </a:fillRef>
          <a:effectRef idx="1">
            <a:schemeClr val="accent2"/>
          </a:effectRef>
          <a:fontRef idx="minor">
            <a:schemeClr val="dk1"/>
          </a:fontRef>
        </p:style>
        <p:txBody>
          <a:bodyPr>
            <a:normAutofit/>
          </a:bodyPr>
          <a:lstStyle/>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Shaft (Body):</a:t>
            </a:r>
          </a:p>
          <a:p>
            <a:pPr marL="274320" indent="-274320" fontAlgn="auto">
              <a:spcAft>
                <a:spcPts val="0"/>
              </a:spcAft>
              <a:buClr>
                <a:schemeClr val="accent3"/>
              </a:buClr>
              <a:buFont typeface="Wingdings 2"/>
              <a:buChar char=""/>
              <a:defRPr/>
            </a:pPr>
            <a:r>
              <a:rPr lang="en-US" sz="2000" b="1" i="1" dirty="0">
                <a:solidFill>
                  <a:schemeClr val="tx1"/>
                </a:solidFill>
                <a:latin typeface="Times New Roman" pitchFamily="18" charset="0"/>
                <a:cs typeface="Times New Roman" pitchFamily="18" charset="0"/>
              </a:rPr>
              <a:t>Has two prominent features:</a:t>
            </a:r>
          </a:p>
          <a:p>
            <a:pPr marL="274320" indent="-274320" fontAlgn="auto">
              <a:spcAft>
                <a:spcPts val="0"/>
              </a:spcAft>
              <a:buClr>
                <a:schemeClr val="accent3"/>
              </a:buClr>
              <a:buFont typeface="Wingdings 2"/>
              <a:buChar char=""/>
              <a:defRPr/>
            </a:pPr>
            <a:r>
              <a:rPr lang="en-US" sz="2000" b="1" i="1" dirty="0">
                <a:solidFill>
                  <a:srgbClr val="006600"/>
                </a:solidFill>
                <a:latin typeface="Times New Roman" pitchFamily="18" charset="0"/>
                <a:cs typeface="Times New Roman" pitchFamily="18" charset="0"/>
              </a:rPr>
              <a:t>1. </a:t>
            </a:r>
            <a:r>
              <a:rPr lang="en-US" sz="2000" b="1" i="1" u="sng" dirty="0">
                <a:solidFill>
                  <a:srgbClr val="C00000"/>
                </a:solidFill>
                <a:latin typeface="Times New Roman" pitchFamily="18" charset="0"/>
                <a:cs typeface="Times New Roman" pitchFamily="18" charset="0"/>
              </a:rPr>
              <a:t>Deltoid </a:t>
            </a:r>
            <a:r>
              <a:rPr lang="en-US" sz="2000" b="1" i="1" u="sng" dirty="0" err="1">
                <a:solidFill>
                  <a:srgbClr val="C00000"/>
                </a:solidFill>
                <a:latin typeface="Times New Roman" pitchFamily="18" charset="0"/>
                <a:cs typeface="Times New Roman" pitchFamily="18" charset="0"/>
              </a:rPr>
              <a:t>tuberosity</a:t>
            </a:r>
            <a:r>
              <a:rPr lang="en-US" sz="2000" b="1" i="1" dirty="0">
                <a:solidFill>
                  <a:srgbClr val="C00000"/>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 A rough elevation laterally  for the attachment of deltoid muscle. </a:t>
            </a:r>
          </a:p>
          <a:p>
            <a:pPr marL="274320" indent="-274320" fontAlgn="auto">
              <a:spcAft>
                <a:spcPts val="0"/>
              </a:spcAft>
              <a:buClr>
                <a:schemeClr val="accent3"/>
              </a:buClr>
              <a:buFont typeface="Wingdings 2"/>
              <a:buChar char=""/>
              <a:defRPr/>
            </a:pPr>
            <a:r>
              <a:rPr lang="en-US" sz="2000" b="1" i="1" dirty="0">
                <a:solidFill>
                  <a:srgbClr val="006600"/>
                </a:solidFill>
                <a:latin typeface="Times New Roman" pitchFamily="18" charset="0"/>
                <a:cs typeface="Times New Roman" pitchFamily="18" charset="0"/>
              </a:rPr>
              <a:t>2. </a:t>
            </a:r>
            <a:r>
              <a:rPr lang="en-US" sz="2000" b="1" i="1" u="sng" dirty="0">
                <a:solidFill>
                  <a:srgbClr val="0000FF"/>
                </a:solidFill>
                <a:latin typeface="Times New Roman" pitchFamily="18" charset="0"/>
                <a:cs typeface="Times New Roman" pitchFamily="18" charset="0"/>
              </a:rPr>
              <a:t>Spiral (Radial) groove:</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Runs obliquely down the posterior aspect of the shaft.</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lodges the important radial nerve &amp; vessels.</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Distal End:</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Widens as the sharp medial and lateral Supracondylar Ridges and end in the </a:t>
            </a:r>
            <a:r>
              <a:rPr lang="en-US" sz="2000" b="1" i="1" dirty="0">
                <a:solidFill>
                  <a:srgbClr val="C00000"/>
                </a:solidFill>
                <a:latin typeface="Times New Roman" pitchFamily="18" charset="0"/>
                <a:cs typeface="Times New Roman" pitchFamily="18" charset="0"/>
              </a:rPr>
              <a:t>Medial  (can be felt) and Lateral </a:t>
            </a:r>
            <a:r>
              <a:rPr lang="en-US" sz="2000" b="1" i="1" dirty="0" err="1">
                <a:solidFill>
                  <a:srgbClr val="C00000"/>
                </a:solidFill>
                <a:latin typeface="Times New Roman" pitchFamily="18" charset="0"/>
                <a:cs typeface="Times New Roman" pitchFamily="18" charset="0"/>
              </a:rPr>
              <a:t>Epicondyles</a:t>
            </a:r>
            <a:r>
              <a:rPr lang="en-US" sz="2000" b="1" i="1" dirty="0">
                <a:solidFill>
                  <a:srgbClr val="C00000"/>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000" b="1" i="1" dirty="0">
                <a:solidFill>
                  <a:schemeClr val="tx1"/>
                </a:solidFill>
                <a:latin typeface="Times New Roman" pitchFamily="18" charset="0"/>
                <a:cs typeface="Times New Roman" pitchFamily="18" charset="0"/>
              </a:rPr>
              <a:t>They</a:t>
            </a:r>
            <a:r>
              <a:rPr lang="en-US" sz="2000" b="1" i="1" dirty="0">
                <a:solidFill>
                  <a:srgbClr val="C00000"/>
                </a:solidFill>
                <a:latin typeface="Times New Roman" pitchFamily="18" charset="0"/>
                <a:cs typeface="Times New Roman" pitchFamily="18" charset="0"/>
              </a:rPr>
              <a:t>  </a:t>
            </a:r>
            <a:r>
              <a:rPr lang="en-US" sz="2000" b="1" i="1" dirty="0">
                <a:latin typeface="Times New Roman" pitchFamily="18" charset="0"/>
                <a:cs typeface="Times New Roman" pitchFamily="18" charset="0"/>
              </a:rPr>
              <a:t> provide muscular attachment.</a:t>
            </a:r>
          </a:p>
        </p:txBody>
      </p:sp>
      <p:pic>
        <p:nvPicPr>
          <p:cNvPr id="5" name="Picture 8" descr="E2168B01">
            <a:extLst>
              <a:ext uri="{FF2B5EF4-FFF2-40B4-BE49-F238E27FC236}">
                <a16:creationId xmlns:a16="http://schemas.microsoft.com/office/drawing/2014/main" id="{B72825B8-A3C3-676F-27A3-56202B25E512}"/>
              </a:ext>
            </a:extLst>
          </p:cNvPr>
          <p:cNvPicPr>
            <a:picLocks noGrp="1" noChangeAspect="1" noChangeArrowheads="1"/>
          </p:cNvPicPr>
          <p:nvPr>
            <p:ph sz="half" idx="1"/>
          </p:nvPr>
        </p:nvPicPr>
        <p:blipFill>
          <a:blip r:embed="rId2" cstate="print">
            <a:lum bright="-10000"/>
          </a:blip>
          <a:srcRect t="4773" r="46103" b="21960"/>
          <a:stretch>
            <a:fillRect/>
          </a:stretch>
        </p:blipFill>
        <p:spPr>
          <a:xfrm>
            <a:off x="251520" y="1628800"/>
            <a:ext cx="3714776" cy="4714908"/>
          </a:xfrm>
          <a:ln w="88900" cap="sq" cmpd="thickThin">
            <a:solidFill>
              <a:srgbClr val="000000"/>
            </a:solidFill>
            <a:miter lim="800000"/>
          </a:ln>
          <a:effectLst>
            <a:innerShdw blurRad="76200">
              <a:srgbClr val="000000"/>
            </a:innerShdw>
          </a:effectLst>
        </p:spPr>
      </p:pic>
      <p:sp>
        <p:nvSpPr>
          <p:cNvPr id="6" name="Left Arrow 5">
            <a:extLst>
              <a:ext uri="{FF2B5EF4-FFF2-40B4-BE49-F238E27FC236}">
                <a16:creationId xmlns:a16="http://schemas.microsoft.com/office/drawing/2014/main" id="{44F44EBC-1BC5-3101-4799-0EE9529D8AE2}"/>
              </a:ext>
            </a:extLst>
          </p:cNvPr>
          <p:cNvSpPr/>
          <p:nvPr/>
        </p:nvSpPr>
        <p:spPr>
          <a:xfrm flipV="1">
            <a:off x="3059113" y="3644900"/>
            <a:ext cx="360362" cy="1444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cxnSp>
        <p:nvCxnSpPr>
          <p:cNvPr id="8" name="Straight Arrow Connector 7">
            <a:extLst>
              <a:ext uri="{FF2B5EF4-FFF2-40B4-BE49-F238E27FC236}">
                <a16:creationId xmlns:a16="http://schemas.microsoft.com/office/drawing/2014/main" id="{146109E7-1458-0693-73D0-407C7EADB07A}"/>
              </a:ext>
            </a:extLst>
          </p:cNvPr>
          <p:cNvCxnSpPr/>
          <p:nvPr/>
        </p:nvCxnSpPr>
        <p:spPr>
          <a:xfrm>
            <a:off x="2411413" y="3068638"/>
            <a:ext cx="431800" cy="288925"/>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96362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2699793" y="192088"/>
            <a:ext cx="6069558"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en-GB" altLang="en-US" sz="3200" dirty="0">
                <a:solidFill>
                  <a:schemeClr val="tx1"/>
                </a:solidFill>
                <a:effectLst>
                  <a:outerShdw blurRad="38100" dist="38100" dir="2700000" algn="tl">
                    <a:srgbClr val="C0C0C0"/>
                  </a:outerShdw>
                </a:effectLst>
                <a:latin typeface="Book Antiqua" panose="02040602050305030304" pitchFamily="18" charset="0"/>
              </a:rPr>
              <a:t>The bones – according to shape </a:t>
            </a:r>
            <a:endParaRPr lang="en-US" altLang="en-US" sz="3200" dirty="0">
              <a:solidFill>
                <a:schemeClr val="tx1"/>
              </a:solidFill>
              <a:effectLst>
                <a:outerShdw blurRad="38100" dist="38100" dir="2700000" algn="tl">
                  <a:srgbClr val="C0C0C0"/>
                </a:outerShdw>
              </a:effectLst>
              <a:latin typeface="Book Antiqua" panose="02040602050305030304" pitchFamily="18" charset="0"/>
            </a:endParaRPr>
          </a:p>
        </p:txBody>
      </p:sp>
      <p:sp>
        <p:nvSpPr>
          <p:cNvPr id="6147" name="Rectangle 3"/>
          <p:cNvSpPr>
            <a:spLocks noGrp="1" noChangeArrowheads="1"/>
          </p:cNvSpPr>
          <p:nvPr/>
        </p:nvSpPr>
        <p:spPr bwMode="auto">
          <a:xfrm>
            <a:off x="0" y="908050"/>
            <a:ext cx="7597775" cy="594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defRPr/>
            </a:pPr>
            <a:r>
              <a:rPr lang="sr-Latn-CS" altLang="en-US" sz="2400" b="1" dirty="0">
                <a:effectLst>
                  <a:outerShdw blurRad="38100" dist="38100" dir="2700000" algn="tl">
                    <a:srgbClr val="C0C0C0"/>
                  </a:outerShdw>
                </a:effectLst>
              </a:rPr>
              <a:t>► </a:t>
            </a:r>
            <a:r>
              <a:rPr lang="en-GB" altLang="en-US" sz="2400" b="1" dirty="0">
                <a:effectLst>
                  <a:outerShdw blurRad="38100" dist="38100" dir="2700000" algn="tl">
                    <a:srgbClr val="C0C0C0"/>
                  </a:outerShdw>
                </a:effectLst>
                <a:latin typeface="Book Antiqua" panose="02040602050305030304" pitchFamily="18" charset="0"/>
              </a:rPr>
              <a:t>long bones </a:t>
            </a:r>
            <a:r>
              <a:rPr lang="sr-Cyrl-RS" altLang="en-US" sz="2400" b="1" dirty="0">
                <a:effectLst>
                  <a:outerShdw blurRad="38100" dist="38100" dir="2700000" algn="tl">
                    <a:srgbClr val="C0C0C0"/>
                  </a:outerShdw>
                </a:effectLst>
                <a:latin typeface="Book Antiqua" panose="02040602050305030304" pitchFamily="18" charset="0"/>
              </a:rPr>
              <a:t>-</a:t>
            </a:r>
            <a:r>
              <a:rPr lang="sr-Cyrl-RS" altLang="en-US" sz="2400" b="1" dirty="0">
                <a:effectLst>
                  <a:outerShdw blurRad="38100" dist="38100" dir="2700000" algn="tl">
                    <a:srgbClr val="C0C0C0"/>
                  </a:outerShdw>
                </a:effectLst>
              </a:rPr>
              <a:t> </a:t>
            </a:r>
            <a:r>
              <a:rPr lang="sr-Latn-CS" altLang="en-US" sz="2400" b="1" dirty="0">
                <a:effectLst>
                  <a:outerShdw blurRad="38100" dist="38100" dir="2700000" algn="tl">
                    <a:srgbClr val="C0C0C0"/>
                  </a:outerShdw>
                </a:effectLst>
                <a:latin typeface="Book Antiqua" panose="02040602050305030304" pitchFamily="18" charset="0"/>
              </a:rPr>
              <a:t>os longum </a:t>
            </a:r>
            <a:r>
              <a:rPr lang="sr-Latn-CS" altLang="en-US" sz="2400" dirty="0">
                <a:effectLst>
                  <a:outerShdw blurRad="38100" dist="38100" dir="2700000" algn="tl">
                    <a:srgbClr val="C0C0C0"/>
                  </a:outerShdw>
                </a:effectLst>
                <a:latin typeface="Book Antiqua" panose="02040602050305030304" pitchFamily="18" charset="0"/>
              </a:rPr>
              <a:t>(ossa longa)</a:t>
            </a: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short bones </a:t>
            </a:r>
            <a:r>
              <a:rPr lang="sr-Cyrl-RS" altLang="en-US" sz="2400" b="1" dirty="0">
                <a:effectLst>
                  <a:outerShdw blurRad="38100" dist="38100" dir="2700000" algn="tl">
                    <a:srgbClr val="C0C0C0"/>
                  </a:outerShdw>
                </a:effectLst>
                <a:latin typeface="Book Antiqua" panose="02040602050305030304" pitchFamily="18" charset="0"/>
              </a:rPr>
              <a:t>- </a:t>
            </a:r>
            <a:r>
              <a:rPr lang="sr-Latn-CS" altLang="en-US" sz="2400" b="1" dirty="0">
                <a:effectLst>
                  <a:outerShdw blurRad="38100" dist="38100" dir="2700000" algn="tl">
                    <a:srgbClr val="C0C0C0"/>
                  </a:outerShdw>
                </a:effectLst>
                <a:latin typeface="Book Antiqua" panose="02040602050305030304" pitchFamily="18" charset="0"/>
              </a:rPr>
              <a:t>os breve </a:t>
            </a:r>
            <a:r>
              <a:rPr lang="sr-Latn-CS" altLang="en-US" sz="2400" dirty="0">
                <a:effectLst>
                  <a:outerShdw blurRad="38100" dist="38100" dir="2700000" algn="tl">
                    <a:srgbClr val="C0C0C0"/>
                  </a:outerShdw>
                </a:effectLst>
                <a:latin typeface="Book Antiqua" panose="02040602050305030304" pitchFamily="18" charset="0"/>
              </a:rPr>
              <a:t>(ossa brevia)</a:t>
            </a: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flat bones </a:t>
            </a:r>
            <a:r>
              <a:rPr lang="sr-Cyrl-RS" altLang="en-US" sz="2400" b="1" dirty="0">
                <a:effectLst>
                  <a:outerShdw blurRad="38100" dist="38100" dir="2700000" algn="tl">
                    <a:srgbClr val="C0C0C0"/>
                  </a:outerShdw>
                </a:effectLst>
                <a:latin typeface="Book Antiqua" panose="02040602050305030304" pitchFamily="18" charset="0"/>
              </a:rPr>
              <a:t>- </a:t>
            </a:r>
            <a:r>
              <a:rPr lang="sr-Latn-CS" altLang="en-US" sz="2400" b="1" dirty="0">
                <a:effectLst>
                  <a:outerShdw blurRad="38100" dist="38100" dir="2700000" algn="tl">
                    <a:srgbClr val="C0C0C0"/>
                  </a:outerShdw>
                </a:effectLst>
                <a:latin typeface="Book Antiqua" panose="02040602050305030304" pitchFamily="18" charset="0"/>
              </a:rPr>
              <a:t>os planum </a:t>
            </a:r>
            <a:r>
              <a:rPr lang="sr-Latn-CS" altLang="en-US" sz="2400" dirty="0">
                <a:effectLst>
                  <a:outerShdw blurRad="38100" dist="38100" dir="2700000" algn="tl">
                    <a:srgbClr val="C0C0C0"/>
                  </a:outerShdw>
                </a:effectLst>
                <a:latin typeface="Book Antiqua" panose="02040602050305030304" pitchFamily="18" charset="0"/>
              </a:rPr>
              <a:t>(ossa plana)</a:t>
            </a: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irregular bones </a:t>
            </a:r>
            <a:r>
              <a:rPr lang="sr-Latn-CS" altLang="en-US" sz="2400" dirty="0">
                <a:effectLst>
                  <a:outerShdw blurRad="38100" dist="38100" dir="2700000" algn="tl">
                    <a:srgbClr val="C0C0C0"/>
                  </a:outerShdw>
                </a:effectLst>
                <a:latin typeface="Book Antiqua" panose="02040602050305030304" pitchFamily="18" charset="0"/>
              </a:rPr>
              <a:t>(ossa irregularia)</a:t>
            </a:r>
            <a:r>
              <a:rPr lang="sr-Latn-CS" altLang="en-US" sz="2400" b="1" dirty="0">
                <a:effectLst>
                  <a:outerShdw blurRad="38100" dist="38100" dir="2700000" algn="tl">
                    <a:srgbClr val="C0C0C0"/>
                  </a:outerShdw>
                </a:effectLst>
                <a:latin typeface="Book Antiqua" panose="02040602050305030304" pitchFamily="18" charset="0"/>
              </a:rPr>
              <a:t> </a:t>
            </a:r>
            <a:endParaRPr lang="en-GB" altLang="en-US" sz="24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en-GB" altLang="en-US" sz="24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en-GB" altLang="en-US" sz="2400" b="1" dirty="0">
                <a:effectLst>
                  <a:outerShdw blurRad="38100" dist="38100" dir="2700000" algn="tl">
                    <a:srgbClr val="C0C0C0"/>
                  </a:outerShdw>
                </a:effectLst>
                <a:latin typeface="Book Antiqua" panose="02040602050305030304" pitchFamily="18" charset="0"/>
              </a:rPr>
              <a:t>--------------------------------------------------------</a:t>
            </a:r>
            <a:endParaRPr lang="sr-Latn-CS" altLang="en-US" sz="24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a:t>
            </a:r>
            <a:r>
              <a:rPr lang="en-GB" altLang="en-US" sz="2400" b="1" dirty="0">
                <a:effectLst>
                  <a:outerShdw blurRad="38100" dist="38100" dir="2700000" algn="tl">
                    <a:srgbClr val="C0C0C0"/>
                  </a:outerShdw>
                </a:effectLst>
                <a:latin typeface="Book Antiqua" panose="02040602050305030304" pitchFamily="18" charset="0"/>
              </a:rPr>
              <a:t> pneumatized bones </a:t>
            </a:r>
            <a:r>
              <a:rPr lang="en-GB" altLang="en-US" sz="2400" dirty="0">
                <a:effectLst>
                  <a:outerShdw blurRad="38100" dist="38100" dir="2700000" algn="tl">
                    <a:srgbClr val="C0C0C0"/>
                  </a:outerShdw>
                </a:effectLst>
                <a:latin typeface="Book Antiqua" panose="02040602050305030304" pitchFamily="18" charset="0"/>
              </a:rPr>
              <a:t>(ossa </a:t>
            </a:r>
            <a:r>
              <a:rPr lang="en-GB" altLang="en-US" sz="2400" dirty="0" err="1">
                <a:effectLst>
                  <a:outerShdw blurRad="38100" dist="38100" dir="2700000" algn="tl">
                    <a:srgbClr val="C0C0C0"/>
                  </a:outerShdw>
                </a:effectLst>
                <a:latin typeface="Book Antiqua" panose="02040602050305030304" pitchFamily="18" charset="0"/>
              </a:rPr>
              <a:t>pneumatica</a:t>
            </a:r>
            <a:r>
              <a:rPr lang="en-GB" altLang="en-US" sz="2400" dirty="0">
                <a:effectLst>
                  <a:outerShdw blurRad="38100" dist="38100" dir="2700000" algn="tl">
                    <a:srgbClr val="C0C0C0"/>
                  </a:outerShdw>
                </a:effectLst>
                <a:latin typeface="Book Antiqua" panose="02040602050305030304" pitchFamily="18" charset="0"/>
              </a:rPr>
              <a:t>)</a:t>
            </a:r>
          </a:p>
          <a:p>
            <a:pPr eaLnBrk="1" hangingPunct="1">
              <a:lnSpc>
                <a:spcPct val="90000"/>
              </a:lnSpc>
              <a:buFontTx/>
              <a:buNone/>
              <a:defRPr/>
            </a:pPr>
            <a:r>
              <a:rPr lang="en-GB" altLang="en-US" sz="2400" dirty="0">
                <a:effectLst>
                  <a:outerShdw blurRad="38100" dist="38100" dir="2700000" algn="tl">
                    <a:srgbClr val="C0C0C0"/>
                  </a:outerShdw>
                </a:effectLst>
                <a:latin typeface="Book Antiqua" panose="02040602050305030304" pitchFamily="18" charset="0"/>
              </a:rPr>
              <a:t> </a:t>
            </a: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err="1">
                <a:effectLst>
                  <a:outerShdw blurRad="38100" dist="38100" dir="2700000" algn="tl">
                    <a:srgbClr val="C0C0C0"/>
                  </a:outerShdw>
                </a:effectLst>
                <a:latin typeface="Book Antiqua" panose="02040602050305030304" pitchFamily="18" charset="0"/>
              </a:rPr>
              <a:t>sesamoid</a:t>
            </a:r>
            <a:r>
              <a:rPr lang="en-GB" altLang="en-US" sz="2400" b="1" dirty="0">
                <a:effectLst>
                  <a:outerShdw blurRad="38100" dist="38100" dir="2700000" algn="tl">
                    <a:srgbClr val="C0C0C0"/>
                  </a:outerShdw>
                </a:effectLst>
                <a:latin typeface="Book Antiqua" panose="02040602050305030304" pitchFamily="18" charset="0"/>
              </a:rPr>
              <a:t> bones </a:t>
            </a:r>
            <a:r>
              <a:rPr lang="sr-Cyrl-RS" altLang="en-US" sz="2400" b="1" dirty="0">
                <a:effectLst>
                  <a:outerShdw blurRad="38100" dist="38100" dir="2700000" algn="tl">
                    <a:srgbClr val="C0C0C0"/>
                  </a:outerShdw>
                </a:effectLst>
                <a:latin typeface="Book Antiqua" panose="02040602050305030304" pitchFamily="18" charset="0"/>
              </a:rPr>
              <a:t>- (о</a:t>
            </a:r>
            <a:r>
              <a:rPr lang="en-GB" altLang="en-US" sz="2400" b="1" dirty="0" err="1">
                <a:effectLst>
                  <a:outerShdw blurRad="38100" dist="38100" dir="2700000" algn="tl">
                    <a:srgbClr val="C0C0C0"/>
                  </a:outerShdw>
                </a:effectLst>
                <a:latin typeface="Book Antiqua" panose="02040602050305030304" pitchFamily="18" charset="0"/>
              </a:rPr>
              <a:t>ssa</a:t>
            </a:r>
            <a:r>
              <a:rPr lang="en-GB" altLang="en-US" sz="2400" b="1" dirty="0">
                <a:effectLst>
                  <a:outerShdw blurRad="38100" dist="38100" dir="2700000" algn="tl">
                    <a:srgbClr val="C0C0C0"/>
                  </a:outerShdw>
                </a:effectLst>
                <a:latin typeface="Book Antiqua" panose="02040602050305030304" pitchFamily="18" charset="0"/>
              </a:rPr>
              <a:t> </a:t>
            </a:r>
            <a:r>
              <a:rPr lang="en-GB" altLang="en-US" sz="2400" b="1" dirty="0" err="1">
                <a:effectLst>
                  <a:outerShdw blurRad="38100" dist="38100" dir="2700000" algn="tl">
                    <a:srgbClr val="C0C0C0"/>
                  </a:outerShdw>
                </a:effectLst>
                <a:latin typeface="Book Antiqua" panose="02040602050305030304" pitchFamily="18" charset="0"/>
              </a:rPr>
              <a:t>sesamoidea</a:t>
            </a:r>
            <a:r>
              <a:rPr lang="en-GB" altLang="en-US" sz="2400" b="1" dirty="0">
                <a:effectLst>
                  <a:outerShdw blurRad="38100" dist="38100" dir="2700000" algn="tl">
                    <a:srgbClr val="C0C0C0"/>
                  </a:outerShdw>
                </a:effectLst>
                <a:latin typeface="Book Antiqua" panose="02040602050305030304" pitchFamily="18" charset="0"/>
              </a:rPr>
              <a:t>)</a:t>
            </a:r>
            <a:endParaRPr lang="sr-Latn-CS" altLang="en-US" sz="2400" i="1" dirty="0">
              <a:solidFill>
                <a:schemeClr val="hlink"/>
              </a:solidFill>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i="1" dirty="0">
                <a:solidFill>
                  <a:srgbClr val="CC3300"/>
                </a:solidFill>
                <a:effectLst>
                  <a:outerShdw blurRad="38100" dist="38100" dir="2700000" algn="tl">
                    <a:srgbClr val="C0C0C0"/>
                  </a:outerShdw>
                </a:effectLst>
                <a:latin typeface="Book Antiqua" panose="02040602050305030304" pitchFamily="18" charset="0"/>
              </a:rPr>
              <a:t>            </a:t>
            </a:r>
            <a:endParaRPr lang="en-US" altLang="en-US" sz="2400" b="1" dirty="0">
              <a:solidFill>
                <a:schemeClr val="hlink"/>
              </a:solidFill>
              <a:latin typeface="Book Antiqua" panose="0204060205030503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Scale>
                                      <p:cBhvr>
                                        <p:cTn id="7" dur="1000" decel="50000" fill="hold">
                                          <p:stCondLst>
                                            <p:cond delay="0"/>
                                          </p:stCondLst>
                                        </p:cTn>
                                        <p:tgtEl>
                                          <p:spTgt spid="614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147">
                                            <p:txEl>
                                              <p:pRg st="0" end="0"/>
                                            </p:txEl>
                                          </p:spTgt>
                                        </p:tgtEl>
                                        <p:attrNameLst>
                                          <p:attrName>ppt_x,ppt_y</p:attrName>
                                        </p:attrNameLst>
                                      </p:cBhvr>
                                      <p:rCtr x="0" y="0"/>
                                    </p:animMotion>
                                    <p:animEffect transition="in" filter="fade">
                                      <p:cBhvr>
                                        <p:cTn id="9" dur="1000"/>
                                        <p:tgtEl>
                                          <p:spTgt spid="614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6147">
                                            <p:txEl>
                                              <p:pRg st="2" end="2"/>
                                            </p:txEl>
                                          </p:spTgt>
                                        </p:tgtEl>
                                        <p:attrNameLst>
                                          <p:attrName>style.visibility</p:attrName>
                                        </p:attrNameLst>
                                      </p:cBhvr>
                                      <p:to>
                                        <p:strVal val="visible"/>
                                      </p:to>
                                    </p:set>
                                    <p:animScale>
                                      <p:cBhvr>
                                        <p:cTn id="14" dur="1000" decel="50000" fill="hold">
                                          <p:stCondLst>
                                            <p:cond delay="0"/>
                                          </p:stCondLst>
                                        </p:cTn>
                                        <p:tgtEl>
                                          <p:spTgt spid="614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147">
                                            <p:txEl>
                                              <p:pRg st="2" end="2"/>
                                            </p:txEl>
                                          </p:spTgt>
                                        </p:tgtEl>
                                        <p:attrNameLst>
                                          <p:attrName>ppt_x,ppt_y</p:attrName>
                                        </p:attrNameLst>
                                      </p:cBhvr>
                                      <p:rCtr x="0" y="0"/>
                                    </p:animMotion>
                                    <p:animEffect transition="in" filter="fade">
                                      <p:cBhvr>
                                        <p:cTn id="16" dur="1000"/>
                                        <p:tgtEl>
                                          <p:spTgt spid="6147">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6147">
                                            <p:txEl>
                                              <p:pRg st="4" end="4"/>
                                            </p:txEl>
                                          </p:spTgt>
                                        </p:tgtEl>
                                        <p:attrNameLst>
                                          <p:attrName>style.visibility</p:attrName>
                                        </p:attrNameLst>
                                      </p:cBhvr>
                                      <p:to>
                                        <p:strVal val="visible"/>
                                      </p:to>
                                    </p:set>
                                    <p:animScale>
                                      <p:cBhvr>
                                        <p:cTn id="21" dur="1000" decel="50000" fill="hold">
                                          <p:stCondLst>
                                            <p:cond delay="0"/>
                                          </p:stCondLst>
                                        </p:cTn>
                                        <p:tgtEl>
                                          <p:spTgt spid="6147">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6147">
                                            <p:txEl>
                                              <p:pRg st="4" end="4"/>
                                            </p:txEl>
                                          </p:spTgt>
                                        </p:tgtEl>
                                        <p:attrNameLst>
                                          <p:attrName>ppt_x,ppt_y</p:attrName>
                                        </p:attrNameLst>
                                      </p:cBhvr>
                                      <p:rCtr x="0" y="0"/>
                                    </p:animMotion>
                                    <p:animEffect transition="in" filter="fade">
                                      <p:cBhvr>
                                        <p:cTn id="23" dur="1000"/>
                                        <p:tgtEl>
                                          <p:spTgt spid="6147">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6147">
                                            <p:txEl>
                                              <p:pRg st="6" end="6"/>
                                            </p:txEl>
                                          </p:spTgt>
                                        </p:tgtEl>
                                        <p:attrNameLst>
                                          <p:attrName>style.visibility</p:attrName>
                                        </p:attrNameLst>
                                      </p:cBhvr>
                                      <p:to>
                                        <p:strVal val="visible"/>
                                      </p:to>
                                    </p:set>
                                    <p:animScale>
                                      <p:cBhvr>
                                        <p:cTn id="28" dur="1000" decel="50000" fill="hold">
                                          <p:stCondLst>
                                            <p:cond delay="0"/>
                                          </p:stCondLst>
                                        </p:cTn>
                                        <p:tgtEl>
                                          <p:spTgt spid="6147">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6147">
                                            <p:txEl>
                                              <p:pRg st="6" end="6"/>
                                            </p:txEl>
                                          </p:spTgt>
                                        </p:tgtEl>
                                        <p:attrNameLst>
                                          <p:attrName>ppt_x,ppt_y</p:attrName>
                                        </p:attrNameLst>
                                      </p:cBhvr>
                                      <p:rCtr x="0" y="0"/>
                                    </p:animMotion>
                                    <p:animEffect transition="in" filter="fade">
                                      <p:cBhvr>
                                        <p:cTn id="30" dur="1000"/>
                                        <p:tgtEl>
                                          <p:spTgt spid="6147">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6147">
                                            <p:txEl>
                                              <p:pRg st="8" end="8"/>
                                            </p:txEl>
                                          </p:spTgt>
                                        </p:tgtEl>
                                        <p:attrNameLst>
                                          <p:attrName>style.visibility</p:attrName>
                                        </p:attrNameLst>
                                      </p:cBhvr>
                                      <p:to>
                                        <p:strVal val="visible"/>
                                      </p:to>
                                    </p:set>
                                    <p:animScale>
                                      <p:cBhvr>
                                        <p:cTn id="35" dur="1000" decel="50000" fill="hold">
                                          <p:stCondLst>
                                            <p:cond delay="0"/>
                                          </p:stCondLst>
                                        </p:cTn>
                                        <p:tgtEl>
                                          <p:spTgt spid="6147">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6147">
                                            <p:txEl>
                                              <p:pRg st="8" end="8"/>
                                            </p:txEl>
                                          </p:spTgt>
                                        </p:tgtEl>
                                        <p:attrNameLst>
                                          <p:attrName>ppt_x,ppt_y</p:attrName>
                                        </p:attrNameLst>
                                      </p:cBhvr>
                                      <p:rCtr x="0" y="0"/>
                                    </p:animMotion>
                                    <p:animEffect transition="in" filter="fade">
                                      <p:cBhvr>
                                        <p:cTn id="37" dur="1000"/>
                                        <p:tgtEl>
                                          <p:spTgt spid="6147">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6147">
                                            <p:txEl>
                                              <p:pRg st="9" end="9"/>
                                            </p:txEl>
                                          </p:spTgt>
                                        </p:tgtEl>
                                        <p:attrNameLst>
                                          <p:attrName>style.visibility</p:attrName>
                                        </p:attrNameLst>
                                      </p:cBhvr>
                                      <p:to>
                                        <p:strVal val="visible"/>
                                      </p:to>
                                    </p:set>
                                    <p:animScale>
                                      <p:cBhvr>
                                        <p:cTn id="42" dur="1000" decel="50000" fill="hold">
                                          <p:stCondLst>
                                            <p:cond delay="0"/>
                                          </p:stCondLst>
                                        </p:cTn>
                                        <p:tgtEl>
                                          <p:spTgt spid="6147">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6147">
                                            <p:txEl>
                                              <p:pRg st="9" end="9"/>
                                            </p:txEl>
                                          </p:spTgt>
                                        </p:tgtEl>
                                        <p:attrNameLst>
                                          <p:attrName>ppt_x,ppt_y</p:attrName>
                                        </p:attrNameLst>
                                      </p:cBhvr>
                                      <p:rCtr x="0" y="0"/>
                                    </p:animMotion>
                                    <p:animEffect transition="in" filter="fade">
                                      <p:cBhvr>
                                        <p:cTn id="44" dur="1000"/>
                                        <p:tgtEl>
                                          <p:spTgt spid="6147">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6147">
                                            <p:txEl>
                                              <p:pRg st="10" end="10"/>
                                            </p:txEl>
                                          </p:spTgt>
                                        </p:tgtEl>
                                        <p:attrNameLst>
                                          <p:attrName>style.visibility</p:attrName>
                                        </p:attrNameLst>
                                      </p:cBhvr>
                                      <p:to>
                                        <p:strVal val="visible"/>
                                      </p:to>
                                    </p:set>
                                    <p:animScale>
                                      <p:cBhvr>
                                        <p:cTn id="49" dur="1000" decel="50000" fill="hold">
                                          <p:stCondLst>
                                            <p:cond delay="0"/>
                                          </p:stCondLst>
                                        </p:cTn>
                                        <p:tgtEl>
                                          <p:spTgt spid="6147">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6147">
                                            <p:txEl>
                                              <p:pRg st="10" end="10"/>
                                            </p:txEl>
                                          </p:spTgt>
                                        </p:tgtEl>
                                        <p:attrNameLst>
                                          <p:attrName>ppt_x,ppt_y</p:attrName>
                                        </p:attrNameLst>
                                      </p:cBhvr>
                                      <p:rCtr x="0" y="0"/>
                                    </p:animMotion>
                                    <p:animEffect transition="in" filter="fade">
                                      <p:cBhvr>
                                        <p:cTn id="51" dur="1000"/>
                                        <p:tgtEl>
                                          <p:spTgt spid="6147">
                                            <p:txEl>
                                              <p:pRg st="10" end="10"/>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6147">
                                            <p:txEl>
                                              <p:pRg st="11" end="11"/>
                                            </p:txEl>
                                          </p:spTgt>
                                        </p:tgtEl>
                                        <p:attrNameLst>
                                          <p:attrName>style.visibility</p:attrName>
                                        </p:attrNameLst>
                                      </p:cBhvr>
                                      <p:to>
                                        <p:strVal val="visible"/>
                                      </p:to>
                                    </p:set>
                                    <p:animScale>
                                      <p:cBhvr>
                                        <p:cTn id="56" dur="1000" decel="50000" fill="hold">
                                          <p:stCondLst>
                                            <p:cond delay="0"/>
                                          </p:stCondLst>
                                        </p:cTn>
                                        <p:tgtEl>
                                          <p:spTgt spid="6147">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6147">
                                            <p:txEl>
                                              <p:pRg st="11" end="11"/>
                                            </p:txEl>
                                          </p:spTgt>
                                        </p:tgtEl>
                                        <p:attrNameLst>
                                          <p:attrName>ppt_x,ppt_y</p:attrName>
                                        </p:attrNameLst>
                                      </p:cBhvr>
                                      <p:rCtr x="0" y="0"/>
                                    </p:animMotion>
                                    <p:animEffect transition="in" filter="fade">
                                      <p:cBhvr>
                                        <p:cTn id="58" dur="1000"/>
                                        <p:tgtEl>
                                          <p:spTgt spid="6147">
                                            <p:txEl>
                                              <p:pRg st="11" end="11"/>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2" presetClass="entr" presetSubtype="0" fill="hold" nodeType="clickEffect">
                                  <p:stCondLst>
                                    <p:cond delay="0"/>
                                  </p:stCondLst>
                                  <p:childTnLst>
                                    <p:set>
                                      <p:cBhvr>
                                        <p:cTn id="62" dur="1" fill="hold">
                                          <p:stCondLst>
                                            <p:cond delay="0"/>
                                          </p:stCondLst>
                                        </p:cTn>
                                        <p:tgtEl>
                                          <p:spTgt spid="6147">
                                            <p:txEl>
                                              <p:pRg st="12" end="12"/>
                                            </p:txEl>
                                          </p:spTgt>
                                        </p:tgtEl>
                                        <p:attrNameLst>
                                          <p:attrName>style.visibility</p:attrName>
                                        </p:attrNameLst>
                                      </p:cBhvr>
                                      <p:to>
                                        <p:strVal val="visible"/>
                                      </p:to>
                                    </p:set>
                                    <p:animScale>
                                      <p:cBhvr>
                                        <p:cTn id="63" dur="1000" decel="50000" fill="hold">
                                          <p:stCondLst>
                                            <p:cond delay="0"/>
                                          </p:stCondLst>
                                        </p:cTn>
                                        <p:tgtEl>
                                          <p:spTgt spid="6147">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6147">
                                            <p:txEl>
                                              <p:pRg st="12" end="12"/>
                                            </p:txEl>
                                          </p:spTgt>
                                        </p:tgtEl>
                                        <p:attrNameLst>
                                          <p:attrName>ppt_x,ppt_y</p:attrName>
                                        </p:attrNameLst>
                                      </p:cBhvr>
                                      <p:rCtr x="0" y="0"/>
                                    </p:animMotion>
                                    <p:animEffect transition="in" filter="fade">
                                      <p:cBhvr>
                                        <p:cTn id="65" dur="1000"/>
                                        <p:tgtEl>
                                          <p:spTgt spid="614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E0F6177-4DF8-BCEA-7B2B-001153773329}"/>
              </a:ext>
            </a:extLst>
          </p:cNvPr>
          <p:cNvSpPr>
            <a:spLocks noGrp="1"/>
          </p:cNvSpPr>
          <p:nvPr>
            <p:ph sz="half" idx="2"/>
          </p:nvPr>
        </p:nvSpPr>
        <p:spPr>
          <a:xfrm>
            <a:off x="5435600" y="836613"/>
            <a:ext cx="3708400" cy="5518150"/>
          </a:xfrm>
          <a:solidFill>
            <a:schemeClr val="accent4">
              <a:lumMod val="20000"/>
              <a:lumOff val="80000"/>
            </a:schemeClr>
          </a:solidFill>
          <a:ln>
            <a:solidFill>
              <a:schemeClr val="tx1">
                <a:lumMod val="95000"/>
                <a:lumOff val="5000"/>
              </a:schemeClr>
            </a:solidFill>
          </a:ln>
        </p:spPr>
        <p:txBody>
          <a:bodyPr>
            <a:normAutofit/>
          </a:bodyPr>
          <a:lstStyle/>
          <a:p>
            <a:pPr marL="274320" indent="-274320" fontAlgn="auto">
              <a:spcAft>
                <a:spcPts val="0"/>
              </a:spcAft>
              <a:buClr>
                <a:schemeClr val="accent3"/>
              </a:buClr>
              <a:buFont typeface="Wingdings 2"/>
              <a:buChar char=""/>
              <a:defRPr/>
            </a:pPr>
            <a:r>
              <a:rPr lang="en-US" sz="2000" b="1" u="sng" dirty="0">
                <a:latin typeface="Times New Roman" pitchFamily="18" charset="0"/>
                <a:cs typeface="Times New Roman" pitchFamily="18" charset="0"/>
              </a:rPr>
              <a:t>Structures at Distal end:</a:t>
            </a:r>
          </a:p>
          <a:p>
            <a:pPr marL="274320" indent="-274320" fontAlgn="auto">
              <a:spcAft>
                <a:spcPts val="0"/>
              </a:spcAft>
              <a:buClr>
                <a:schemeClr val="accent3"/>
              </a:buClr>
              <a:buFont typeface="Wingdings 2"/>
              <a:buChar char=""/>
              <a:defRPr/>
            </a:pPr>
            <a:r>
              <a:rPr lang="en-US" sz="2000" b="1" u="sng" dirty="0" err="1">
                <a:solidFill>
                  <a:srgbClr val="0000FF"/>
                </a:solidFill>
                <a:latin typeface="Times New Roman" pitchFamily="18" charset="0"/>
                <a:cs typeface="Times New Roman" pitchFamily="18" charset="0"/>
              </a:rPr>
              <a:t>Anteriorly</a:t>
            </a:r>
            <a:r>
              <a:rPr lang="en-US" sz="2000" b="1" u="sng" dirty="0">
                <a:solidFill>
                  <a:srgbClr val="0000FF"/>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u="sng" dirty="0" err="1">
                <a:solidFill>
                  <a:srgbClr val="C00000"/>
                </a:solidFill>
                <a:latin typeface="Times New Roman" pitchFamily="18" charset="0"/>
                <a:cs typeface="Times New Roman" pitchFamily="18" charset="0"/>
              </a:rPr>
              <a:t>Trochlea</a:t>
            </a:r>
            <a:r>
              <a:rPr lang="en-US" sz="2000" b="1" u="sng" dirty="0">
                <a:solidFill>
                  <a:srgbClr val="C00000"/>
                </a:solidFill>
                <a:latin typeface="Times New Roman" pitchFamily="18" charset="0"/>
                <a:cs typeface="Times New Roman" pitchFamily="18" charset="0"/>
              </a:rPr>
              <a:t>:</a:t>
            </a:r>
            <a:r>
              <a:rPr lang="en-US" sz="2000" b="1" dirty="0">
                <a:solidFill>
                  <a:srgbClr val="C00000"/>
                </a:solidFill>
                <a:latin typeface="Times New Roman" pitchFamily="18" charset="0"/>
                <a:cs typeface="Times New Roman" pitchFamily="18" charset="0"/>
              </a:rPr>
              <a:t> (</a:t>
            </a:r>
            <a:r>
              <a:rPr lang="en-US" sz="2000" b="1" dirty="0">
                <a:latin typeface="Times New Roman" pitchFamily="18" charset="0"/>
                <a:cs typeface="Times New Roman" pitchFamily="18" charset="0"/>
              </a:rPr>
              <a:t>medial) for articulation with the ulna </a:t>
            </a:r>
            <a:endParaRPr lang="en-US" sz="2000" b="1" dirty="0">
              <a:solidFill>
                <a:srgbClr val="FF0000"/>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000" b="1" u="sng" dirty="0" err="1">
                <a:solidFill>
                  <a:srgbClr val="C00000"/>
                </a:solidFill>
                <a:latin typeface="Times New Roman" pitchFamily="18" charset="0"/>
                <a:cs typeface="Times New Roman" pitchFamily="18" charset="0"/>
              </a:rPr>
              <a:t>Capitulum</a:t>
            </a:r>
            <a:r>
              <a:rPr lang="en-US" sz="2000" b="1" dirty="0">
                <a:solidFill>
                  <a:srgbClr val="C00000"/>
                </a:solidFill>
                <a:latin typeface="Times New Roman" pitchFamily="18" charset="0"/>
                <a:cs typeface="Times New Roman" pitchFamily="18" charset="0"/>
              </a:rPr>
              <a:t>:</a:t>
            </a:r>
            <a:r>
              <a:rPr lang="en-US" sz="2000" b="1" dirty="0">
                <a:latin typeface="Times New Roman" pitchFamily="18" charset="0"/>
                <a:cs typeface="Times New Roman" pitchFamily="18" charset="0"/>
              </a:rPr>
              <a:t> (lateral) for articulation with the radius</a:t>
            </a:r>
            <a:r>
              <a:rPr lang="en-US" sz="2000" b="1" dirty="0">
                <a:solidFill>
                  <a:srgbClr val="7030A0"/>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u="sng" dirty="0">
                <a:solidFill>
                  <a:srgbClr val="C00000"/>
                </a:solidFill>
                <a:latin typeface="Times New Roman" pitchFamily="18" charset="0"/>
                <a:cs typeface="Times New Roman" pitchFamily="18" charset="0"/>
              </a:rPr>
              <a:t>Coronoid fossa </a:t>
            </a:r>
            <a:r>
              <a:rPr lang="en-US" sz="2000" b="1" dirty="0">
                <a:solidFill>
                  <a:srgbClr val="0070C0"/>
                </a:solidFill>
                <a:latin typeface="Times New Roman" pitchFamily="18" charset="0"/>
                <a:cs typeface="Times New Roman" pitchFamily="18" charset="0"/>
              </a:rPr>
              <a:t>:</a:t>
            </a:r>
            <a:r>
              <a:rPr lang="en-US" sz="2000" b="1" dirty="0">
                <a:latin typeface="Times New Roman" pitchFamily="18" charset="0"/>
                <a:cs typeface="Times New Roman" pitchFamily="18" charset="0"/>
              </a:rPr>
              <a:t>above the </a:t>
            </a:r>
            <a:r>
              <a:rPr lang="en-US" sz="2000" b="1" dirty="0" err="1">
                <a:latin typeface="Times New Roman" pitchFamily="18" charset="0"/>
                <a:cs typeface="Times New Roman" pitchFamily="18" charset="0"/>
              </a:rPr>
              <a:t>trochlea</a:t>
            </a:r>
            <a:r>
              <a:rPr lang="en-US" sz="2000" b="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u="sng" dirty="0">
                <a:solidFill>
                  <a:srgbClr val="C00000"/>
                </a:solidFill>
                <a:latin typeface="Times New Roman" pitchFamily="18" charset="0"/>
                <a:cs typeface="Times New Roman" pitchFamily="18" charset="0"/>
              </a:rPr>
              <a:t>Radial fossa</a:t>
            </a:r>
            <a:r>
              <a:rPr lang="en-US" sz="2000" b="1" dirty="0">
                <a:solidFill>
                  <a:srgbClr val="0070C0"/>
                </a:solidFill>
                <a:latin typeface="Times New Roman" pitchFamily="18" charset="0"/>
                <a:cs typeface="Times New Roman" pitchFamily="18" charset="0"/>
              </a:rPr>
              <a:t>:</a:t>
            </a:r>
            <a:r>
              <a:rPr lang="en-US" sz="2000" b="1" dirty="0">
                <a:latin typeface="Times New Roman" pitchFamily="18" charset="0"/>
                <a:cs typeface="Times New Roman" pitchFamily="18" charset="0"/>
              </a:rPr>
              <a:t> above the </a:t>
            </a:r>
            <a:r>
              <a:rPr lang="en-US" sz="2000" b="1" dirty="0" err="1">
                <a:latin typeface="Times New Roman" pitchFamily="18" charset="0"/>
                <a:cs typeface="Times New Roman" pitchFamily="18" charset="0"/>
              </a:rPr>
              <a:t>capitulum</a:t>
            </a:r>
            <a:r>
              <a:rPr lang="en-US" sz="2000" b="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u="sng" dirty="0" err="1">
                <a:solidFill>
                  <a:srgbClr val="7030A0"/>
                </a:solidFill>
                <a:latin typeface="Times New Roman" pitchFamily="18" charset="0"/>
                <a:cs typeface="Times New Roman" pitchFamily="18" charset="0"/>
              </a:rPr>
              <a:t>Posteriorly</a:t>
            </a:r>
            <a:r>
              <a:rPr lang="en-US" sz="2000" b="1" u="sng" dirty="0">
                <a:solidFill>
                  <a:srgbClr val="7030A0"/>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u="sng" dirty="0">
                <a:solidFill>
                  <a:srgbClr val="0070C0"/>
                </a:solidFill>
                <a:latin typeface="Times New Roman" pitchFamily="18" charset="0"/>
                <a:cs typeface="Times New Roman" pitchFamily="18" charset="0"/>
              </a:rPr>
              <a:t>Olecranon fossa :</a:t>
            </a:r>
            <a:r>
              <a:rPr lang="en-US" sz="2000" b="1" u="sng" dirty="0">
                <a:latin typeface="Times New Roman" pitchFamily="18" charset="0"/>
                <a:cs typeface="Times New Roman" pitchFamily="18" charset="0"/>
              </a:rPr>
              <a:t> </a:t>
            </a:r>
            <a:r>
              <a:rPr lang="en-US" sz="2000" b="1" dirty="0">
                <a:latin typeface="Times New Roman" pitchFamily="18" charset="0"/>
                <a:cs typeface="Times New Roman" pitchFamily="18" charset="0"/>
              </a:rPr>
              <a:t>above the </a:t>
            </a:r>
            <a:r>
              <a:rPr lang="en-US" sz="2000" b="1" dirty="0" err="1">
                <a:latin typeface="Times New Roman" pitchFamily="18" charset="0"/>
                <a:cs typeface="Times New Roman" pitchFamily="18" charset="0"/>
              </a:rPr>
              <a:t>trochlea</a:t>
            </a:r>
            <a:r>
              <a:rPr lang="en-US" sz="2000" b="1" dirty="0">
                <a:latin typeface="Times New Roman" pitchFamily="18" charset="0"/>
                <a:cs typeface="Times New Roman" pitchFamily="18" charset="0"/>
              </a:rPr>
              <a:t>.</a:t>
            </a:r>
            <a:endParaRPr lang="en-US" sz="2000" b="1" dirty="0">
              <a:solidFill>
                <a:srgbClr val="0070C0"/>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000" b="1" dirty="0">
                <a:latin typeface="Times New Roman" pitchFamily="18" charset="0"/>
                <a:cs typeface="Times New Roman" pitchFamily="18" charset="0"/>
              </a:rPr>
              <a:t> </a:t>
            </a:r>
          </a:p>
        </p:txBody>
      </p:sp>
      <p:pic>
        <p:nvPicPr>
          <p:cNvPr id="5" name="Picture 8" descr="E2168B01">
            <a:extLst>
              <a:ext uri="{FF2B5EF4-FFF2-40B4-BE49-F238E27FC236}">
                <a16:creationId xmlns:a16="http://schemas.microsoft.com/office/drawing/2014/main" id="{122FF78C-6E0B-A4EB-1579-DCDB4B78B1C8}"/>
              </a:ext>
            </a:extLst>
          </p:cNvPr>
          <p:cNvPicPr>
            <a:picLocks noGrp="1" noChangeAspect="1" noChangeArrowheads="1"/>
          </p:cNvPicPr>
          <p:nvPr>
            <p:ph sz="half" idx="1"/>
          </p:nvPr>
        </p:nvPicPr>
        <p:blipFill>
          <a:blip r:embed="rId2" cstate="print">
            <a:lum bright="-10000"/>
          </a:blip>
          <a:srcRect t="52123" r="46103" b="21960"/>
          <a:stretch>
            <a:fillRect/>
          </a:stretch>
        </p:blipFill>
        <p:spPr>
          <a:xfrm>
            <a:off x="179512" y="1052736"/>
            <a:ext cx="5040560" cy="5400600"/>
          </a:xfrm>
          <a:ln w="88900" cap="sq" cmpd="thickThin">
            <a:solidFill>
              <a:srgbClr val="000000"/>
            </a:solidFill>
            <a:miter lim="800000"/>
          </a:ln>
          <a:effectLst>
            <a:innerShdw blurRad="76200">
              <a:srgbClr val="000000"/>
            </a:innerShdw>
          </a:effectLst>
        </p:spPr>
      </p:pic>
    </p:spTree>
    <p:extLst>
      <p:ext uri="{BB962C8B-B14F-4D97-AF65-F5344CB8AC3E}">
        <p14:creationId xmlns:p14="http://schemas.microsoft.com/office/powerpoint/2010/main" val="20272169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90AB-147C-DBAB-2DBE-7BD5BF636231}"/>
              </a:ext>
            </a:extLst>
          </p:cNvPr>
          <p:cNvSpPr>
            <a:spLocks noGrp="1"/>
          </p:cNvSpPr>
          <p:nvPr>
            <p:ph type="title"/>
          </p:nvPr>
        </p:nvSpPr>
        <p:spPr>
          <a:xfrm>
            <a:off x="457200" y="704850"/>
            <a:ext cx="8229600" cy="1143000"/>
          </a:xfrm>
        </p:spPr>
        <p:style>
          <a:lnRef idx="3">
            <a:schemeClr val="lt1"/>
          </a:lnRef>
          <a:fillRef idx="1">
            <a:schemeClr val="accent2"/>
          </a:fillRef>
          <a:effectRef idx="1">
            <a:schemeClr val="accent2"/>
          </a:effectRef>
          <a:fontRef idx="minor">
            <a:schemeClr val="lt1"/>
          </a:fontRef>
        </p:style>
        <p:txBody>
          <a:bodyPr>
            <a:normAutofit/>
          </a:bodyPr>
          <a:lstStyle/>
          <a:p>
            <a:pPr algn="ctr" fontAlgn="auto">
              <a:spcAft>
                <a:spcPts val="0"/>
              </a:spcAft>
              <a:defRPr/>
            </a:pPr>
            <a:r>
              <a:rPr lang="en-US" sz="4000" b="1" dirty="0">
                <a:latin typeface="Times New Roman" pitchFamily="18" charset="0"/>
                <a:cs typeface="Times New Roman" pitchFamily="18" charset="0"/>
              </a:rPr>
              <a:t>Fractures of </a:t>
            </a:r>
            <a:r>
              <a:rPr lang="en-US" sz="4000" b="1" dirty="0" err="1">
                <a:latin typeface="Times New Roman" pitchFamily="18" charset="0"/>
                <a:cs typeface="Times New Roman" pitchFamily="18" charset="0"/>
              </a:rPr>
              <a:t>Humerus</a:t>
            </a:r>
            <a:endParaRPr lang="en-US" sz="4000" b="1" dirty="0">
              <a:latin typeface="Times New Roman" pitchFamily="18" charset="0"/>
              <a:cs typeface="Times New Roman" pitchFamily="18" charset="0"/>
            </a:endParaRPr>
          </a:p>
        </p:txBody>
      </p:sp>
      <p:sp>
        <p:nvSpPr>
          <p:cNvPr id="4" name="Content Placeholder 3">
            <a:extLst>
              <a:ext uri="{FF2B5EF4-FFF2-40B4-BE49-F238E27FC236}">
                <a16:creationId xmlns:a16="http://schemas.microsoft.com/office/drawing/2014/main" id="{364E6AFA-857C-609A-72B0-9DE6163B3AAA}"/>
              </a:ext>
            </a:extLst>
          </p:cNvPr>
          <p:cNvSpPr>
            <a:spLocks noGrp="1"/>
          </p:cNvSpPr>
          <p:nvPr>
            <p:ph sz="half" idx="2"/>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Most common  fractures  are of the </a:t>
            </a:r>
            <a:r>
              <a:rPr lang="en-US" sz="2000" b="1" u="sng" dirty="0">
                <a:latin typeface="Times New Roman" pitchFamily="18" charset="0"/>
                <a:cs typeface="Times New Roman" pitchFamily="18" charset="0"/>
              </a:rPr>
              <a:t>Surgical Neck </a:t>
            </a:r>
            <a:r>
              <a:rPr lang="en-US" sz="2000" dirty="0">
                <a:latin typeface="Times New Roman" pitchFamily="18" charset="0"/>
                <a:cs typeface="Times New Roman" pitchFamily="18" charset="0"/>
              </a:rPr>
              <a:t>especially in </a:t>
            </a:r>
            <a:r>
              <a:rPr lang="en-US" sz="2000" b="1" dirty="0">
                <a:solidFill>
                  <a:srgbClr val="0070C0"/>
                </a:solidFill>
                <a:latin typeface="Times New Roman" pitchFamily="18" charset="0"/>
                <a:cs typeface="Times New Roman" pitchFamily="18" charset="0"/>
              </a:rPr>
              <a:t>elder people with osteoporosis.</a:t>
            </a:r>
          </a:p>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The fracture results from falling on the hand (transition of force through the bones of forearm of the extended limb). </a:t>
            </a:r>
          </a:p>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In </a:t>
            </a:r>
            <a:r>
              <a:rPr lang="en-US" sz="2000" dirty="0">
                <a:solidFill>
                  <a:srgbClr val="C00000"/>
                </a:solidFill>
                <a:latin typeface="Times New Roman" pitchFamily="18" charset="0"/>
                <a:cs typeface="Times New Roman" pitchFamily="18" charset="0"/>
              </a:rPr>
              <a:t>younger people</a:t>
            </a:r>
            <a:r>
              <a:rPr lang="en-US" sz="2000" dirty="0">
                <a:latin typeface="Times New Roman" pitchFamily="18" charset="0"/>
                <a:cs typeface="Times New Roman" pitchFamily="18" charset="0"/>
              </a:rPr>
              <a:t>, fractures of the </a:t>
            </a:r>
            <a:r>
              <a:rPr lang="en-US" sz="2000" b="1" u="sng" dirty="0">
                <a:latin typeface="Times New Roman" pitchFamily="18" charset="0"/>
                <a:cs typeface="Times New Roman" pitchFamily="18" charset="0"/>
              </a:rPr>
              <a:t>greater tubercle </a:t>
            </a:r>
            <a:r>
              <a:rPr lang="en-US" sz="2000" dirty="0">
                <a:latin typeface="Times New Roman" pitchFamily="18" charset="0"/>
                <a:cs typeface="Times New Roman" pitchFamily="18" charset="0"/>
              </a:rPr>
              <a:t>results from falling on the hand when the arm is abducted .</a:t>
            </a:r>
          </a:p>
          <a:p>
            <a:pPr marL="274320" indent="-274320" fontAlgn="auto">
              <a:spcAft>
                <a:spcPts val="0"/>
              </a:spcAft>
              <a:buClr>
                <a:schemeClr val="accent3"/>
              </a:buClr>
              <a:buFont typeface="Wingdings 2"/>
              <a:buChar char=""/>
              <a:defRPr/>
            </a:pPr>
            <a:r>
              <a:rPr lang="en-US" sz="2000" dirty="0">
                <a:latin typeface="Times New Roman" pitchFamily="18" charset="0"/>
                <a:cs typeface="Times New Roman" pitchFamily="18" charset="0"/>
              </a:rPr>
              <a:t>The </a:t>
            </a:r>
            <a:r>
              <a:rPr lang="en-US" sz="2000" b="1" u="sng" dirty="0">
                <a:latin typeface="Times New Roman" pitchFamily="18" charset="0"/>
                <a:cs typeface="Times New Roman" pitchFamily="18" charset="0"/>
              </a:rPr>
              <a:t>body of the </a:t>
            </a:r>
            <a:r>
              <a:rPr lang="en-US" sz="2000" b="1" u="sng" dirty="0" err="1">
                <a:latin typeface="Times New Roman" pitchFamily="18" charset="0"/>
                <a:cs typeface="Times New Roman" pitchFamily="18" charset="0"/>
              </a:rPr>
              <a:t>humerus</a:t>
            </a:r>
            <a:r>
              <a:rPr lang="en-US" sz="2000" b="1" u="sng" dirty="0">
                <a:latin typeface="Times New Roman" pitchFamily="18" charset="0"/>
                <a:cs typeface="Times New Roman" pitchFamily="18" charset="0"/>
              </a:rPr>
              <a:t> </a:t>
            </a:r>
            <a:r>
              <a:rPr lang="en-US" sz="2000" dirty="0">
                <a:latin typeface="Times New Roman" pitchFamily="18" charset="0"/>
                <a:cs typeface="Times New Roman" pitchFamily="18" charset="0"/>
              </a:rPr>
              <a:t>can be fractured by a direct blow to the arm or by  indirect injury as  falling on the </a:t>
            </a:r>
            <a:r>
              <a:rPr lang="en-US" sz="2000" dirty="0" err="1">
                <a:latin typeface="Times New Roman" pitchFamily="18" charset="0"/>
                <a:cs typeface="Times New Roman" pitchFamily="18" charset="0"/>
              </a:rPr>
              <a:t>oustretched</a:t>
            </a:r>
            <a:r>
              <a:rPr lang="en-US" sz="2000" dirty="0">
                <a:latin typeface="Times New Roman" pitchFamily="18" charset="0"/>
                <a:cs typeface="Times New Roman" pitchFamily="18" charset="0"/>
              </a:rPr>
              <a:t> hand.</a:t>
            </a:r>
          </a:p>
        </p:txBody>
      </p:sp>
      <p:pic>
        <p:nvPicPr>
          <p:cNvPr id="21510" name="Picture 4" descr="68C3B782">
            <a:extLst>
              <a:ext uri="{FF2B5EF4-FFF2-40B4-BE49-F238E27FC236}">
                <a16:creationId xmlns:a16="http://schemas.microsoft.com/office/drawing/2014/main" id="{948FAEBD-3CE7-38E9-72EE-825AFB44257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68529"/>
          <a:stretch>
            <a:fillRect/>
          </a:stretch>
        </p:blipFill>
        <p:spPr bwMode="auto">
          <a:xfrm>
            <a:off x="1403350" y="1916113"/>
            <a:ext cx="136842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4" descr="FFCF1A5F">
            <a:extLst>
              <a:ext uri="{FF2B5EF4-FFF2-40B4-BE49-F238E27FC236}">
                <a16:creationId xmlns:a16="http://schemas.microsoft.com/office/drawing/2014/main" id="{F0957694-4BE6-9337-DCA9-056552181D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3125" t="24873" r="10852" b="44617"/>
          <a:stretch>
            <a:fillRect/>
          </a:stretch>
        </p:blipFill>
        <p:spPr bwMode="auto">
          <a:xfrm>
            <a:off x="611188" y="4581525"/>
            <a:ext cx="316865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17561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20975-D02D-34C1-5B2F-3402AB5C0119}"/>
              </a:ext>
            </a:extLst>
          </p:cNvPr>
          <p:cNvSpPr>
            <a:spLocks noGrp="1"/>
          </p:cNvSpPr>
          <p:nvPr>
            <p:ph type="title"/>
          </p:nvPr>
        </p:nvSpPr>
        <p:spPr>
          <a:xfrm>
            <a:off x="685800" y="260350"/>
            <a:ext cx="4533900" cy="1416050"/>
          </a:xfrm>
        </p:spPr>
        <p:style>
          <a:lnRef idx="3">
            <a:schemeClr val="lt1"/>
          </a:lnRef>
          <a:fillRef idx="1">
            <a:schemeClr val="accent2"/>
          </a:fillRef>
          <a:effectRef idx="1">
            <a:schemeClr val="accent2"/>
          </a:effectRef>
          <a:fontRef idx="minor">
            <a:schemeClr val="lt1"/>
          </a:fontRef>
        </p:style>
        <p:txBody>
          <a:bodyPr/>
          <a:lstStyle/>
          <a:p>
            <a:pPr algn="ctr" fontAlgn="auto">
              <a:spcAft>
                <a:spcPts val="0"/>
              </a:spcAft>
              <a:defRPr/>
            </a:pPr>
            <a:r>
              <a:rPr lang="en-US" sz="3600" b="1" dirty="0">
                <a:solidFill>
                  <a:schemeClr val="bg1"/>
                </a:solidFill>
                <a:latin typeface="Times New Roman" pitchFamily="18" charset="0"/>
                <a:cs typeface="Times New Roman" pitchFamily="18" charset="0"/>
              </a:rPr>
              <a:t>Nerves affected in fractures of </a:t>
            </a:r>
            <a:r>
              <a:rPr lang="en-US" sz="3600" b="1" dirty="0" err="1">
                <a:solidFill>
                  <a:schemeClr val="bg1"/>
                </a:solidFill>
                <a:latin typeface="Times New Roman" pitchFamily="18" charset="0"/>
                <a:cs typeface="Times New Roman" pitchFamily="18" charset="0"/>
              </a:rPr>
              <a:t>humerus</a:t>
            </a:r>
            <a:endParaRPr lang="en-US" sz="3600" b="1" dirty="0">
              <a:solidFill>
                <a:schemeClr val="bg1"/>
              </a:solidFill>
              <a:latin typeface="Times New Roman" pitchFamily="18" charset="0"/>
              <a:cs typeface="Times New Roman" pitchFamily="18" charset="0"/>
            </a:endParaRPr>
          </a:p>
        </p:txBody>
      </p:sp>
      <p:sp>
        <p:nvSpPr>
          <p:cNvPr id="3" name="Text Placeholder 2">
            <a:extLst>
              <a:ext uri="{FF2B5EF4-FFF2-40B4-BE49-F238E27FC236}">
                <a16:creationId xmlns:a16="http://schemas.microsoft.com/office/drawing/2014/main" id="{3EAA7999-E1E6-2A4B-95FE-B47254EC6ABE}"/>
              </a:ext>
            </a:extLst>
          </p:cNvPr>
          <p:cNvSpPr>
            <a:spLocks noGrp="1"/>
          </p:cNvSpPr>
          <p:nvPr>
            <p:ph type="body" idx="2"/>
          </p:nvPr>
        </p:nvSpPr>
        <p:spPr>
          <a:xfrm>
            <a:off x="539552" y="1988840"/>
            <a:ext cx="3672408" cy="4211960"/>
          </a:xfrm>
        </p:spPr>
        <p:style>
          <a:lnRef idx="1">
            <a:schemeClr val="accent2"/>
          </a:lnRef>
          <a:fillRef idx="2">
            <a:schemeClr val="accent2"/>
          </a:fillRef>
          <a:effectRef idx="1">
            <a:schemeClr val="accent2"/>
          </a:effectRef>
          <a:fontRef idx="minor">
            <a:schemeClr val="dk1"/>
          </a:fontRef>
        </p:style>
        <p:txBody>
          <a:bodyPr>
            <a:normAutofit/>
          </a:bodyPr>
          <a:lstStyle/>
          <a:p>
            <a:pPr fontAlgn="auto">
              <a:spcAft>
                <a:spcPts val="0"/>
              </a:spcAft>
              <a:buClr>
                <a:schemeClr val="accent3"/>
              </a:buClr>
              <a:buFont typeface="Wingdings 2"/>
              <a:buNone/>
              <a:defRPr/>
            </a:pPr>
            <a:r>
              <a:rPr lang="en-US" sz="2400" b="1" u="sng" dirty="0">
                <a:latin typeface="Times New Roman" pitchFamily="18" charset="0"/>
                <a:cs typeface="Times New Roman" pitchFamily="18" charset="0"/>
              </a:rPr>
              <a:t>Surgical neck: </a:t>
            </a:r>
            <a:r>
              <a:rPr lang="en-US" sz="2400" dirty="0">
                <a:latin typeface="Times New Roman" pitchFamily="18" charset="0"/>
                <a:cs typeface="Times New Roman" pitchFamily="18" charset="0"/>
              </a:rPr>
              <a:t>Axillary nerve</a:t>
            </a:r>
          </a:p>
          <a:p>
            <a:pPr fontAlgn="auto">
              <a:spcAft>
                <a:spcPts val="0"/>
              </a:spcAft>
              <a:buClr>
                <a:schemeClr val="accent3"/>
              </a:buClr>
              <a:buFont typeface="Wingdings 2"/>
              <a:buNone/>
              <a:defRPr/>
            </a:pPr>
            <a:r>
              <a:rPr lang="en-US" sz="2400" b="1" u="sng" dirty="0">
                <a:latin typeface="Times New Roman" pitchFamily="18" charset="0"/>
                <a:cs typeface="Times New Roman" pitchFamily="18" charset="0"/>
              </a:rPr>
              <a:t>Radial groove</a:t>
            </a:r>
            <a:r>
              <a:rPr lang="en-US" sz="2400" u="sng" dirty="0">
                <a:latin typeface="Times New Roman" pitchFamily="18" charset="0"/>
                <a:cs typeface="Times New Roman" pitchFamily="18" charset="0"/>
              </a:rPr>
              <a:t>: </a:t>
            </a:r>
            <a:r>
              <a:rPr lang="en-US" sz="2400" dirty="0">
                <a:latin typeface="Times New Roman" pitchFamily="18" charset="0"/>
                <a:cs typeface="Times New Roman" pitchFamily="18" charset="0"/>
              </a:rPr>
              <a:t>Radial nerve.</a:t>
            </a:r>
          </a:p>
          <a:p>
            <a:pPr fontAlgn="auto">
              <a:spcAft>
                <a:spcPts val="0"/>
              </a:spcAft>
              <a:buClr>
                <a:schemeClr val="accent3"/>
              </a:buClr>
              <a:buFont typeface="Wingdings 2"/>
              <a:buNone/>
              <a:defRPr/>
            </a:pPr>
            <a:r>
              <a:rPr lang="en-US" sz="2400" b="1" u="sng" dirty="0">
                <a:latin typeface="Times New Roman" pitchFamily="18" charset="0"/>
                <a:cs typeface="Times New Roman" pitchFamily="18" charset="0"/>
              </a:rPr>
              <a:t>Distal end of </a:t>
            </a:r>
            <a:r>
              <a:rPr lang="en-US" sz="2400" b="1" u="sng" dirty="0" err="1">
                <a:latin typeface="Times New Roman" pitchFamily="18" charset="0"/>
                <a:cs typeface="Times New Roman" pitchFamily="18" charset="0"/>
              </a:rPr>
              <a:t>humerus</a:t>
            </a:r>
            <a:r>
              <a:rPr lang="en-US" sz="2400" u="sng" dirty="0">
                <a:latin typeface="Times New Roman" pitchFamily="18" charset="0"/>
                <a:cs typeface="Times New Roman" pitchFamily="18" charset="0"/>
              </a:rPr>
              <a:t>:</a:t>
            </a:r>
            <a:r>
              <a:rPr lang="en-US" sz="2400" dirty="0">
                <a:latin typeface="Times New Roman" pitchFamily="18" charset="0"/>
                <a:cs typeface="Times New Roman" pitchFamily="18" charset="0"/>
              </a:rPr>
              <a:t> Median nerve.</a:t>
            </a:r>
          </a:p>
          <a:p>
            <a:pPr fontAlgn="auto">
              <a:spcAft>
                <a:spcPts val="0"/>
              </a:spcAft>
              <a:buClr>
                <a:schemeClr val="accent3"/>
              </a:buClr>
              <a:buFont typeface="Wingdings 2"/>
              <a:buNone/>
              <a:defRPr/>
            </a:pPr>
            <a:r>
              <a:rPr lang="en-US" sz="2400" b="1" u="sng" dirty="0">
                <a:latin typeface="Times New Roman" pitchFamily="18" charset="0"/>
                <a:cs typeface="Times New Roman" pitchFamily="18" charset="0"/>
              </a:rPr>
              <a:t>Medial epicondyle </a:t>
            </a:r>
            <a:r>
              <a:rPr lang="en-US" sz="2400" dirty="0">
                <a:latin typeface="Times New Roman" pitchFamily="18" charset="0"/>
                <a:cs typeface="Times New Roman" pitchFamily="18" charset="0"/>
              </a:rPr>
              <a:t>: Ulnar nerve</a:t>
            </a:r>
            <a:r>
              <a:rPr lang="en-US" dirty="0"/>
              <a:t>.</a:t>
            </a:r>
          </a:p>
        </p:txBody>
      </p:sp>
      <p:pic>
        <p:nvPicPr>
          <p:cNvPr id="22534" name="Picture 3" descr="C:\Users\Administrator\Pictures\Picture1.jpg">
            <a:extLst>
              <a:ext uri="{FF2B5EF4-FFF2-40B4-BE49-F238E27FC236}">
                <a16:creationId xmlns:a16="http://schemas.microsoft.com/office/drawing/2014/main" id="{EDDBA0A7-6BD2-FA48-1199-DBF98D3E4EE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0" y="1268413"/>
            <a:ext cx="4032250" cy="5184775"/>
          </a:xfrm>
          <a:noFill/>
          <a:ln>
            <a:solidFill>
              <a:schemeClr val="tx1"/>
            </a:solidFill>
            <a:miter lim="800000"/>
            <a:headEnd/>
            <a:tailEnd/>
          </a:ln>
        </p:spPr>
      </p:pic>
    </p:spTree>
    <p:extLst>
      <p:ext uri="{BB962C8B-B14F-4D97-AF65-F5344CB8AC3E}">
        <p14:creationId xmlns:p14="http://schemas.microsoft.com/office/powerpoint/2010/main" val="2293755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496533"/>
            <a:ext cx="7564452" cy="690574"/>
          </a:xfrm>
          <a:prstGeom prst="rect">
            <a:avLst/>
          </a:prstGeom>
        </p:spPr>
        <p:txBody>
          <a:bodyPr vert="horz" wrap="square" lIns="0" tIns="13335" rIns="0" bIns="0" rtlCol="0">
            <a:spAutoFit/>
          </a:bodyPr>
          <a:lstStyle/>
          <a:p>
            <a:pPr marL="12700">
              <a:lnSpc>
                <a:spcPct val="100000"/>
              </a:lnSpc>
              <a:spcBef>
                <a:spcPts val="105"/>
              </a:spcBef>
            </a:pPr>
            <a:r>
              <a:rPr spc="-10" dirty="0"/>
              <a:t>Radius</a:t>
            </a:r>
            <a:r>
              <a:rPr spc="-40" dirty="0"/>
              <a:t> </a:t>
            </a:r>
            <a:r>
              <a:rPr spc="-5" dirty="0"/>
              <a:t>and</a:t>
            </a:r>
            <a:r>
              <a:rPr spc="-20" dirty="0"/>
              <a:t> </a:t>
            </a:r>
            <a:r>
              <a:rPr dirty="0"/>
              <a:t>Ulna</a:t>
            </a:r>
            <a:r>
              <a:rPr spc="-25" dirty="0"/>
              <a:t> </a:t>
            </a:r>
            <a:r>
              <a:rPr spc="-5" dirty="0"/>
              <a:t>Bones</a:t>
            </a:r>
          </a:p>
        </p:txBody>
      </p:sp>
      <p:sp>
        <p:nvSpPr>
          <p:cNvPr id="3" name="object 3"/>
          <p:cNvSpPr txBox="1">
            <a:spLocks noGrp="1"/>
          </p:cNvSpPr>
          <p:nvPr>
            <p:ph type="body" idx="1"/>
          </p:nvPr>
        </p:nvSpPr>
        <p:spPr>
          <a:xfrm>
            <a:off x="457200" y="1600200"/>
            <a:ext cx="4036060" cy="4011996"/>
          </a:xfrm>
          <a:prstGeom prst="rect">
            <a:avLst/>
          </a:prstGeom>
        </p:spPr>
        <p:txBody>
          <a:bodyPr vert="horz" wrap="square" lIns="0" tIns="78740" rIns="0" bIns="0" rtlCol="0">
            <a:spAutoFit/>
          </a:bodyPr>
          <a:lstStyle/>
          <a:p>
            <a:pPr marL="286385" marR="5080" indent="-274320" algn="just">
              <a:lnSpc>
                <a:spcPct val="80000"/>
              </a:lnSpc>
              <a:spcBef>
                <a:spcPts val="620"/>
              </a:spcBef>
              <a:buClr>
                <a:srgbClr val="FF388B"/>
              </a:buClr>
              <a:buSzPct val="75000"/>
              <a:buFont typeface="Microsoft Sans Serif"/>
              <a:buChar char=""/>
              <a:tabLst>
                <a:tab pos="287020" algn="l"/>
              </a:tabLst>
            </a:pPr>
            <a:r>
              <a:rPr sz="2000" spc="-5" dirty="0">
                <a:latin typeface="Book Antiqua" panose="02040602050305030304" pitchFamily="18" charset="0"/>
              </a:rPr>
              <a:t>The</a:t>
            </a:r>
            <a:r>
              <a:rPr sz="2000" dirty="0">
                <a:latin typeface="Book Antiqua" panose="02040602050305030304" pitchFamily="18" charset="0"/>
              </a:rPr>
              <a:t> </a:t>
            </a:r>
            <a:r>
              <a:rPr sz="2000" spc="-10" dirty="0">
                <a:latin typeface="Book Antiqua" panose="02040602050305030304" pitchFamily="18" charset="0"/>
              </a:rPr>
              <a:t>radius</a:t>
            </a:r>
            <a:r>
              <a:rPr sz="2000" spc="-5" dirty="0">
                <a:latin typeface="Book Antiqua" panose="02040602050305030304" pitchFamily="18" charset="0"/>
              </a:rPr>
              <a:t> </a:t>
            </a:r>
            <a:r>
              <a:rPr sz="2000" spc="-10" dirty="0">
                <a:latin typeface="Book Antiqua" panose="02040602050305030304" pitchFamily="18" charset="0"/>
              </a:rPr>
              <a:t>and</a:t>
            </a:r>
            <a:r>
              <a:rPr sz="2000" spc="-5" dirty="0">
                <a:latin typeface="Book Antiqua" panose="02040602050305030304" pitchFamily="18" charset="0"/>
              </a:rPr>
              <a:t> </a:t>
            </a:r>
            <a:r>
              <a:rPr sz="2000" spc="-10" dirty="0">
                <a:latin typeface="Book Antiqua" panose="02040602050305030304" pitchFamily="18" charset="0"/>
              </a:rPr>
              <a:t>ulna</a:t>
            </a:r>
            <a:r>
              <a:rPr sz="2000" spc="-5" dirty="0">
                <a:latin typeface="Book Antiqua" panose="02040602050305030304" pitchFamily="18" charset="0"/>
              </a:rPr>
              <a:t> </a:t>
            </a:r>
            <a:r>
              <a:rPr sz="2000" spc="-15" dirty="0">
                <a:latin typeface="Book Antiqua" panose="02040602050305030304" pitchFamily="18" charset="0"/>
              </a:rPr>
              <a:t>are</a:t>
            </a:r>
            <a:r>
              <a:rPr sz="2000" spc="-10" dirty="0">
                <a:latin typeface="Book Antiqua" panose="02040602050305030304" pitchFamily="18" charset="0"/>
              </a:rPr>
              <a:t> </a:t>
            </a:r>
            <a:r>
              <a:rPr sz="2000" spc="-5" dirty="0">
                <a:latin typeface="Book Antiqua" panose="02040602050305030304" pitchFamily="18" charset="0"/>
              </a:rPr>
              <a:t>the </a:t>
            </a:r>
            <a:r>
              <a:rPr sz="2000" dirty="0">
                <a:latin typeface="Book Antiqua" panose="02040602050305030304" pitchFamily="18" charset="0"/>
              </a:rPr>
              <a:t> </a:t>
            </a:r>
            <a:r>
              <a:rPr sz="2000" spc="-10" dirty="0">
                <a:latin typeface="Book Antiqua" panose="02040602050305030304" pitchFamily="18" charset="0"/>
              </a:rPr>
              <a:t>bones</a:t>
            </a:r>
            <a:r>
              <a:rPr sz="2000" spc="459" dirty="0">
                <a:latin typeface="Book Antiqua" panose="02040602050305030304" pitchFamily="18" charset="0"/>
              </a:rPr>
              <a:t> </a:t>
            </a:r>
            <a:r>
              <a:rPr sz="2000" spc="465" dirty="0">
                <a:latin typeface="Book Antiqua" panose="02040602050305030304" pitchFamily="18" charset="0"/>
              </a:rPr>
              <a:t> </a:t>
            </a:r>
            <a:r>
              <a:rPr sz="2000" spc="-5" dirty="0">
                <a:latin typeface="Book Antiqua" panose="02040602050305030304" pitchFamily="18" charset="0"/>
              </a:rPr>
              <a:t>of</a:t>
            </a:r>
            <a:r>
              <a:rPr sz="2000" spc="470" dirty="0">
                <a:latin typeface="Book Antiqua" panose="02040602050305030304" pitchFamily="18" charset="0"/>
              </a:rPr>
              <a:t>  </a:t>
            </a:r>
            <a:r>
              <a:rPr sz="2000" spc="475" dirty="0">
                <a:latin typeface="Book Antiqua" panose="02040602050305030304" pitchFamily="18" charset="0"/>
              </a:rPr>
              <a:t> </a:t>
            </a:r>
            <a:r>
              <a:rPr sz="2000" spc="-5" dirty="0">
                <a:latin typeface="Book Antiqua" panose="02040602050305030304" pitchFamily="18" charset="0"/>
              </a:rPr>
              <a:t>the</a:t>
            </a:r>
            <a:r>
              <a:rPr sz="2000" spc="470" dirty="0">
                <a:latin typeface="Book Antiqua" panose="02040602050305030304" pitchFamily="18" charset="0"/>
              </a:rPr>
              <a:t>  </a:t>
            </a:r>
            <a:r>
              <a:rPr sz="2000" spc="475" dirty="0">
                <a:latin typeface="Book Antiqua" panose="02040602050305030304" pitchFamily="18" charset="0"/>
              </a:rPr>
              <a:t> </a:t>
            </a:r>
            <a:r>
              <a:rPr sz="2000" spc="-15" dirty="0">
                <a:latin typeface="Book Antiqua" panose="02040602050305030304" pitchFamily="18" charset="0"/>
              </a:rPr>
              <a:t>forearm. </a:t>
            </a:r>
            <a:r>
              <a:rPr sz="2000" spc="-10" dirty="0">
                <a:latin typeface="Book Antiqua" panose="02040602050305030304" pitchFamily="18" charset="0"/>
              </a:rPr>
              <a:t> </a:t>
            </a:r>
            <a:r>
              <a:rPr sz="2000" spc="-5" dirty="0">
                <a:latin typeface="Book Antiqua" panose="02040602050305030304" pitchFamily="18" charset="0"/>
              </a:rPr>
              <a:t>The</a:t>
            </a:r>
            <a:r>
              <a:rPr sz="2000" dirty="0">
                <a:latin typeface="Book Antiqua" panose="02040602050305030304" pitchFamily="18" charset="0"/>
              </a:rPr>
              <a:t> </a:t>
            </a:r>
            <a:r>
              <a:rPr sz="2000" spc="-10" dirty="0">
                <a:latin typeface="Book Antiqua" panose="02040602050305030304" pitchFamily="18" charset="0"/>
              </a:rPr>
              <a:t>radius</a:t>
            </a:r>
            <a:r>
              <a:rPr sz="2000" spc="-5" dirty="0">
                <a:latin typeface="Book Antiqua" panose="02040602050305030304" pitchFamily="18" charset="0"/>
              </a:rPr>
              <a:t> </a:t>
            </a:r>
            <a:r>
              <a:rPr sz="2000" spc="-10" dirty="0">
                <a:latin typeface="Book Antiqua" panose="02040602050305030304" pitchFamily="18" charset="0"/>
              </a:rPr>
              <a:t>bone</a:t>
            </a:r>
            <a:r>
              <a:rPr sz="2000" spc="-5" dirty="0">
                <a:latin typeface="Book Antiqua" panose="02040602050305030304" pitchFamily="18" charset="0"/>
              </a:rPr>
              <a:t> supports</a:t>
            </a:r>
            <a:r>
              <a:rPr sz="2000" dirty="0">
                <a:latin typeface="Book Antiqua" panose="02040602050305030304" pitchFamily="18" charset="0"/>
              </a:rPr>
              <a:t> </a:t>
            </a:r>
            <a:r>
              <a:rPr sz="2000" spc="-5" dirty="0">
                <a:latin typeface="Book Antiqua" panose="02040602050305030304" pitchFamily="18" charset="0"/>
              </a:rPr>
              <a:t>the </a:t>
            </a:r>
            <a:r>
              <a:rPr sz="2000" spc="-470" dirty="0">
                <a:latin typeface="Book Antiqua" panose="02040602050305030304" pitchFamily="18" charset="0"/>
              </a:rPr>
              <a:t> </a:t>
            </a:r>
            <a:r>
              <a:rPr sz="2000" spc="-10" dirty="0">
                <a:latin typeface="Book Antiqua" panose="02040602050305030304" pitchFamily="18" charset="0"/>
              </a:rPr>
              <a:t>lateral</a:t>
            </a:r>
            <a:r>
              <a:rPr sz="2000" spc="-5" dirty="0">
                <a:latin typeface="Book Antiqua" panose="02040602050305030304" pitchFamily="18" charset="0"/>
              </a:rPr>
              <a:t> (thumb)</a:t>
            </a:r>
            <a:r>
              <a:rPr sz="2000" dirty="0">
                <a:latin typeface="Book Antiqua" panose="02040602050305030304" pitchFamily="18" charset="0"/>
              </a:rPr>
              <a:t> side</a:t>
            </a:r>
            <a:r>
              <a:rPr sz="2000" spc="5" dirty="0">
                <a:latin typeface="Book Antiqua" panose="02040602050305030304" pitchFamily="18" charset="0"/>
              </a:rPr>
              <a:t> </a:t>
            </a:r>
            <a:r>
              <a:rPr sz="2000" dirty="0">
                <a:latin typeface="Book Antiqua" panose="02040602050305030304" pitchFamily="18" charset="0"/>
              </a:rPr>
              <a:t>of</a:t>
            </a:r>
            <a:r>
              <a:rPr sz="2000" spc="5" dirty="0">
                <a:latin typeface="Book Antiqua" panose="02040602050305030304" pitchFamily="18" charset="0"/>
              </a:rPr>
              <a:t> </a:t>
            </a:r>
            <a:r>
              <a:rPr sz="2000" spc="-5" dirty="0">
                <a:latin typeface="Book Antiqua" panose="02040602050305030304" pitchFamily="18" charset="0"/>
              </a:rPr>
              <a:t>the </a:t>
            </a:r>
            <a:r>
              <a:rPr sz="2000" dirty="0">
                <a:latin typeface="Book Antiqua" panose="02040602050305030304" pitchFamily="18" charset="0"/>
              </a:rPr>
              <a:t> </a:t>
            </a:r>
            <a:r>
              <a:rPr sz="2000" spc="-15" dirty="0">
                <a:latin typeface="Book Antiqua" panose="02040602050305030304" pitchFamily="18" charset="0"/>
              </a:rPr>
              <a:t>forearm</a:t>
            </a:r>
            <a:r>
              <a:rPr sz="2000" spc="-10" dirty="0">
                <a:latin typeface="Book Antiqua" panose="02040602050305030304" pitchFamily="18" charset="0"/>
              </a:rPr>
              <a:t> </a:t>
            </a:r>
            <a:r>
              <a:rPr sz="2000" spc="-5" dirty="0">
                <a:latin typeface="Book Antiqua" panose="02040602050305030304" pitchFamily="18" charset="0"/>
              </a:rPr>
              <a:t>and</a:t>
            </a:r>
            <a:r>
              <a:rPr sz="2000" dirty="0">
                <a:latin typeface="Book Antiqua" panose="02040602050305030304" pitchFamily="18" charset="0"/>
              </a:rPr>
              <a:t> </a:t>
            </a:r>
            <a:r>
              <a:rPr sz="2000" spc="-5" dirty="0">
                <a:latin typeface="Book Antiqua" panose="02040602050305030304" pitchFamily="18" charset="0"/>
              </a:rPr>
              <a:t>the</a:t>
            </a:r>
            <a:r>
              <a:rPr sz="2000" dirty="0">
                <a:latin typeface="Book Antiqua" panose="02040602050305030304" pitchFamily="18" charset="0"/>
              </a:rPr>
              <a:t> </a:t>
            </a:r>
            <a:r>
              <a:rPr sz="2000" spc="-10" dirty="0">
                <a:latin typeface="Book Antiqua" panose="02040602050305030304" pitchFamily="18" charset="0"/>
              </a:rPr>
              <a:t>ulna</a:t>
            </a:r>
            <a:r>
              <a:rPr sz="2000" spc="-5" dirty="0">
                <a:latin typeface="Book Antiqua" panose="02040602050305030304" pitchFamily="18" charset="0"/>
              </a:rPr>
              <a:t> </a:t>
            </a:r>
            <a:r>
              <a:rPr sz="2000" spc="-10" dirty="0">
                <a:latin typeface="Book Antiqua" panose="02040602050305030304" pitchFamily="18" charset="0"/>
              </a:rPr>
              <a:t>bone </a:t>
            </a:r>
            <a:r>
              <a:rPr sz="2000" spc="-5" dirty="0">
                <a:latin typeface="Book Antiqua" panose="02040602050305030304" pitchFamily="18" charset="0"/>
              </a:rPr>
              <a:t> supports</a:t>
            </a:r>
            <a:r>
              <a:rPr sz="2000" dirty="0">
                <a:latin typeface="Book Antiqua" panose="02040602050305030304" pitchFamily="18" charset="0"/>
              </a:rPr>
              <a:t> the</a:t>
            </a:r>
            <a:r>
              <a:rPr sz="2000" spc="5" dirty="0">
                <a:latin typeface="Book Antiqua" panose="02040602050305030304" pitchFamily="18" charset="0"/>
              </a:rPr>
              <a:t> </a:t>
            </a:r>
            <a:r>
              <a:rPr sz="2000" spc="-5" dirty="0">
                <a:latin typeface="Book Antiqua" panose="02040602050305030304" pitchFamily="18" charset="0"/>
              </a:rPr>
              <a:t>medial</a:t>
            </a:r>
            <a:r>
              <a:rPr sz="2000" dirty="0">
                <a:latin typeface="Book Antiqua" panose="02040602050305030304" pitchFamily="18" charset="0"/>
              </a:rPr>
              <a:t> </a:t>
            </a:r>
            <a:r>
              <a:rPr sz="2000" spc="-5" dirty="0">
                <a:latin typeface="Book Antiqua" panose="02040602050305030304" pitchFamily="18" charset="0"/>
              </a:rPr>
              <a:t>(little </a:t>
            </a:r>
            <a:r>
              <a:rPr sz="2000" dirty="0">
                <a:latin typeface="Book Antiqua" panose="02040602050305030304" pitchFamily="18" charset="0"/>
              </a:rPr>
              <a:t> </a:t>
            </a:r>
            <a:r>
              <a:rPr sz="2000" spc="-5" dirty="0">
                <a:latin typeface="Book Antiqua" panose="02040602050305030304" pitchFamily="18" charset="0"/>
              </a:rPr>
              <a:t>finger)</a:t>
            </a:r>
            <a:r>
              <a:rPr sz="2000" spc="15" dirty="0">
                <a:latin typeface="Book Antiqua" panose="02040602050305030304" pitchFamily="18" charset="0"/>
              </a:rPr>
              <a:t> </a:t>
            </a:r>
            <a:r>
              <a:rPr sz="2000" spc="-5" dirty="0">
                <a:latin typeface="Book Antiqua" panose="02040602050305030304" pitchFamily="18" charset="0"/>
              </a:rPr>
              <a:t>side.</a:t>
            </a:r>
          </a:p>
          <a:p>
            <a:pPr marL="286385" marR="5080" indent="-274320" algn="just">
              <a:lnSpc>
                <a:spcPct val="80000"/>
              </a:lnSpc>
              <a:spcBef>
                <a:spcPts val="600"/>
              </a:spcBef>
              <a:buClr>
                <a:srgbClr val="FF388B"/>
              </a:buClr>
              <a:buSzPct val="75000"/>
              <a:buFont typeface="Microsoft Sans Serif"/>
              <a:buChar char=""/>
              <a:tabLst>
                <a:tab pos="287020" algn="l"/>
              </a:tabLst>
            </a:pPr>
            <a:r>
              <a:rPr sz="2000" spc="-25" dirty="0">
                <a:latin typeface="Book Antiqua" panose="02040602050305030304" pitchFamily="18" charset="0"/>
              </a:rPr>
              <a:t>At</a:t>
            </a:r>
            <a:r>
              <a:rPr sz="2000" spc="-20" dirty="0">
                <a:latin typeface="Book Antiqua" panose="02040602050305030304" pitchFamily="18" charset="0"/>
              </a:rPr>
              <a:t> </a:t>
            </a:r>
            <a:r>
              <a:rPr sz="2000" spc="-10" dirty="0">
                <a:latin typeface="Book Antiqua" panose="02040602050305030304" pitchFamily="18" charset="0"/>
              </a:rPr>
              <a:t>the</a:t>
            </a:r>
            <a:r>
              <a:rPr sz="2000" spc="-5" dirty="0">
                <a:latin typeface="Book Antiqua" panose="02040602050305030304" pitchFamily="18" charset="0"/>
              </a:rPr>
              <a:t> </a:t>
            </a:r>
            <a:r>
              <a:rPr sz="2000" spc="-30" dirty="0">
                <a:latin typeface="Book Antiqua" panose="02040602050305030304" pitchFamily="18" charset="0"/>
              </a:rPr>
              <a:t>elbow,</a:t>
            </a:r>
            <a:r>
              <a:rPr sz="2000" spc="-25" dirty="0">
                <a:latin typeface="Book Antiqua" panose="02040602050305030304" pitchFamily="18" charset="0"/>
              </a:rPr>
              <a:t> </a:t>
            </a:r>
            <a:r>
              <a:rPr sz="2000" spc="-10" dirty="0">
                <a:latin typeface="Book Antiqua" panose="02040602050305030304" pitchFamily="18" charset="0"/>
              </a:rPr>
              <a:t>the</a:t>
            </a:r>
            <a:r>
              <a:rPr sz="2000" spc="-5" dirty="0">
                <a:latin typeface="Book Antiqua" panose="02040602050305030304" pitchFamily="18" charset="0"/>
              </a:rPr>
              <a:t> </a:t>
            </a:r>
            <a:r>
              <a:rPr sz="2000" spc="-10" dirty="0">
                <a:latin typeface="Book Antiqua" panose="02040602050305030304" pitchFamily="18" charset="0"/>
              </a:rPr>
              <a:t>radius</a:t>
            </a:r>
            <a:r>
              <a:rPr sz="2000" spc="-5" dirty="0">
                <a:latin typeface="Book Antiqua" panose="02040602050305030304" pitchFamily="18" charset="0"/>
              </a:rPr>
              <a:t> </a:t>
            </a:r>
            <a:r>
              <a:rPr sz="2000" spc="-10" dirty="0">
                <a:latin typeface="Book Antiqua" panose="02040602050305030304" pitchFamily="18" charset="0"/>
              </a:rPr>
              <a:t>and </a:t>
            </a:r>
            <a:r>
              <a:rPr sz="2000" spc="-5" dirty="0">
                <a:latin typeface="Book Antiqua" panose="02040602050305030304" pitchFamily="18" charset="0"/>
              </a:rPr>
              <a:t> ulna</a:t>
            </a:r>
            <a:r>
              <a:rPr sz="2000" dirty="0">
                <a:latin typeface="Book Antiqua" panose="02040602050305030304" pitchFamily="18" charset="0"/>
              </a:rPr>
              <a:t> </a:t>
            </a:r>
            <a:r>
              <a:rPr sz="2000" spc="-5" dirty="0">
                <a:latin typeface="Book Antiqua" panose="02040602050305030304" pitchFamily="18" charset="0"/>
              </a:rPr>
              <a:t>articulate</a:t>
            </a:r>
            <a:r>
              <a:rPr sz="2000" dirty="0">
                <a:latin typeface="Book Antiqua" panose="02040602050305030304" pitchFamily="18" charset="0"/>
              </a:rPr>
              <a:t> </a:t>
            </a:r>
            <a:r>
              <a:rPr sz="2000" spc="-5" dirty="0">
                <a:latin typeface="Book Antiqua" panose="02040602050305030304" pitchFamily="18" charset="0"/>
              </a:rPr>
              <a:t>with</a:t>
            </a:r>
            <a:r>
              <a:rPr sz="2000" dirty="0">
                <a:latin typeface="Book Antiqua" panose="02040602050305030304" pitchFamily="18" charset="0"/>
              </a:rPr>
              <a:t> </a:t>
            </a:r>
            <a:r>
              <a:rPr sz="2000" spc="-10" dirty="0">
                <a:latin typeface="Book Antiqua" panose="02040602050305030304" pitchFamily="18" charset="0"/>
              </a:rPr>
              <a:t>the </a:t>
            </a:r>
            <a:r>
              <a:rPr sz="2000" spc="-470" dirty="0">
                <a:latin typeface="Book Antiqua" panose="02040602050305030304" pitchFamily="18" charset="0"/>
              </a:rPr>
              <a:t> </a:t>
            </a:r>
            <a:r>
              <a:rPr sz="2000" spc="-5" dirty="0">
                <a:latin typeface="Book Antiqua" panose="02040602050305030304" pitchFamily="18" charset="0"/>
              </a:rPr>
              <a:t>trochlea</a:t>
            </a:r>
            <a:r>
              <a:rPr sz="2000" spc="955" dirty="0">
                <a:latin typeface="Book Antiqua" panose="02040602050305030304" pitchFamily="18" charset="0"/>
              </a:rPr>
              <a:t> </a:t>
            </a:r>
            <a:r>
              <a:rPr sz="2000" spc="-5" dirty="0">
                <a:latin typeface="Book Antiqua" panose="02040602050305030304" pitchFamily="18" charset="0"/>
              </a:rPr>
              <a:t>and</a:t>
            </a:r>
            <a:r>
              <a:rPr sz="2000" spc="955" dirty="0">
                <a:latin typeface="Book Antiqua" panose="02040602050305030304" pitchFamily="18" charset="0"/>
              </a:rPr>
              <a:t> </a:t>
            </a:r>
            <a:r>
              <a:rPr sz="2000" spc="-5" dirty="0">
                <a:latin typeface="Book Antiqua" panose="02040602050305030304" pitchFamily="18" charset="0"/>
              </a:rPr>
              <a:t>capitulum</a:t>
            </a:r>
            <a:r>
              <a:rPr sz="2000" spc="955" dirty="0">
                <a:latin typeface="Book Antiqua" panose="02040602050305030304" pitchFamily="18" charset="0"/>
              </a:rPr>
              <a:t> </a:t>
            </a:r>
            <a:r>
              <a:rPr sz="2000" spc="-10" dirty="0">
                <a:latin typeface="Book Antiqua" panose="02040602050305030304" pitchFamily="18" charset="0"/>
              </a:rPr>
              <a:t>of </a:t>
            </a:r>
            <a:r>
              <a:rPr sz="2000" spc="-5" dirty="0">
                <a:latin typeface="Book Antiqua" panose="02040602050305030304" pitchFamily="18" charset="0"/>
              </a:rPr>
              <a:t> </a:t>
            </a:r>
            <a:r>
              <a:rPr sz="2000" spc="-10" dirty="0">
                <a:latin typeface="Book Antiqua" panose="02040602050305030304" pitchFamily="18" charset="0"/>
              </a:rPr>
              <a:t>the</a:t>
            </a:r>
            <a:r>
              <a:rPr sz="2000" spc="15" dirty="0">
                <a:latin typeface="Book Antiqua" panose="02040602050305030304" pitchFamily="18" charset="0"/>
              </a:rPr>
              <a:t> </a:t>
            </a:r>
            <a:r>
              <a:rPr sz="2000" spc="-5" dirty="0">
                <a:latin typeface="Book Antiqua" panose="02040602050305030304" pitchFamily="18" charset="0"/>
              </a:rPr>
              <a:t>humerus</a:t>
            </a:r>
            <a:r>
              <a:rPr sz="2000" spc="10" dirty="0">
                <a:latin typeface="Book Antiqua" panose="02040602050305030304" pitchFamily="18" charset="0"/>
              </a:rPr>
              <a:t> </a:t>
            </a:r>
            <a:r>
              <a:rPr sz="2000" spc="-10" dirty="0">
                <a:latin typeface="Book Antiqua" panose="02040602050305030304" pitchFamily="18" charset="0"/>
              </a:rPr>
              <a:t>bone.</a:t>
            </a:r>
            <a:r>
              <a:rPr lang="en-GB" sz="2000" spc="-35" dirty="0">
                <a:latin typeface="Cambria"/>
                <a:cs typeface="Cambria"/>
              </a:rPr>
              <a:t> </a:t>
            </a:r>
          </a:p>
          <a:p>
            <a:pPr marL="286385" marR="5080" indent="-274320" algn="just">
              <a:lnSpc>
                <a:spcPct val="80000"/>
              </a:lnSpc>
              <a:spcBef>
                <a:spcPts val="600"/>
              </a:spcBef>
              <a:buClr>
                <a:srgbClr val="FF388B"/>
              </a:buClr>
              <a:buSzPct val="75000"/>
              <a:buFont typeface="Microsoft Sans Serif"/>
              <a:buChar char=""/>
              <a:tabLst>
                <a:tab pos="287020" algn="l"/>
              </a:tabLst>
            </a:pPr>
            <a:r>
              <a:rPr lang="en-GB" sz="2000" spc="-35" dirty="0">
                <a:latin typeface="Cambria"/>
                <a:cs typeface="Cambria"/>
              </a:rPr>
              <a:t>A</a:t>
            </a:r>
            <a:r>
              <a:rPr lang="en-GB" sz="2000" dirty="0">
                <a:latin typeface="Cambria"/>
                <a:cs typeface="Cambria"/>
              </a:rPr>
              <a:t>t </a:t>
            </a:r>
            <a:r>
              <a:rPr lang="en-GB" sz="2000" spc="-5" dirty="0">
                <a:latin typeface="Cambria"/>
                <a:cs typeface="Cambria"/>
              </a:rPr>
              <a:t>th</a:t>
            </a:r>
            <a:r>
              <a:rPr lang="en-GB" sz="2000" dirty="0">
                <a:latin typeface="Cambria"/>
                <a:cs typeface="Cambria"/>
              </a:rPr>
              <a:t>e </a:t>
            </a:r>
            <a:r>
              <a:rPr lang="en-GB" sz="2000" spc="-15" dirty="0">
                <a:latin typeface="Cambria"/>
                <a:cs typeface="Cambria"/>
              </a:rPr>
              <a:t>w</a:t>
            </a:r>
            <a:r>
              <a:rPr lang="en-GB" sz="2000" spc="-10" dirty="0">
                <a:latin typeface="Cambria"/>
                <a:cs typeface="Cambria"/>
              </a:rPr>
              <a:t>r</a:t>
            </a:r>
            <a:r>
              <a:rPr lang="en-GB" sz="2000" dirty="0">
                <a:latin typeface="Cambria"/>
                <a:cs typeface="Cambria"/>
              </a:rPr>
              <a:t>is</a:t>
            </a:r>
            <a:r>
              <a:rPr lang="en-GB" sz="2000" spc="40" dirty="0">
                <a:latin typeface="Cambria"/>
                <a:cs typeface="Cambria"/>
              </a:rPr>
              <a:t>t</a:t>
            </a:r>
            <a:r>
              <a:rPr lang="en-GB" sz="2000" dirty="0">
                <a:latin typeface="Cambria"/>
                <a:cs typeface="Cambria"/>
              </a:rPr>
              <a:t>, the </a:t>
            </a:r>
            <a:r>
              <a:rPr lang="en-GB" sz="2000" spc="-35" dirty="0">
                <a:latin typeface="Cambria"/>
                <a:cs typeface="Cambria"/>
              </a:rPr>
              <a:t>r</a:t>
            </a:r>
            <a:r>
              <a:rPr lang="en-GB" sz="2000" spc="-5" dirty="0">
                <a:latin typeface="Cambria"/>
                <a:cs typeface="Cambria"/>
              </a:rPr>
              <a:t>a</a:t>
            </a:r>
            <a:r>
              <a:rPr lang="en-GB" sz="2000" spc="-10" dirty="0">
                <a:latin typeface="Cambria"/>
                <a:cs typeface="Cambria"/>
              </a:rPr>
              <a:t>d</a:t>
            </a:r>
            <a:r>
              <a:rPr lang="en-GB" sz="2000" dirty="0">
                <a:latin typeface="Cambria"/>
                <a:cs typeface="Cambria"/>
              </a:rPr>
              <a:t>ius </a:t>
            </a:r>
            <a:r>
              <a:rPr lang="en-GB" sz="2000" spc="-5" dirty="0">
                <a:latin typeface="Cambria"/>
                <a:cs typeface="Cambria"/>
              </a:rPr>
              <a:t>articula</a:t>
            </a:r>
            <a:r>
              <a:rPr lang="en-GB" sz="2000" spc="-20" dirty="0">
                <a:latin typeface="Cambria"/>
                <a:cs typeface="Cambria"/>
              </a:rPr>
              <a:t>t</a:t>
            </a:r>
            <a:r>
              <a:rPr lang="en-GB" sz="2000" dirty="0">
                <a:latin typeface="Cambria"/>
                <a:cs typeface="Cambria"/>
              </a:rPr>
              <a:t>es </a:t>
            </a:r>
            <a:r>
              <a:rPr lang="en-GB" sz="2000" spc="-5" dirty="0">
                <a:latin typeface="Cambria"/>
                <a:cs typeface="Cambria"/>
              </a:rPr>
              <a:t>wi</a:t>
            </a:r>
            <a:r>
              <a:rPr lang="en-GB" sz="2000" spc="5" dirty="0">
                <a:latin typeface="Cambria"/>
                <a:cs typeface="Cambria"/>
              </a:rPr>
              <a:t>t</a:t>
            </a:r>
            <a:r>
              <a:rPr lang="en-GB" sz="2000" dirty="0">
                <a:latin typeface="Cambria"/>
                <a:cs typeface="Cambria"/>
              </a:rPr>
              <a:t>h </a:t>
            </a:r>
            <a:r>
              <a:rPr lang="en-GB" sz="2000" spc="-15" dirty="0">
                <a:latin typeface="Cambria"/>
                <a:cs typeface="Cambria"/>
              </a:rPr>
              <a:t>proximal</a:t>
            </a:r>
            <a:r>
              <a:rPr lang="en-GB" sz="2000" spc="-10" dirty="0">
                <a:latin typeface="Cambria"/>
                <a:cs typeface="Cambria"/>
              </a:rPr>
              <a:t> </a:t>
            </a:r>
            <a:r>
              <a:rPr lang="en-GB" sz="2000" spc="-20" dirty="0">
                <a:latin typeface="Cambria"/>
                <a:cs typeface="Cambria"/>
              </a:rPr>
              <a:t>row</a:t>
            </a:r>
            <a:r>
              <a:rPr lang="en-GB" sz="2000" spc="-15" dirty="0">
                <a:latin typeface="Cambria"/>
                <a:cs typeface="Cambria"/>
              </a:rPr>
              <a:t> </a:t>
            </a:r>
            <a:r>
              <a:rPr lang="en-GB" sz="2000" spc="-5" dirty="0">
                <a:latin typeface="Cambria"/>
                <a:cs typeface="Cambria"/>
              </a:rPr>
              <a:t>of</a:t>
            </a:r>
            <a:r>
              <a:rPr lang="en-GB" sz="2000" spc="520" dirty="0">
                <a:latin typeface="Cambria"/>
                <a:cs typeface="Cambria"/>
              </a:rPr>
              <a:t> </a:t>
            </a:r>
            <a:r>
              <a:rPr lang="en-GB" sz="2000" dirty="0">
                <a:latin typeface="Cambria"/>
                <a:cs typeface="Cambria"/>
              </a:rPr>
              <a:t>carpal </a:t>
            </a:r>
            <a:r>
              <a:rPr lang="en-GB" sz="2000" spc="5" dirty="0">
                <a:latin typeface="Cambria"/>
                <a:cs typeface="Cambria"/>
              </a:rPr>
              <a:t> </a:t>
            </a:r>
            <a:r>
              <a:rPr lang="en-GB" sz="2000" spc="-5" dirty="0">
                <a:latin typeface="Cambria"/>
                <a:cs typeface="Cambria"/>
              </a:rPr>
              <a:t>bones </a:t>
            </a:r>
            <a:r>
              <a:rPr lang="en-GB" sz="2000" spc="-15" dirty="0">
                <a:latin typeface="Cambria"/>
                <a:cs typeface="Cambria"/>
              </a:rPr>
              <a:t>to </a:t>
            </a:r>
            <a:r>
              <a:rPr lang="en-GB" sz="2000" spc="-5" dirty="0">
                <a:latin typeface="Cambria"/>
                <a:cs typeface="Cambria"/>
              </a:rPr>
              <a:t>form </a:t>
            </a:r>
            <a:r>
              <a:rPr lang="en-GB" sz="2000" dirty="0">
                <a:latin typeface="Cambria"/>
                <a:cs typeface="Cambria"/>
              </a:rPr>
              <a:t>an ellipsoidal </a:t>
            </a:r>
            <a:r>
              <a:rPr lang="en-GB" sz="2000" spc="5" dirty="0">
                <a:latin typeface="Cambria"/>
                <a:cs typeface="Cambria"/>
              </a:rPr>
              <a:t> </a:t>
            </a:r>
            <a:r>
              <a:rPr lang="en-GB" sz="2000" dirty="0">
                <a:latin typeface="Cambria"/>
                <a:cs typeface="Cambria"/>
              </a:rPr>
              <a:t>joint (radiocarpal joint).</a:t>
            </a:r>
          </a:p>
          <a:p>
            <a:pPr marL="286385" marR="5080" indent="-274320" algn="just">
              <a:lnSpc>
                <a:spcPct val="80000"/>
              </a:lnSpc>
              <a:spcBef>
                <a:spcPts val="600"/>
              </a:spcBef>
              <a:buClr>
                <a:srgbClr val="FF388B"/>
              </a:buClr>
              <a:buSzPct val="75000"/>
              <a:buFont typeface="Microsoft Sans Serif"/>
              <a:buChar char=""/>
              <a:tabLst>
                <a:tab pos="287020" algn="l"/>
              </a:tabLst>
            </a:pPr>
            <a:endParaRPr sz="2000" spc="-10" dirty="0">
              <a:latin typeface="Book Antiqua" panose="02040602050305030304" pitchFamily="18" charset="0"/>
            </a:endParaRPr>
          </a:p>
        </p:txBody>
      </p:sp>
      <p:pic>
        <p:nvPicPr>
          <p:cNvPr id="7" name="object 7"/>
          <p:cNvPicPr/>
          <p:nvPr/>
        </p:nvPicPr>
        <p:blipFill>
          <a:blip r:embed="rId2" cstate="print"/>
          <a:stretch>
            <a:fillRect/>
          </a:stretch>
        </p:blipFill>
        <p:spPr>
          <a:xfrm>
            <a:off x="4648200" y="1143000"/>
            <a:ext cx="3924300" cy="5029200"/>
          </a:xfrm>
          <a:prstGeom prst="rect">
            <a:avLst/>
          </a:prstGeom>
        </p:spPr>
      </p:pic>
    </p:spTree>
    <p:extLst>
      <p:ext uri="{BB962C8B-B14F-4D97-AF65-F5344CB8AC3E}">
        <p14:creationId xmlns:p14="http://schemas.microsoft.com/office/powerpoint/2010/main" val="17917041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36596" y="1299443"/>
            <a:ext cx="4114165" cy="4129977"/>
          </a:xfrm>
          <a:prstGeom prst="rect">
            <a:avLst/>
          </a:prstGeom>
        </p:spPr>
        <p:txBody>
          <a:bodyPr vert="horz" wrap="square" lIns="0" tIns="13335" rIns="0" bIns="0" rtlCol="0">
            <a:spAutoFit/>
          </a:bodyPr>
          <a:lstStyle/>
          <a:p>
            <a:pPr marL="286385" marR="5080" algn="just">
              <a:spcBef>
                <a:spcPts val="105"/>
              </a:spcBef>
            </a:pPr>
            <a:r>
              <a:rPr lang="en-GB" sz="2000" dirty="0">
                <a:latin typeface="Cambria"/>
                <a:cs typeface="Cambria"/>
              </a:rPr>
              <a:t>The </a:t>
            </a:r>
            <a:r>
              <a:rPr lang="en-GB" sz="2000" spc="-35" dirty="0">
                <a:latin typeface="Cambria"/>
                <a:cs typeface="Cambria"/>
              </a:rPr>
              <a:t>f</a:t>
            </a:r>
            <a:r>
              <a:rPr lang="en-GB" sz="2000" dirty="0">
                <a:latin typeface="Cambria"/>
                <a:cs typeface="Cambria"/>
              </a:rPr>
              <a:t>o</a:t>
            </a:r>
            <a:r>
              <a:rPr lang="en-GB" sz="2000" spc="-25" dirty="0">
                <a:latin typeface="Cambria"/>
                <a:cs typeface="Cambria"/>
              </a:rPr>
              <a:t>r</a:t>
            </a:r>
            <a:r>
              <a:rPr lang="en-GB" sz="2000" spc="-20" dirty="0">
                <a:latin typeface="Cambria"/>
                <a:cs typeface="Cambria"/>
              </a:rPr>
              <a:t>e</a:t>
            </a:r>
            <a:r>
              <a:rPr lang="en-GB" sz="2000" dirty="0">
                <a:latin typeface="Cambria"/>
                <a:cs typeface="Cambria"/>
              </a:rPr>
              <a:t>arm </a:t>
            </a:r>
            <a:r>
              <a:rPr lang="en-GB" sz="2000" spc="-5" dirty="0">
                <a:latin typeface="Cambria"/>
                <a:cs typeface="Cambria"/>
              </a:rPr>
              <a:t>bones also </a:t>
            </a:r>
            <a:r>
              <a:rPr lang="en-GB" sz="2000" spc="-10" dirty="0">
                <a:latin typeface="Cambria"/>
                <a:cs typeface="Cambria"/>
              </a:rPr>
              <a:t>articulate </a:t>
            </a:r>
            <a:r>
              <a:rPr lang="en-GB" sz="2000" dirty="0">
                <a:latin typeface="Cambria"/>
                <a:cs typeface="Cambria"/>
              </a:rPr>
              <a:t>w</a:t>
            </a:r>
            <a:r>
              <a:rPr lang="en-GB" sz="2000" spc="-15" dirty="0">
                <a:latin typeface="Cambria"/>
                <a:cs typeface="Cambria"/>
              </a:rPr>
              <a:t>i</a:t>
            </a:r>
            <a:r>
              <a:rPr lang="en-GB" sz="2000" spc="-5" dirty="0">
                <a:latin typeface="Cambria"/>
                <a:cs typeface="Cambria"/>
              </a:rPr>
              <a:t>t</a:t>
            </a:r>
            <a:r>
              <a:rPr lang="en-GB" sz="2000" dirty="0">
                <a:latin typeface="Cambria"/>
                <a:cs typeface="Cambria"/>
              </a:rPr>
              <a:t>h	</a:t>
            </a:r>
            <a:r>
              <a:rPr lang="en-GB" sz="2000" spc="-20" dirty="0">
                <a:latin typeface="Cambria"/>
                <a:cs typeface="Cambria"/>
              </a:rPr>
              <a:t>e</a:t>
            </a:r>
            <a:r>
              <a:rPr lang="en-GB" sz="2000" spc="-5" dirty="0">
                <a:latin typeface="Cambria"/>
                <a:cs typeface="Cambria"/>
              </a:rPr>
              <a:t>a</a:t>
            </a:r>
            <a:r>
              <a:rPr lang="en-GB" sz="2000" spc="5" dirty="0">
                <a:latin typeface="Cambria"/>
                <a:cs typeface="Cambria"/>
              </a:rPr>
              <a:t>c</a:t>
            </a:r>
            <a:r>
              <a:rPr lang="en-GB" sz="2000" dirty="0">
                <a:latin typeface="Cambria"/>
                <a:cs typeface="Cambria"/>
              </a:rPr>
              <a:t>h ot</a:t>
            </a:r>
            <a:r>
              <a:rPr lang="en-GB" sz="2000" spc="-10" dirty="0">
                <a:latin typeface="Cambria"/>
                <a:cs typeface="Cambria"/>
              </a:rPr>
              <a:t>he</a:t>
            </a:r>
            <a:r>
              <a:rPr lang="en-GB" sz="2000" spc="-195" dirty="0">
                <a:latin typeface="Cambria"/>
                <a:cs typeface="Cambria"/>
              </a:rPr>
              <a:t>r</a:t>
            </a:r>
            <a:r>
              <a:rPr lang="en-GB" sz="2000" dirty="0">
                <a:latin typeface="Cambria"/>
                <a:cs typeface="Cambria"/>
              </a:rPr>
              <a:t>.</a:t>
            </a:r>
          </a:p>
          <a:p>
            <a:pPr marL="286385" marR="5080" algn="just">
              <a:spcBef>
                <a:spcPts val="105"/>
              </a:spcBef>
            </a:pPr>
            <a:endParaRPr lang="en-GB" sz="2000" dirty="0">
              <a:latin typeface="Cambria"/>
              <a:cs typeface="Cambria"/>
            </a:endParaRPr>
          </a:p>
          <a:p>
            <a:pPr marL="286385" marR="5080" algn="just">
              <a:lnSpc>
                <a:spcPct val="100000"/>
              </a:lnSpc>
              <a:spcBef>
                <a:spcPts val="105"/>
              </a:spcBef>
            </a:pPr>
            <a:r>
              <a:rPr sz="2000" spc="-30" dirty="0">
                <a:latin typeface="Cambria"/>
                <a:cs typeface="Cambria"/>
              </a:rPr>
              <a:t>Proximally, </a:t>
            </a:r>
            <a:r>
              <a:rPr sz="2000" spc="-5" dirty="0">
                <a:latin typeface="Cambria"/>
                <a:cs typeface="Cambria"/>
              </a:rPr>
              <a:t>the head of </a:t>
            </a:r>
            <a:r>
              <a:rPr sz="2000" dirty="0">
                <a:latin typeface="Cambria"/>
                <a:cs typeface="Cambria"/>
              </a:rPr>
              <a:t>the </a:t>
            </a:r>
            <a:r>
              <a:rPr sz="2000" spc="-10" dirty="0">
                <a:latin typeface="Cambria"/>
                <a:cs typeface="Cambria"/>
              </a:rPr>
              <a:t>radius </a:t>
            </a:r>
            <a:r>
              <a:rPr sz="2000" spc="-5" dirty="0">
                <a:latin typeface="Cambria"/>
                <a:cs typeface="Cambria"/>
              </a:rPr>
              <a:t> forms </a:t>
            </a:r>
            <a:r>
              <a:rPr sz="2000" dirty="0">
                <a:latin typeface="Cambria"/>
                <a:cs typeface="Cambria"/>
              </a:rPr>
              <a:t>a </a:t>
            </a:r>
            <a:r>
              <a:rPr sz="2000" spc="-5" dirty="0">
                <a:latin typeface="Cambria"/>
                <a:cs typeface="Cambria"/>
              </a:rPr>
              <a:t>joint with </a:t>
            </a:r>
            <a:r>
              <a:rPr sz="2000" dirty="0">
                <a:latin typeface="Cambria"/>
                <a:cs typeface="Cambria"/>
              </a:rPr>
              <a:t>the </a:t>
            </a:r>
            <a:r>
              <a:rPr sz="2000" spc="-15" dirty="0">
                <a:latin typeface="Cambria"/>
                <a:cs typeface="Cambria"/>
              </a:rPr>
              <a:t>radial </a:t>
            </a:r>
            <a:r>
              <a:rPr sz="2000" spc="-10" dirty="0">
                <a:latin typeface="Cambria"/>
                <a:cs typeface="Cambria"/>
              </a:rPr>
              <a:t>notch </a:t>
            </a:r>
            <a:r>
              <a:rPr sz="2000" spc="-5" dirty="0">
                <a:latin typeface="Cambria"/>
                <a:cs typeface="Cambria"/>
              </a:rPr>
              <a:t> </a:t>
            </a:r>
            <a:r>
              <a:rPr sz="2000" dirty="0">
                <a:latin typeface="Cambria"/>
                <a:cs typeface="Cambria"/>
              </a:rPr>
              <a:t>of the </a:t>
            </a:r>
            <a:r>
              <a:rPr sz="2000" spc="-10" dirty="0">
                <a:latin typeface="Cambria"/>
                <a:cs typeface="Cambria"/>
              </a:rPr>
              <a:t>ulna, and </a:t>
            </a:r>
            <a:r>
              <a:rPr sz="2000" spc="-30" dirty="0">
                <a:latin typeface="Cambria"/>
                <a:cs typeface="Cambria"/>
              </a:rPr>
              <a:t>distally, </a:t>
            </a:r>
            <a:r>
              <a:rPr sz="2000" spc="-5" dirty="0">
                <a:latin typeface="Cambria"/>
                <a:cs typeface="Cambria"/>
              </a:rPr>
              <a:t>the head </a:t>
            </a:r>
            <a:r>
              <a:rPr sz="2000" spc="-10" dirty="0">
                <a:latin typeface="Cambria"/>
                <a:cs typeface="Cambria"/>
              </a:rPr>
              <a:t>of </a:t>
            </a:r>
            <a:r>
              <a:rPr sz="2000" spc="-430" dirty="0">
                <a:latin typeface="Cambria"/>
                <a:cs typeface="Cambria"/>
              </a:rPr>
              <a:t> </a:t>
            </a:r>
            <a:r>
              <a:rPr sz="2000" dirty="0">
                <a:latin typeface="Cambria"/>
                <a:cs typeface="Cambria"/>
              </a:rPr>
              <a:t>the</a:t>
            </a:r>
            <a:r>
              <a:rPr sz="2000" spc="5" dirty="0">
                <a:latin typeface="Cambria"/>
                <a:cs typeface="Cambria"/>
              </a:rPr>
              <a:t> </a:t>
            </a:r>
            <a:r>
              <a:rPr sz="2000" spc="-10" dirty="0">
                <a:latin typeface="Cambria"/>
                <a:cs typeface="Cambria"/>
              </a:rPr>
              <a:t>ulna</a:t>
            </a:r>
            <a:r>
              <a:rPr sz="2000" spc="-5" dirty="0">
                <a:latin typeface="Cambria"/>
                <a:cs typeface="Cambria"/>
              </a:rPr>
              <a:t> forms</a:t>
            </a:r>
            <a:r>
              <a:rPr sz="2000" dirty="0">
                <a:latin typeface="Cambria"/>
                <a:cs typeface="Cambria"/>
              </a:rPr>
              <a:t> a</a:t>
            </a:r>
            <a:r>
              <a:rPr sz="2000" spc="5" dirty="0">
                <a:latin typeface="Cambria"/>
                <a:cs typeface="Cambria"/>
              </a:rPr>
              <a:t> </a:t>
            </a:r>
            <a:r>
              <a:rPr sz="2000" spc="-5" dirty="0">
                <a:latin typeface="Cambria"/>
                <a:cs typeface="Cambria"/>
              </a:rPr>
              <a:t>joint</a:t>
            </a:r>
            <a:r>
              <a:rPr sz="2000" dirty="0">
                <a:latin typeface="Cambria"/>
                <a:cs typeface="Cambria"/>
              </a:rPr>
              <a:t> </a:t>
            </a:r>
            <a:r>
              <a:rPr sz="2000" spc="-5" dirty="0">
                <a:latin typeface="Cambria"/>
                <a:cs typeface="Cambria"/>
              </a:rPr>
              <a:t>with</a:t>
            </a:r>
            <a:r>
              <a:rPr sz="2000" dirty="0">
                <a:latin typeface="Cambria"/>
                <a:cs typeface="Cambria"/>
              </a:rPr>
              <a:t> </a:t>
            </a:r>
            <a:r>
              <a:rPr sz="2000" spc="-5" dirty="0">
                <a:latin typeface="Cambria"/>
                <a:cs typeface="Cambria"/>
              </a:rPr>
              <a:t>the </a:t>
            </a:r>
            <a:r>
              <a:rPr sz="2000" dirty="0">
                <a:latin typeface="Cambria"/>
                <a:cs typeface="Cambria"/>
              </a:rPr>
              <a:t> </a:t>
            </a:r>
            <a:r>
              <a:rPr sz="2000" spc="-5" dirty="0">
                <a:latin typeface="Cambria"/>
                <a:cs typeface="Cambria"/>
              </a:rPr>
              <a:t>ulnar</a:t>
            </a:r>
            <a:r>
              <a:rPr sz="2000" spc="-25" dirty="0">
                <a:latin typeface="Cambria"/>
                <a:cs typeface="Cambria"/>
              </a:rPr>
              <a:t> </a:t>
            </a:r>
            <a:r>
              <a:rPr sz="2000" spc="-5" dirty="0">
                <a:latin typeface="Cambria"/>
                <a:cs typeface="Cambria"/>
              </a:rPr>
              <a:t>notch</a:t>
            </a:r>
            <a:r>
              <a:rPr sz="2000" spc="-35" dirty="0">
                <a:latin typeface="Cambria"/>
                <a:cs typeface="Cambria"/>
              </a:rPr>
              <a:t> </a:t>
            </a:r>
            <a:r>
              <a:rPr sz="2000" dirty="0">
                <a:latin typeface="Cambria"/>
                <a:cs typeface="Cambria"/>
              </a:rPr>
              <a:t>of</a:t>
            </a:r>
            <a:r>
              <a:rPr sz="2000" spc="-20" dirty="0">
                <a:latin typeface="Cambria"/>
                <a:cs typeface="Cambria"/>
              </a:rPr>
              <a:t> </a:t>
            </a:r>
            <a:r>
              <a:rPr sz="2000" spc="-5" dirty="0">
                <a:latin typeface="Cambria"/>
                <a:cs typeface="Cambria"/>
              </a:rPr>
              <a:t>the</a:t>
            </a:r>
            <a:r>
              <a:rPr sz="2000" spc="-30" dirty="0">
                <a:latin typeface="Cambria"/>
                <a:cs typeface="Cambria"/>
              </a:rPr>
              <a:t> </a:t>
            </a:r>
            <a:r>
              <a:rPr sz="2000" spc="-5" dirty="0">
                <a:latin typeface="Cambria"/>
                <a:cs typeface="Cambria"/>
              </a:rPr>
              <a:t>radius.</a:t>
            </a:r>
            <a:endParaRPr lang="en-GB" sz="2000" spc="-5" dirty="0">
              <a:latin typeface="Cambria"/>
              <a:cs typeface="Cambria"/>
            </a:endParaRPr>
          </a:p>
          <a:p>
            <a:pPr marL="286385" marR="5080" algn="just">
              <a:lnSpc>
                <a:spcPct val="100000"/>
              </a:lnSpc>
              <a:spcBef>
                <a:spcPts val="105"/>
              </a:spcBef>
            </a:pPr>
            <a:endParaRPr sz="2000" dirty="0">
              <a:latin typeface="Cambria"/>
              <a:cs typeface="Cambria"/>
            </a:endParaRPr>
          </a:p>
          <a:p>
            <a:pPr marL="286385" marR="5715" indent="-274320" algn="just">
              <a:lnSpc>
                <a:spcPct val="100000"/>
              </a:lnSpc>
              <a:spcBef>
                <a:spcPts val="600"/>
              </a:spcBef>
              <a:buClr>
                <a:srgbClr val="FF388B"/>
              </a:buClr>
              <a:buSzPct val="75000"/>
              <a:buFont typeface="Microsoft Sans Serif"/>
              <a:buChar char=""/>
              <a:tabLst>
                <a:tab pos="287020" algn="l"/>
              </a:tabLst>
            </a:pPr>
            <a:r>
              <a:rPr sz="2000" dirty="0">
                <a:latin typeface="Cambria"/>
                <a:cs typeface="Cambria"/>
              </a:rPr>
              <a:t>These </a:t>
            </a:r>
            <a:r>
              <a:rPr sz="2000" spc="-20" dirty="0">
                <a:latin typeface="Cambria"/>
                <a:cs typeface="Cambria"/>
              </a:rPr>
              <a:t>pivot </a:t>
            </a:r>
            <a:r>
              <a:rPr sz="2000" spc="-5" dirty="0">
                <a:latin typeface="Cambria"/>
                <a:cs typeface="Cambria"/>
              </a:rPr>
              <a:t>joints </a:t>
            </a:r>
            <a:r>
              <a:rPr sz="2000" spc="-10" dirty="0">
                <a:latin typeface="Cambria"/>
                <a:cs typeface="Cambria"/>
              </a:rPr>
              <a:t>allow </a:t>
            </a:r>
            <a:r>
              <a:rPr sz="2000" dirty="0">
                <a:latin typeface="Cambria"/>
                <a:cs typeface="Cambria"/>
              </a:rPr>
              <a:t>the </a:t>
            </a:r>
            <a:r>
              <a:rPr sz="2000" spc="-10" dirty="0">
                <a:latin typeface="Cambria"/>
                <a:cs typeface="Cambria"/>
              </a:rPr>
              <a:t>radius </a:t>
            </a:r>
            <a:r>
              <a:rPr sz="2000" spc="-5" dirty="0">
                <a:latin typeface="Cambria"/>
                <a:cs typeface="Cambria"/>
              </a:rPr>
              <a:t> </a:t>
            </a:r>
            <a:r>
              <a:rPr sz="2000" spc="-10" dirty="0">
                <a:latin typeface="Cambria"/>
                <a:cs typeface="Cambria"/>
              </a:rPr>
              <a:t>to</a:t>
            </a:r>
            <a:r>
              <a:rPr sz="2000" spc="-5" dirty="0">
                <a:latin typeface="Cambria"/>
                <a:cs typeface="Cambria"/>
              </a:rPr>
              <a:t> </a:t>
            </a:r>
            <a:r>
              <a:rPr sz="2000" spc="-10" dirty="0">
                <a:latin typeface="Cambria"/>
                <a:cs typeface="Cambria"/>
              </a:rPr>
              <a:t>rotate</a:t>
            </a:r>
            <a:r>
              <a:rPr sz="2000" spc="-5" dirty="0">
                <a:latin typeface="Cambria"/>
                <a:cs typeface="Cambria"/>
              </a:rPr>
              <a:t> </a:t>
            </a:r>
            <a:r>
              <a:rPr sz="2000" spc="-10" dirty="0">
                <a:latin typeface="Cambria"/>
                <a:cs typeface="Cambria"/>
              </a:rPr>
              <a:t>around</a:t>
            </a:r>
            <a:r>
              <a:rPr sz="2000" spc="-5" dirty="0">
                <a:latin typeface="Cambria"/>
                <a:cs typeface="Cambria"/>
              </a:rPr>
              <a:t> the</a:t>
            </a:r>
            <a:r>
              <a:rPr sz="2000" dirty="0">
                <a:latin typeface="Cambria"/>
                <a:cs typeface="Cambria"/>
              </a:rPr>
              <a:t> </a:t>
            </a:r>
            <a:r>
              <a:rPr sz="2000" spc="-10" dirty="0">
                <a:latin typeface="Cambria"/>
                <a:cs typeface="Cambria"/>
              </a:rPr>
              <a:t>ulna,</a:t>
            </a:r>
            <a:r>
              <a:rPr sz="2000" spc="-5" dirty="0">
                <a:latin typeface="Cambria"/>
                <a:cs typeface="Cambria"/>
              </a:rPr>
              <a:t> </a:t>
            </a:r>
            <a:r>
              <a:rPr sz="2000" spc="-10" dirty="0">
                <a:latin typeface="Cambria"/>
                <a:cs typeface="Cambria"/>
              </a:rPr>
              <a:t>which </a:t>
            </a:r>
            <a:r>
              <a:rPr sz="2000" spc="-5" dirty="0">
                <a:latin typeface="Cambria"/>
                <a:cs typeface="Cambria"/>
              </a:rPr>
              <a:t> turns</a:t>
            </a:r>
            <a:r>
              <a:rPr sz="2000" dirty="0">
                <a:latin typeface="Cambria"/>
                <a:cs typeface="Cambria"/>
              </a:rPr>
              <a:t> the</a:t>
            </a:r>
            <a:r>
              <a:rPr sz="2000" spc="5" dirty="0">
                <a:latin typeface="Cambria"/>
                <a:cs typeface="Cambria"/>
              </a:rPr>
              <a:t> </a:t>
            </a:r>
            <a:r>
              <a:rPr sz="2000" spc="-5" dirty="0">
                <a:latin typeface="Cambria"/>
                <a:cs typeface="Cambria"/>
              </a:rPr>
              <a:t>palm</a:t>
            </a:r>
            <a:r>
              <a:rPr sz="2000" dirty="0">
                <a:latin typeface="Cambria"/>
                <a:cs typeface="Cambria"/>
              </a:rPr>
              <a:t> </a:t>
            </a:r>
            <a:r>
              <a:rPr sz="2000" spc="-5" dirty="0">
                <a:latin typeface="Cambria"/>
                <a:cs typeface="Cambria"/>
              </a:rPr>
              <a:t>of</a:t>
            </a:r>
            <a:r>
              <a:rPr sz="2000" dirty="0">
                <a:latin typeface="Cambria"/>
                <a:cs typeface="Cambria"/>
              </a:rPr>
              <a:t> </a:t>
            </a:r>
            <a:r>
              <a:rPr sz="2000" spc="-5" dirty="0">
                <a:latin typeface="Cambria"/>
                <a:cs typeface="Cambria"/>
              </a:rPr>
              <a:t>the</a:t>
            </a:r>
            <a:r>
              <a:rPr sz="2000" dirty="0">
                <a:latin typeface="Cambria"/>
                <a:cs typeface="Cambria"/>
              </a:rPr>
              <a:t> </a:t>
            </a:r>
            <a:r>
              <a:rPr sz="2000" spc="-5" dirty="0">
                <a:latin typeface="Cambria"/>
                <a:cs typeface="Cambria"/>
              </a:rPr>
              <a:t>hand </a:t>
            </a:r>
            <a:r>
              <a:rPr sz="2000" dirty="0">
                <a:latin typeface="Cambria"/>
                <a:cs typeface="Cambria"/>
              </a:rPr>
              <a:t> </a:t>
            </a:r>
            <a:r>
              <a:rPr sz="2000" spc="-5" dirty="0">
                <a:latin typeface="Cambria"/>
                <a:cs typeface="Cambria"/>
              </a:rPr>
              <a:t>(pro</a:t>
            </a:r>
            <a:r>
              <a:rPr lang="en-GB" sz="2000" spc="-5" dirty="0">
                <a:latin typeface="Cambria"/>
                <a:cs typeface="Cambria"/>
              </a:rPr>
              <a:t>n</a:t>
            </a:r>
            <a:r>
              <a:rPr sz="2000" spc="-5" dirty="0" err="1">
                <a:latin typeface="Cambria"/>
                <a:cs typeface="Cambria"/>
              </a:rPr>
              <a:t>ation</a:t>
            </a:r>
            <a:r>
              <a:rPr sz="2000" spc="-45" dirty="0">
                <a:latin typeface="Cambria"/>
                <a:cs typeface="Cambria"/>
              </a:rPr>
              <a:t> </a:t>
            </a:r>
            <a:r>
              <a:rPr sz="2000" dirty="0">
                <a:latin typeface="Cambria"/>
                <a:cs typeface="Cambria"/>
              </a:rPr>
              <a:t>and</a:t>
            </a:r>
            <a:r>
              <a:rPr sz="2000" spc="-10" dirty="0">
                <a:latin typeface="Cambria"/>
                <a:cs typeface="Cambria"/>
              </a:rPr>
              <a:t> </a:t>
            </a:r>
            <a:r>
              <a:rPr sz="2000" dirty="0">
                <a:latin typeface="Cambria"/>
                <a:cs typeface="Cambria"/>
              </a:rPr>
              <a:t>supination)</a:t>
            </a:r>
          </a:p>
        </p:txBody>
      </p:sp>
      <p:pic>
        <p:nvPicPr>
          <p:cNvPr id="6" name="object 6"/>
          <p:cNvPicPr/>
          <p:nvPr/>
        </p:nvPicPr>
        <p:blipFill>
          <a:blip r:embed="rId2" cstate="print"/>
          <a:stretch>
            <a:fillRect/>
          </a:stretch>
        </p:blipFill>
        <p:spPr>
          <a:xfrm>
            <a:off x="4724400" y="1216152"/>
            <a:ext cx="3962400" cy="4937760"/>
          </a:xfrm>
          <a:prstGeom prst="rect">
            <a:avLst/>
          </a:prstGeom>
        </p:spPr>
      </p:pic>
    </p:spTree>
    <p:extLst>
      <p:ext uri="{BB962C8B-B14F-4D97-AF65-F5344CB8AC3E}">
        <p14:creationId xmlns:p14="http://schemas.microsoft.com/office/powerpoint/2010/main" val="27714692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p:cNvPicPr>
            <a:picLocks noChangeAspect="1" noChangeArrowheads="1"/>
          </p:cNvPicPr>
          <p:nvPr/>
        </p:nvPicPr>
        <p:blipFill>
          <a:blip r:embed="rId2">
            <a:extLst>
              <a:ext uri="{28A0092B-C50C-407E-A947-70E740481C1C}">
                <a14:useLocalDpi xmlns:a14="http://schemas.microsoft.com/office/drawing/2010/main" val="0"/>
              </a:ext>
            </a:extLst>
          </a:blip>
          <a:srcRect l="44965" t="8488" r="42763" b="15385"/>
          <a:stretch>
            <a:fillRect/>
          </a:stretch>
        </p:blipFill>
        <p:spPr bwMode="auto">
          <a:xfrm>
            <a:off x="7240588" y="1263650"/>
            <a:ext cx="1579562" cy="551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1" name="Picture 2"/>
          <p:cNvPicPr>
            <a:picLocks noChangeAspect="1" noChangeArrowheads="1"/>
          </p:cNvPicPr>
          <p:nvPr/>
        </p:nvPicPr>
        <p:blipFill>
          <a:blip r:embed="rId3">
            <a:extLst>
              <a:ext uri="{28A0092B-C50C-407E-A947-70E740481C1C}">
                <a14:useLocalDpi xmlns:a14="http://schemas.microsoft.com/office/drawing/2010/main" val="0"/>
              </a:ext>
            </a:extLst>
          </a:blip>
          <a:srcRect l="52499" t="17000" r="28751" b="5000"/>
          <a:stretch>
            <a:fillRect/>
          </a:stretch>
        </p:blipFill>
        <p:spPr bwMode="auto">
          <a:xfrm>
            <a:off x="5187950" y="1706563"/>
            <a:ext cx="1981200" cy="515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2"/>
          <p:cNvSpPr>
            <a:spLocks noGrp="1" noChangeArrowheads="1"/>
          </p:cNvSpPr>
          <p:nvPr>
            <p:ph/>
          </p:nvPr>
        </p:nvSpPr>
        <p:spPr>
          <a:xfrm>
            <a:off x="36513" y="506512"/>
            <a:ext cx="9107487" cy="6351488"/>
          </a:xfrm>
        </p:spPr>
        <p:txBody>
          <a:bodyPr/>
          <a:lstStyle/>
          <a:p>
            <a:pPr eaLnBrk="1" hangingPunct="1">
              <a:lnSpc>
                <a:spcPct val="80000"/>
              </a:lnSpc>
            </a:pPr>
            <a:r>
              <a:rPr lang="en-GB" altLang="en-US" sz="1800" dirty="0">
                <a:latin typeface="Book Antiqua" panose="02040602050305030304" pitchFamily="18" charset="0"/>
              </a:rPr>
              <a:t>paired, long bone</a:t>
            </a:r>
            <a:endParaRPr lang="sr-Cyrl-RS" altLang="en-US" sz="1800" dirty="0">
              <a:latin typeface="Book Antiqua" panose="02040602050305030304" pitchFamily="18" charset="0"/>
            </a:endParaRPr>
          </a:p>
          <a:p>
            <a:pPr eaLnBrk="1" hangingPunct="1">
              <a:lnSpc>
                <a:spcPct val="80000"/>
              </a:lnSpc>
            </a:pPr>
            <a:r>
              <a:rPr lang="en-GB" sz="1800" dirty="0">
                <a:latin typeface="Book Antiqua" panose="02040602050305030304" pitchFamily="18" charset="0"/>
              </a:rPr>
              <a:t>The ulna is the stabilizing bone of the forearm and is the medial and longer of the two forearm bones. </a:t>
            </a:r>
            <a:endParaRPr lang="en-GB" altLang="en-US" sz="1800" dirty="0">
              <a:latin typeface="Book Antiqua" panose="02040602050305030304" pitchFamily="18" charset="0"/>
            </a:endParaRPr>
          </a:p>
          <a:p>
            <a:pPr eaLnBrk="1" hangingPunct="1">
              <a:lnSpc>
                <a:spcPct val="80000"/>
              </a:lnSpc>
            </a:pPr>
            <a:r>
              <a:rPr lang="en-GB" altLang="en-US" sz="1800" dirty="0">
                <a:latin typeface="Book Antiqua" panose="02040602050305030304" pitchFamily="18" charset="0"/>
              </a:rPr>
              <a:t>proximal end articulates with humerus</a:t>
            </a:r>
            <a:r>
              <a:rPr lang="sr-Cyrl-RS" altLang="en-US" sz="1800" dirty="0">
                <a:latin typeface="Book Antiqua" panose="02040602050305030304" pitchFamily="18" charset="0"/>
              </a:rPr>
              <a:t> </a:t>
            </a:r>
            <a:r>
              <a:rPr lang="en-GB" altLang="en-US" sz="1800" dirty="0">
                <a:latin typeface="Book Antiqua" panose="02040602050305030304" pitchFamily="18" charset="0"/>
              </a:rPr>
              <a:t>and</a:t>
            </a:r>
            <a:r>
              <a:rPr lang="sr-Cyrl-RS" altLang="en-US" sz="1800" dirty="0">
                <a:latin typeface="Book Antiqua" panose="02040602050305030304" pitchFamily="18" charset="0"/>
              </a:rPr>
              <a:t> </a:t>
            </a:r>
            <a:r>
              <a:rPr lang="en-GB" altLang="en-US" sz="1800" dirty="0">
                <a:latin typeface="Book Antiqua" panose="02040602050305030304" pitchFamily="18" charset="0"/>
              </a:rPr>
              <a:t>radius</a:t>
            </a:r>
            <a:r>
              <a:rPr lang="sr-Cyrl-RS" altLang="en-US" sz="1800" dirty="0">
                <a:latin typeface="Book Antiqua" panose="02040602050305030304" pitchFamily="18" charset="0"/>
              </a:rPr>
              <a:t> (</a:t>
            </a:r>
            <a:r>
              <a:rPr lang="en-GB" altLang="en-US" sz="1800" dirty="0">
                <a:latin typeface="Book Antiqua" panose="02040602050305030304" pitchFamily="18" charset="0"/>
              </a:rPr>
              <a:t>art. </a:t>
            </a:r>
            <a:r>
              <a:rPr lang="en-GB" altLang="en-US" sz="1800" dirty="0" err="1">
                <a:latin typeface="Book Antiqua" panose="02040602050305030304" pitchFamily="18" charset="0"/>
              </a:rPr>
              <a:t>cubiti</a:t>
            </a:r>
            <a:r>
              <a:rPr lang="en-GB" altLang="en-US" sz="1800" dirty="0">
                <a:latin typeface="Book Antiqua" panose="02040602050305030304" pitchFamily="18" charset="0"/>
              </a:rPr>
              <a:t> – elbow joint</a:t>
            </a:r>
            <a:r>
              <a:rPr lang="sr-Cyrl-RS" altLang="en-US" sz="1800" dirty="0">
                <a:latin typeface="Book Antiqua" panose="02040602050305030304" pitchFamily="18" charset="0"/>
              </a:rPr>
              <a:t>), </a:t>
            </a:r>
            <a:r>
              <a:rPr lang="en-GB" altLang="en-US" sz="1800" dirty="0">
                <a:latin typeface="Book Antiqua" panose="02040602050305030304" pitchFamily="18" charset="0"/>
              </a:rPr>
              <a:t>distal end articulates with distal end of radius </a:t>
            </a:r>
            <a:r>
              <a:rPr lang="sr-Cyrl-RS" altLang="en-US" sz="1800" dirty="0">
                <a:latin typeface="Book Antiqua" panose="02040602050305030304" pitchFamily="18" charset="0"/>
              </a:rPr>
              <a:t>(</a:t>
            </a:r>
            <a:r>
              <a:rPr lang="en-GB" altLang="en-US" sz="1800" dirty="0">
                <a:latin typeface="Book Antiqua" panose="02040602050305030304" pitchFamily="18" charset="0"/>
              </a:rPr>
              <a:t>distal </a:t>
            </a:r>
            <a:r>
              <a:rPr lang="en-GB" altLang="en-US" sz="1800" dirty="0" err="1">
                <a:latin typeface="Book Antiqua" panose="02040602050305030304" pitchFamily="18" charset="0"/>
              </a:rPr>
              <a:t>radioulnar</a:t>
            </a:r>
            <a:r>
              <a:rPr lang="en-GB" altLang="en-US" sz="1800" dirty="0">
                <a:latin typeface="Book Antiqua" panose="02040602050305030304" pitchFamily="18" charset="0"/>
              </a:rPr>
              <a:t> joint</a:t>
            </a:r>
            <a:r>
              <a:rPr lang="sr-Cyrl-RS" altLang="en-US" sz="1800" dirty="0">
                <a:latin typeface="Book Antiqua" panose="02040602050305030304" pitchFamily="18" charset="0"/>
              </a:rPr>
              <a:t>)</a:t>
            </a:r>
          </a:p>
          <a:p>
            <a:pPr eaLnBrk="1" hangingPunct="1">
              <a:lnSpc>
                <a:spcPct val="80000"/>
              </a:lnSpc>
            </a:pPr>
            <a:r>
              <a:rPr lang="en-GB" altLang="en-US" sz="1800" dirty="0">
                <a:latin typeface="Book Antiqua" panose="02040602050305030304" pitchFamily="18" charset="0"/>
              </a:rPr>
              <a:t>parts</a:t>
            </a:r>
            <a:r>
              <a:rPr lang="sr-Cyrl-RS" altLang="en-US" sz="1800" dirty="0">
                <a:latin typeface="Book Antiqua" panose="02040602050305030304" pitchFamily="18" charset="0"/>
              </a:rPr>
              <a:t>:</a:t>
            </a:r>
          </a:p>
          <a:p>
            <a:pPr eaLnBrk="1" hangingPunct="1">
              <a:lnSpc>
                <a:spcPct val="80000"/>
              </a:lnSpc>
              <a:buFontTx/>
              <a:buNone/>
            </a:pPr>
            <a:r>
              <a:rPr lang="en-GB" altLang="en-US" sz="1800" dirty="0">
                <a:latin typeface="Book Antiqua" panose="02040602050305030304" pitchFamily="18" charset="0"/>
              </a:rPr>
              <a:t>	1) body (shaft)</a:t>
            </a:r>
            <a:r>
              <a:rPr lang="sr-Cyrl-RS" altLang="en-US" sz="1800" dirty="0">
                <a:latin typeface="Book Antiqua" panose="02040602050305030304" pitchFamily="18" charset="0"/>
              </a:rPr>
              <a:t> (</a:t>
            </a:r>
            <a:r>
              <a:rPr lang="en-GB" altLang="en-US" sz="1800" b="1" dirty="0">
                <a:latin typeface="Book Antiqua" panose="02040602050305030304" pitchFamily="18" charset="0"/>
              </a:rPr>
              <a:t>corpus</a:t>
            </a:r>
            <a:r>
              <a:rPr lang="en-GB" altLang="en-US" sz="1800" dirty="0">
                <a:latin typeface="Book Antiqua" panose="02040602050305030304" pitchFamily="18" charset="0"/>
              </a:rPr>
              <a:t>)</a:t>
            </a:r>
            <a:br>
              <a:rPr lang="sr-Cyrl-RS" altLang="en-US" sz="1800" dirty="0">
                <a:latin typeface="Book Antiqua" panose="02040602050305030304" pitchFamily="18" charset="0"/>
              </a:rPr>
            </a:br>
            <a:r>
              <a:rPr lang="en-GB" altLang="en-US" sz="1800" dirty="0">
                <a:latin typeface="Book Antiqua" panose="02040602050305030304" pitchFamily="18" charset="0"/>
              </a:rPr>
              <a:t>2) proximal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proximalis</a:t>
            </a:r>
            <a:r>
              <a:rPr lang="en-GB" altLang="en-US" sz="1800" dirty="0">
                <a:latin typeface="Book Antiqua" panose="02040602050305030304" pitchFamily="18" charset="0"/>
              </a:rPr>
              <a:t>)</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en-GB" altLang="en-US" sz="1800" dirty="0">
                <a:latin typeface="Book Antiqua" panose="02040602050305030304" pitchFamily="18" charset="0"/>
              </a:rPr>
              <a:t>3) distal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distalis</a:t>
            </a:r>
            <a:r>
              <a:rPr lang="en-GB" altLang="en-US" sz="1800" dirty="0">
                <a:latin typeface="Book Antiqua" panose="02040602050305030304" pitchFamily="18" charset="0"/>
              </a:rPr>
              <a:t>)</a:t>
            </a:r>
            <a:endParaRPr lang="sr-Cyrl-RS" altLang="en-US" sz="1800" dirty="0">
              <a:latin typeface="Book Antiqua" panose="02040602050305030304" pitchFamily="18" charset="0"/>
            </a:endParaRPr>
          </a:p>
          <a:p>
            <a:pPr eaLnBrk="1" hangingPunct="1">
              <a:lnSpc>
                <a:spcPct val="80000"/>
              </a:lnSpc>
              <a:buFontTx/>
              <a:buNone/>
            </a:pPr>
            <a:endParaRPr lang="sr-Cyrl-RS" altLang="en-US" sz="1800" dirty="0">
              <a:latin typeface="Book Antiqua" panose="02040602050305030304" pitchFamily="18" charset="0"/>
            </a:endParaRPr>
          </a:p>
          <a:p>
            <a:pPr eaLnBrk="1" hangingPunct="1">
              <a:lnSpc>
                <a:spcPct val="80000"/>
              </a:lnSpc>
              <a:buFontTx/>
              <a:buAutoNum type="arabicParenR"/>
            </a:pPr>
            <a:r>
              <a:rPr lang="en-GB" altLang="en-US" sz="1800" dirty="0">
                <a:latin typeface="Book Antiqua" panose="02040602050305030304" pitchFamily="18" charset="0"/>
              </a:rPr>
              <a:t>body (shaft)</a:t>
            </a:r>
            <a:r>
              <a:rPr lang="sr-Cyrl-RS" altLang="en-US" sz="1800" dirty="0">
                <a:latin typeface="Book Antiqua" panose="02040602050305030304" pitchFamily="18" charset="0"/>
              </a:rPr>
              <a:t> (</a:t>
            </a:r>
            <a:r>
              <a:rPr lang="en-GB" altLang="en-US" sz="1800" b="1" dirty="0">
                <a:latin typeface="Book Antiqua" panose="02040602050305030304" pitchFamily="18" charset="0"/>
              </a:rPr>
              <a:t>corpus</a:t>
            </a:r>
            <a:r>
              <a:rPr lang="en-GB" altLang="en-US" sz="1800" dirty="0">
                <a:latin typeface="Book Antiqua" panose="02040602050305030304" pitchFamily="18" charset="0"/>
              </a:rPr>
              <a:t>)</a:t>
            </a:r>
            <a:r>
              <a:rPr lang="sr-Cyrl-RS" altLang="en-US" sz="1800" dirty="0">
                <a:latin typeface="Book Antiqua" panose="02040602050305030304" pitchFamily="18" charset="0"/>
              </a:rPr>
              <a:t> – 3 </a:t>
            </a:r>
            <a:r>
              <a:rPr lang="en-GB" altLang="en-US" sz="1800" dirty="0">
                <a:latin typeface="Book Antiqua" panose="02040602050305030304" pitchFamily="18" charset="0"/>
              </a:rPr>
              <a:t>surfaces</a:t>
            </a:r>
            <a:r>
              <a:rPr lang="sr-Cyrl-RS" altLang="en-US" sz="1800" dirty="0">
                <a:latin typeface="Book Antiqua" panose="02040602050305030304" pitchFamily="18" charset="0"/>
              </a:rPr>
              <a:t> </a:t>
            </a:r>
            <a:r>
              <a:rPr lang="en-GB" altLang="en-US" sz="1800" dirty="0">
                <a:latin typeface="Book Antiqua" panose="02040602050305030304" pitchFamily="18" charset="0"/>
              </a:rPr>
              <a:t>and</a:t>
            </a:r>
            <a:r>
              <a:rPr lang="sr-Cyrl-RS" altLang="en-US" sz="1800" dirty="0">
                <a:latin typeface="Book Antiqua" panose="02040602050305030304" pitchFamily="18" charset="0"/>
              </a:rPr>
              <a:t> 3 </a:t>
            </a:r>
            <a:r>
              <a:rPr lang="en-GB" altLang="en-US" sz="1800" dirty="0" err="1">
                <a:latin typeface="Book Antiqua" panose="02040602050305030304" pitchFamily="18" charset="0"/>
              </a:rPr>
              <a:t>margines</a:t>
            </a:r>
            <a:endParaRPr lang="en-GB" altLang="en-US" sz="1800" dirty="0">
              <a:latin typeface="Book Antiqua" panose="02040602050305030304" pitchFamily="18" charset="0"/>
            </a:endParaRPr>
          </a:p>
          <a:p>
            <a:pPr marL="0" indent="0" eaLnBrk="1" hangingPunct="1">
              <a:lnSpc>
                <a:spcPct val="80000"/>
              </a:lnSpc>
              <a:buNone/>
            </a:pPr>
            <a:r>
              <a:rPr lang="en-GB" sz="1800" dirty="0">
                <a:latin typeface="Book Antiqua" panose="02040602050305030304" pitchFamily="18" charset="0"/>
              </a:rPr>
              <a:t>      - The shaft of the ulna is thick and cylindrical </a:t>
            </a:r>
            <a:br>
              <a:rPr lang="en-GB" sz="1800" dirty="0">
                <a:latin typeface="Book Antiqua" panose="02040602050305030304" pitchFamily="18" charset="0"/>
              </a:rPr>
            </a:br>
            <a:r>
              <a:rPr lang="en-GB" sz="1800" dirty="0">
                <a:latin typeface="Book Antiqua" panose="02040602050305030304" pitchFamily="18" charset="0"/>
              </a:rPr>
              <a:t>        proximally, but it tapers, diminishing in </a:t>
            </a:r>
            <a:br>
              <a:rPr lang="en-GB" sz="1800" dirty="0">
                <a:latin typeface="Book Antiqua" panose="02040602050305030304" pitchFamily="18" charset="0"/>
              </a:rPr>
            </a:br>
            <a:r>
              <a:rPr lang="en-GB" sz="1800" dirty="0">
                <a:latin typeface="Book Antiqua" panose="02040602050305030304" pitchFamily="18" charset="0"/>
              </a:rPr>
              <a:t>        diameter, as it continues distally</a:t>
            </a:r>
          </a:p>
          <a:p>
            <a:pPr marL="0" indent="0" eaLnBrk="1" hangingPunct="1">
              <a:lnSpc>
                <a:spcPct val="80000"/>
              </a:lnSpc>
              <a:buNone/>
            </a:pPr>
            <a:r>
              <a:rPr lang="en-GB" altLang="en-US" sz="1800" dirty="0">
                <a:latin typeface="Book Antiqua" panose="02040602050305030304" pitchFamily="18" charset="0"/>
              </a:rPr>
              <a:t>     - The surfaces are:</a:t>
            </a:r>
            <a:br>
              <a:rPr lang="en-GB" altLang="en-US" sz="1800" dirty="0">
                <a:latin typeface="Book Antiqua" panose="02040602050305030304" pitchFamily="18" charset="0"/>
              </a:rPr>
            </a:br>
            <a:r>
              <a:rPr lang="en-GB" altLang="en-US" sz="1800" dirty="0">
                <a:latin typeface="Book Antiqua" panose="02040602050305030304" pitchFamily="18" charset="0"/>
              </a:rPr>
              <a:t>          - anterior</a:t>
            </a:r>
            <a:br>
              <a:rPr lang="en-GB" altLang="en-US" sz="1800" dirty="0">
                <a:latin typeface="Book Antiqua" panose="02040602050305030304" pitchFamily="18" charset="0"/>
              </a:rPr>
            </a:br>
            <a:r>
              <a:rPr lang="en-GB" altLang="en-US" sz="1800" dirty="0">
                <a:latin typeface="Book Antiqua" panose="02040602050305030304" pitchFamily="18" charset="0"/>
              </a:rPr>
              <a:t>          - posterior</a:t>
            </a:r>
            <a:br>
              <a:rPr lang="en-GB" altLang="en-US" sz="1800" dirty="0">
                <a:latin typeface="Book Antiqua" panose="02040602050305030304" pitchFamily="18" charset="0"/>
              </a:rPr>
            </a:br>
            <a:r>
              <a:rPr lang="en-GB" altLang="en-US" sz="1800" dirty="0">
                <a:latin typeface="Book Antiqua" panose="02040602050305030304" pitchFamily="18" charset="0"/>
              </a:rPr>
              <a:t>          - medial</a:t>
            </a:r>
          </a:p>
          <a:p>
            <a:pPr eaLnBrk="1" hangingPunct="1">
              <a:lnSpc>
                <a:spcPct val="80000"/>
              </a:lnSpc>
              <a:buNone/>
            </a:pPr>
            <a:r>
              <a:rPr lang="en-GB" altLang="en-US" sz="1800" dirty="0">
                <a:latin typeface="Book Antiqua" panose="02040602050305030304" pitchFamily="18" charset="0"/>
              </a:rPr>
              <a:t>     - The margins are:</a:t>
            </a:r>
            <a:br>
              <a:rPr lang="en-GB" altLang="en-US" sz="1800" dirty="0">
                <a:latin typeface="Book Antiqua" panose="02040602050305030304" pitchFamily="18" charset="0"/>
              </a:rPr>
            </a:br>
            <a:r>
              <a:rPr lang="en-GB" altLang="en-US" sz="1800" dirty="0">
                <a:latin typeface="Book Antiqua" panose="02040602050305030304" pitchFamily="18" charset="0"/>
              </a:rPr>
              <a:t>    - anterior</a:t>
            </a:r>
            <a:br>
              <a:rPr lang="en-GB" altLang="en-US" sz="1800" dirty="0">
                <a:latin typeface="Book Antiqua" panose="02040602050305030304" pitchFamily="18" charset="0"/>
              </a:rPr>
            </a:br>
            <a:r>
              <a:rPr lang="en-GB" altLang="en-US" sz="1800" dirty="0">
                <a:latin typeface="Book Antiqua" panose="02040602050305030304" pitchFamily="18" charset="0"/>
              </a:rPr>
              <a:t>    - posterior</a:t>
            </a:r>
            <a:br>
              <a:rPr lang="en-GB" altLang="en-US" sz="1800" dirty="0">
                <a:latin typeface="Book Antiqua" panose="02040602050305030304" pitchFamily="18" charset="0"/>
              </a:rPr>
            </a:br>
            <a:r>
              <a:rPr lang="en-GB" altLang="en-US" sz="1800" dirty="0">
                <a:latin typeface="Book Antiqua" panose="02040602050305030304" pitchFamily="18" charset="0"/>
              </a:rPr>
              <a:t>    - lateral (</a:t>
            </a:r>
            <a:r>
              <a:rPr lang="en-GB" altLang="en-US" sz="1800" dirty="0" err="1">
                <a:latin typeface="Book Antiqua" panose="02040602050305030304" pitchFamily="18" charset="0"/>
              </a:rPr>
              <a:t>interossseal</a:t>
            </a:r>
            <a:r>
              <a:rPr lang="en-GB" altLang="en-US" sz="1800" dirty="0">
                <a:latin typeface="Book Antiqua" panose="02040602050305030304" pitchFamily="18" charset="0"/>
              </a:rPr>
              <a:t>) - </a:t>
            </a:r>
            <a:r>
              <a:rPr lang="en-GB" sz="1800" spc="-15" dirty="0">
                <a:latin typeface="Cambria"/>
                <a:cs typeface="Cambria"/>
              </a:rPr>
              <a:t>where</a:t>
            </a:r>
            <a:r>
              <a:rPr lang="en-GB" sz="1800" spc="-10" dirty="0">
                <a:latin typeface="Cambria"/>
                <a:cs typeface="Cambria"/>
              </a:rPr>
              <a:t> the</a:t>
            </a:r>
            <a:r>
              <a:rPr lang="en-GB" sz="1800" spc="-5" dirty="0">
                <a:latin typeface="Cambria"/>
                <a:cs typeface="Cambria"/>
              </a:rPr>
              <a:t> </a:t>
            </a:r>
            <a:r>
              <a:rPr lang="en-GB" sz="1800" spc="-10" dirty="0">
                <a:latin typeface="Cambria"/>
                <a:cs typeface="Cambria"/>
              </a:rPr>
              <a:t>interosseous </a:t>
            </a:r>
            <a:r>
              <a:rPr lang="en-GB" sz="1800" spc="-5" dirty="0">
                <a:latin typeface="Cambria"/>
                <a:cs typeface="Cambria"/>
              </a:rPr>
              <a:t> </a:t>
            </a:r>
            <a:br>
              <a:rPr lang="en-GB" sz="1800" spc="-5" dirty="0">
                <a:latin typeface="Cambria"/>
                <a:cs typeface="Cambria"/>
              </a:rPr>
            </a:br>
            <a:r>
              <a:rPr lang="en-GB" sz="1800" spc="-5" dirty="0">
                <a:latin typeface="Cambria"/>
                <a:cs typeface="Cambria"/>
              </a:rPr>
              <a:t>       </a:t>
            </a:r>
            <a:r>
              <a:rPr lang="en-GB" sz="1800" spc="-15" dirty="0">
                <a:latin typeface="Cambria"/>
                <a:cs typeface="Cambria"/>
              </a:rPr>
              <a:t>membrane</a:t>
            </a:r>
            <a:r>
              <a:rPr lang="en-GB" sz="1800" spc="40" dirty="0">
                <a:latin typeface="Cambria"/>
                <a:cs typeface="Cambria"/>
              </a:rPr>
              <a:t> </a:t>
            </a:r>
            <a:r>
              <a:rPr lang="en-GB" sz="1800" spc="-5" dirty="0">
                <a:latin typeface="Cambria"/>
                <a:cs typeface="Cambria"/>
              </a:rPr>
              <a:t>attaches.</a:t>
            </a:r>
            <a:endParaRPr lang="en-GB" altLang="en-US" sz="1800" dirty="0">
              <a:highlight>
                <a:srgbClr val="FFFF00"/>
              </a:highlight>
              <a:latin typeface="Book Antiqua" panose="02040602050305030304" pitchFamily="18" charset="0"/>
            </a:endParaRPr>
          </a:p>
          <a:p>
            <a:pPr eaLnBrk="1" hangingPunct="1">
              <a:lnSpc>
                <a:spcPct val="80000"/>
              </a:lnSpc>
              <a:buFontTx/>
              <a:buNone/>
            </a:pPr>
            <a:endParaRPr lang="en-US" altLang="en-US" sz="1600" dirty="0">
              <a:latin typeface="Book Antiqua" panose="02040602050305030304" pitchFamily="18" charset="0"/>
            </a:endParaRPr>
          </a:p>
        </p:txBody>
      </p:sp>
      <p:sp>
        <p:nvSpPr>
          <p:cNvPr id="15363" name="Rectangle 2"/>
          <p:cNvSpPr txBox="1">
            <a:spLocks noChangeArrowheads="1"/>
          </p:cNvSpPr>
          <p:nvPr/>
        </p:nvSpPr>
        <p:spPr bwMode="auto">
          <a:xfrm>
            <a:off x="466725" y="12065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ULNA</a:t>
            </a:r>
          </a:p>
        </p:txBody>
      </p:sp>
    </p:spTree>
    <p:extLst>
      <p:ext uri="{BB962C8B-B14F-4D97-AF65-F5344CB8AC3E}">
        <p14:creationId xmlns:p14="http://schemas.microsoft.com/office/powerpoint/2010/main" val="36953442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5"/>
          <p:cNvPicPr>
            <a:picLocks noChangeAspect="1" noChangeArrowheads="1"/>
          </p:cNvPicPr>
          <p:nvPr/>
        </p:nvPicPr>
        <p:blipFill>
          <a:blip r:embed="rId2">
            <a:extLst>
              <a:ext uri="{28A0092B-C50C-407E-A947-70E740481C1C}">
                <a14:useLocalDpi xmlns:a14="http://schemas.microsoft.com/office/drawing/2010/main" val="0"/>
              </a:ext>
            </a:extLst>
          </a:blip>
          <a:srcRect l="44965" t="8488" r="42763" b="15385"/>
          <a:stretch>
            <a:fillRect/>
          </a:stretch>
        </p:blipFill>
        <p:spPr bwMode="auto">
          <a:xfrm>
            <a:off x="7240588" y="1263650"/>
            <a:ext cx="1579562" cy="551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1" name="Picture 2"/>
          <p:cNvPicPr>
            <a:picLocks noChangeAspect="1" noChangeArrowheads="1"/>
          </p:cNvPicPr>
          <p:nvPr/>
        </p:nvPicPr>
        <p:blipFill>
          <a:blip r:embed="rId3">
            <a:extLst>
              <a:ext uri="{28A0092B-C50C-407E-A947-70E740481C1C}">
                <a14:useLocalDpi xmlns:a14="http://schemas.microsoft.com/office/drawing/2010/main" val="0"/>
              </a:ext>
            </a:extLst>
          </a:blip>
          <a:srcRect l="52499" t="17000" r="28751" b="5000"/>
          <a:stretch>
            <a:fillRect/>
          </a:stretch>
        </p:blipFill>
        <p:spPr bwMode="auto">
          <a:xfrm>
            <a:off x="5187950" y="1706563"/>
            <a:ext cx="1981200" cy="515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2"/>
          <p:cNvSpPr>
            <a:spLocks noGrp="1" noChangeArrowheads="1"/>
          </p:cNvSpPr>
          <p:nvPr>
            <p:ph/>
          </p:nvPr>
        </p:nvSpPr>
        <p:spPr>
          <a:xfrm>
            <a:off x="26988" y="836613"/>
            <a:ext cx="9107487" cy="5111750"/>
          </a:xfrm>
        </p:spPr>
        <p:txBody>
          <a:bodyPr/>
          <a:lstStyle/>
          <a:p>
            <a:pPr eaLnBrk="1" hangingPunct="1">
              <a:lnSpc>
                <a:spcPct val="80000"/>
              </a:lnSpc>
              <a:buFontTx/>
              <a:buNone/>
            </a:pPr>
            <a:r>
              <a:rPr lang="en-GB" altLang="en-US" sz="1600" dirty="0">
                <a:latin typeface="Book Antiqua" panose="02040602050305030304" pitchFamily="18" charset="0"/>
              </a:rPr>
              <a:t>2</a:t>
            </a:r>
            <a:r>
              <a:rPr lang="en-GB" altLang="en-US" sz="2000" dirty="0">
                <a:latin typeface="Book Antiqua" panose="02040602050305030304" pitchFamily="18" charset="0"/>
              </a:rPr>
              <a:t>) proximal end</a:t>
            </a:r>
            <a:r>
              <a:rPr lang="sr-Cyrl-RS" altLang="en-US" sz="2000" dirty="0">
                <a:latin typeface="Book Antiqua" panose="02040602050305030304" pitchFamily="18" charset="0"/>
              </a:rPr>
              <a:t> (</a:t>
            </a:r>
            <a:r>
              <a:rPr lang="en-GB" altLang="en-US" sz="2000" b="1" dirty="0" err="1">
                <a:latin typeface="Book Antiqua" panose="02040602050305030304" pitchFamily="18" charset="0"/>
              </a:rPr>
              <a:t>extremitas</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proximalis</a:t>
            </a:r>
            <a:r>
              <a:rPr lang="en-GB" altLang="en-US" sz="2000" dirty="0">
                <a:latin typeface="Book Antiqua" panose="02040602050305030304" pitchFamily="18" charset="0"/>
              </a:rPr>
              <a:t>)</a:t>
            </a:r>
            <a:r>
              <a:rPr lang="sr-Cyrl-RS" altLang="en-US" sz="2000" dirty="0">
                <a:latin typeface="Book Antiqua" panose="02040602050305030304" pitchFamily="18" charset="0"/>
              </a:rPr>
              <a:t> – </a:t>
            </a:r>
            <a:r>
              <a:rPr lang="en-GB" altLang="en-US" sz="2000" dirty="0">
                <a:latin typeface="Book Antiqua" panose="02040602050305030304" pitchFamily="18" charset="0"/>
              </a:rPr>
              <a:t>which is more massive</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processes</a:t>
            </a:r>
            <a:r>
              <a:rPr lang="sr-Cyrl-RS" altLang="en-US" sz="2000" dirty="0">
                <a:latin typeface="Book Antiqua" panose="02040602050305030304" pitchFamily="18" charset="0"/>
              </a:rPr>
              <a:t>: </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err="1">
                <a:latin typeface="Book Antiqua" panose="02040602050305030304" pitchFamily="18" charset="0"/>
              </a:rPr>
              <a:t>processus</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coronoideus</a:t>
            </a:r>
            <a:r>
              <a:rPr lang="en-GB" altLang="en-US" sz="2000" b="1" dirty="0">
                <a:latin typeface="Book Antiqua" panose="02040602050305030304" pitchFamily="18" charset="0"/>
              </a:rPr>
              <a:t> </a:t>
            </a:r>
            <a:br>
              <a:rPr lang="sr-Cyrl-RS" altLang="en-US" sz="2000" b="1" dirty="0">
                <a:latin typeface="Book Antiqua" panose="02040602050305030304" pitchFamily="18" charset="0"/>
              </a:rPr>
            </a:br>
            <a:r>
              <a:rPr lang="sr-Cyrl-RS" altLang="en-US" sz="2000" b="1" dirty="0">
                <a:latin typeface="Book Antiqua" panose="02040602050305030304" pitchFamily="18" charset="0"/>
              </a:rPr>
              <a:t>     </a:t>
            </a:r>
            <a:r>
              <a:rPr lang="en-GB" altLang="en-US" sz="2000" dirty="0">
                <a:latin typeface="Book Antiqua" panose="02040602050305030304" pitchFamily="18" charset="0"/>
              </a:rPr>
              <a:t>(below this process is the</a:t>
            </a:r>
            <a:r>
              <a:rPr lang="sr-Cyrl-RS" altLang="en-US" sz="2000" dirty="0">
                <a:latin typeface="Book Antiqua" panose="02040602050305030304" pitchFamily="18" charset="0"/>
              </a:rPr>
              <a:t> </a:t>
            </a:r>
            <a:r>
              <a:rPr lang="en-GB" altLang="en-US" sz="2000" b="1" dirty="0" err="1">
                <a:latin typeface="Book Antiqua" panose="02040602050305030304" pitchFamily="18" charset="0"/>
              </a:rPr>
              <a:t>tuberositas</a:t>
            </a:r>
            <a:r>
              <a:rPr lang="en-GB" altLang="en-US" sz="2000" b="1" dirty="0">
                <a:latin typeface="Book Antiqua" panose="02040602050305030304" pitchFamily="18" charset="0"/>
              </a:rPr>
              <a:t> ulnae</a:t>
            </a:r>
            <a:r>
              <a:rPr lang="en-GB" altLang="en-US" sz="2000" dirty="0">
                <a:latin typeface="Book Antiqua" panose="02040602050305030304" pitchFamily="18" charset="0"/>
              </a:rPr>
              <a:t>)</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olecranon</a:t>
            </a:r>
            <a:br>
              <a:rPr lang="sr-Cyrl-RS" altLang="en-US" sz="2000" dirty="0">
                <a:latin typeface="Book Antiqua" panose="02040602050305030304" pitchFamily="18" charset="0"/>
              </a:rPr>
            </a:br>
            <a:r>
              <a:rPr lang="en-GB" altLang="en-US" sz="2000" dirty="0">
                <a:latin typeface="Book Antiqua" panose="02040602050305030304" pitchFamily="18" charset="0"/>
              </a:rPr>
              <a:t>- articular surfaces:</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incicsura</a:t>
            </a:r>
            <a:r>
              <a:rPr lang="en-GB" altLang="en-US" sz="2000" b="1" dirty="0">
                <a:latin typeface="Book Antiqua" panose="02040602050305030304" pitchFamily="18" charset="0"/>
              </a:rPr>
              <a:t> </a:t>
            </a:r>
            <a:r>
              <a:rPr lang="en-GB" altLang="en-US" sz="2000" b="1" dirty="0" err="1">
                <a:latin typeface="Book Antiqua" panose="02040602050305030304" pitchFamily="18" charset="0"/>
              </a:rPr>
              <a:t>trochlearis</a:t>
            </a:r>
            <a:r>
              <a:rPr lang="en-GB" altLang="en-US" sz="2000" dirty="0">
                <a:latin typeface="Book Antiqua" panose="02040602050305030304" pitchFamily="18" charset="0"/>
              </a:rPr>
              <a:t> </a:t>
            </a:r>
            <a:br>
              <a:rPr lang="en-GB" altLang="en-US" sz="2000" dirty="0">
                <a:latin typeface="Book Antiqua" panose="02040602050305030304" pitchFamily="18" charset="0"/>
              </a:rPr>
            </a:br>
            <a:r>
              <a:rPr lang="en-GB" altLang="en-US" sz="2000" dirty="0">
                <a:latin typeface="Book Antiqua" panose="02040602050305030304" pitchFamily="18" charset="0"/>
              </a:rPr>
              <a:t>      (articulates with trochlea humeri</a:t>
            </a:r>
            <a:r>
              <a:rPr lang="sr-Cyrl-RS" altLang="en-US" sz="2000" dirty="0">
                <a:latin typeface="Book Antiqua" panose="02040602050305030304" pitchFamily="18" charset="0"/>
              </a:rPr>
              <a:t>)</a:t>
            </a:r>
            <a:br>
              <a:rPr lang="sr-Cyrl-RS" altLang="en-US" sz="2000" dirty="0">
                <a:latin typeface="Book Antiqua" panose="02040602050305030304" pitchFamily="18" charset="0"/>
              </a:rPr>
            </a:br>
            <a:r>
              <a:rPr lang="sr-Cyrl-RS" altLang="en-US" sz="2000" dirty="0">
                <a:latin typeface="Book Antiqua" panose="02040602050305030304" pitchFamily="18" charset="0"/>
              </a:rPr>
              <a:t>     </a:t>
            </a:r>
            <a:r>
              <a:rPr lang="en-GB" altLang="en-US" sz="2000" dirty="0">
                <a:latin typeface="Book Antiqua" panose="02040602050305030304" pitchFamily="18" charset="0"/>
              </a:rPr>
              <a:t>- </a:t>
            </a:r>
            <a:r>
              <a:rPr lang="en-GB" altLang="en-US" sz="2000" b="1" dirty="0">
                <a:latin typeface="Book Antiqua" panose="02040602050305030304" pitchFamily="18" charset="0"/>
              </a:rPr>
              <a:t>incisura radialis</a:t>
            </a:r>
            <a:r>
              <a:rPr lang="sr-Cyrl-RS" altLang="en-US" sz="2000" dirty="0">
                <a:latin typeface="Book Antiqua" panose="02040602050305030304" pitchFamily="18" charset="0"/>
              </a:rPr>
              <a:t> </a:t>
            </a:r>
            <a:br>
              <a:rPr lang="en-GB" altLang="en-US" sz="2000" dirty="0">
                <a:latin typeface="Book Antiqua" panose="02040602050305030304" pitchFamily="18" charset="0"/>
              </a:rPr>
            </a:br>
            <a:r>
              <a:rPr lang="en-GB" altLang="en-US" sz="2000" dirty="0">
                <a:latin typeface="Book Antiqua" panose="02040602050305030304" pitchFamily="18" charset="0"/>
              </a:rPr>
              <a:t>      (on the lateral side of </a:t>
            </a:r>
            <a:r>
              <a:rPr lang="en-GB" altLang="en-US" sz="2000" dirty="0" err="1">
                <a:latin typeface="Book Antiqua" panose="02040602050305030304" pitchFamily="18" charset="0"/>
              </a:rPr>
              <a:t>processus</a:t>
            </a:r>
            <a:r>
              <a:rPr lang="en-GB" altLang="en-US" sz="2000" dirty="0">
                <a:latin typeface="Book Antiqua" panose="02040602050305030304" pitchFamily="18" charset="0"/>
              </a:rPr>
              <a:t> </a:t>
            </a:r>
            <a:r>
              <a:rPr lang="en-GB" altLang="en-US" sz="2000" dirty="0" err="1">
                <a:latin typeface="Book Antiqua" panose="02040602050305030304" pitchFamily="18" charset="0"/>
              </a:rPr>
              <a:t>coronoideus</a:t>
            </a:r>
            <a:r>
              <a:rPr lang="en-GB" altLang="en-US" sz="2000" dirty="0">
                <a:latin typeface="Book Antiqua" panose="02040602050305030304" pitchFamily="18" charset="0"/>
              </a:rPr>
              <a:t>;</a:t>
            </a:r>
            <a:r>
              <a:rPr lang="sr-Cyrl-RS" altLang="en-US" sz="2000" dirty="0">
                <a:latin typeface="Book Antiqua" panose="02040602050305030304" pitchFamily="18" charset="0"/>
              </a:rPr>
              <a:t> </a:t>
            </a:r>
            <a:br>
              <a:rPr lang="en-GB" altLang="en-US" sz="2000" dirty="0">
                <a:latin typeface="Book Antiqua" panose="02040602050305030304" pitchFamily="18" charset="0"/>
              </a:rPr>
            </a:br>
            <a:r>
              <a:rPr lang="en-GB" altLang="en-US" sz="2000" dirty="0">
                <a:latin typeface="Book Antiqua" panose="02040602050305030304" pitchFamily="18" charset="0"/>
              </a:rPr>
              <a:t>       articulates with </a:t>
            </a:r>
            <a:r>
              <a:rPr lang="en-GB" altLang="en-US" sz="2000" dirty="0" err="1">
                <a:latin typeface="Book Antiqua" panose="02040602050305030304" pitchFamily="18" charset="0"/>
              </a:rPr>
              <a:t>circumferentia</a:t>
            </a:r>
            <a:r>
              <a:rPr lang="en-GB" altLang="en-US" sz="2000" dirty="0">
                <a:latin typeface="Book Antiqua" panose="02040602050305030304" pitchFamily="18" charset="0"/>
              </a:rPr>
              <a:t> </a:t>
            </a:r>
            <a:r>
              <a:rPr lang="en-GB" altLang="en-US" sz="2000" dirty="0" err="1">
                <a:latin typeface="Book Antiqua" panose="02040602050305030304" pitchFamily="18" charset="0"/>
              </a:rPr>
              <a:t>articularis</a:t>
            </a:r>
            <a:r>
              <a:rPr lang="en-GB" altLang="en-US" sz="2000" dirty="0">
                <a:latin typeface="Book Antiqua" panose="02040602050305030304" pitchFamily="18" charset="0"/>
              </a:rPr>
              <a:t> of </a:t>
            </a:r>
            <a:br>
              <a:rPr lang="en-GB" altLang="en-US" sz="2000" dirty="0">
                <a:latin typeface="Book Antiqua" panose="02040602050305030304" pitchFamily="18" charset="0"/>
              </a:rPr>
            </a:br>
            <a:r>
              <a:rPr lang="en-GB" altLang="en-US" sz="2000" dirty="0">
                <a:latin typeface="Book Antiqua" panose="02040602050305030304" pitchFamily="18" charset="0"/>
              </a:rPr>
              <a:t>       the head of</a:t>
            </a:r>
            <a:r>
              <a:rPr lang="sr-Cyrl-RS" altLang="en-US" sz="2000" dirty="0">
                <a:latin typeface="Book Antiqua" panose="02040602050305030304" pitchFamily="18" charset="0"/>
              </a:rPr>
              <a:t> </a:t>
            </a:r>
            <a:r>
              <a:rPr lang="en-GB" altLang="en-US" sz="2000" dirty="0">
                <a:latin typeface="Book Antiqua" panose="02040602050305030304" pitchFamily="18" charset="0"/>
              </a:rPr>
              <a:t>radius (caput radii</a:t>
            </a:r>
            <a:r>
              <a:rPr lang="sr-Cyrl-RS" altLang="en-US" sz="2000" dirty="0">
                <a:latin typeface="Book Antiqua" panose="02040602050305030304" pitchFamily="18" charset="0"/>
              </a:rPr>
              <a:t>)</a:t>
            </a:r>
            <a:r>
              <a:rPr lang="en-GB" altLang="en-US" sz="2000" dirty="0">
                <a:latin typeface="Book Antiqua" panose="02040602050305030304" pitchFamily="18" charset="0"/>
              </a:rPr>
              <a:t>)</a:t>
            </a:r>
            <a:br>
              <a:rPr lang="en-GB" altLang="en-US" sz="1600" dirty="0">
                <a:latin typeface="Book Antiqua" panose="02040602050305030304" pitchFamily="18" charset="0"/>
              </a:rPr>
            </a:br>
            <a:br>
              <a:rPr lang="en-GB" altLang="en-US" sz="1600" dirty="0">
                <a:latin typeface="Book Antiqua" panose="02040602050305030304" pitchFamily="18" charset="0"/>
              </a:rPr>
            </a:br>
            <a:endParaRPr lang="en-US" altLang="en-US" sz="1600" dirty="0">
              <a:latin typeface="Book Antiqua" panose="02040602050305030304" pitchFamily="18" charset="0"/>
            </a:endParaRPr>
          </a:p>
        </p:txBody>
      </p:sp>
      <p:sp>
        <p:nvSpPr>
          <p:cNvPr id="15363" name="Rectangle 2"/>
          <p:cNvSpPr txBox="1">
            <a:spLocks noChangeArrowheads="1"/>
          </p:cNvSpPr>
          <p:nvPr/>
        </p:nvSpPr>
        <p:spPr bwMode="auto">
          <a:xfrm>
            <a:off x="466725" y="12065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ULNA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340" y="1168654"/>
            <a:ext cx="4263390" cy="4864100"/>
          </a:xfrm>
          <a:prstGeom prst="rect">
            <a:avLst/>
          </a:prstGeom>
        </p:spPr>
        <p:txBody>
          <a:bodyPr vert="horz" wrap="square" lIns="0" tIns="52069" rIns="0" bIns="0" rtlCol="0">
            <a:spAutoFit/>
          </a:bodyPr>
          <a:lstStyle/>
          <a:p>
            <a:pPr marL="12700" algn="just">
              <a:lnSpc>
                <a:spcPct val="100000"/>
              </a:lnSpc>
              <a:spcBef>
                <a:spcPts val="409"/>
              </a:spcBef>
            </a:pPr>
            <a:r>
              <a:rPr sz="2400" b="1" spc="-5" dirty="0">
                <a:latin typeface="Cambria"/>
                <a:cs typeface="Cambria"/>
              </a:rPr>
              <a:t>Ulna</a:t>
            </a:r>
            <a:r>
              <a:rPr sz="2400" b="1" spc="-20" dirty="0">
                <a:latin typeface="Cambria"/>
                <a:cs typeface="Cambria"/>
              </a:rPr>
              <a:t> </a:t>
            </a:r>
            <a:r>
              <a:rPr sz="2400" b="1" spc="-5" dirty="0">
                <a:latin typeface="Cambria"/>
                <a:cs typeface="Cambria"/>
              </a:rPr>
              <a:t>Bone</a:t>
            </a:r>
            <a:r>
              <a:rPr sz="2400" b="1" spc="-40" dirty="0">
                <a:latin typeface="Cambria"/>
                <a:cs typeface="Cambria"/>
              </a:rPr>
              <a:t> </a:t>
            </a:r>
            <a:r>
              <a:rPr sz="2400" b="1" spc="-5" dirty="0">
                <a:latin typeface="Cambria"/>
                <a:cs typeface="Cambria"/>
              </a:rPr>
              <a:t>Markings</a:t>
            </a:r>
            <a:endParaRPr sz="2400" dirty="0">
              <a:latin typeface="Cambria"/>
              <a:cs typeface="Cambria"/>
            </a:endParaRPr>
          </a:p>
          <a:p>
            <a:pPr marL="242570" marR="5080" indent="-230504" algn="just">
              <a:lnSpc>
                <a:spcPct val="90000"/>
              </a:lnSpc>
              <a:spcBef>
                <a:spcPts val="600"/>
              </a:spcBef>
              <a:buClr>
                <a:srgbClr val="FF388B"/>
              </a:buClr>
              <a:buSzPct val="75000"/>
              <a:buAutoNum type="alphaLcPeriod"/>
              <a:tabLst>
                <a:tab pos="243204" algn="l"/>
                <a:tab pos="3132455" algn="l"/>
              </a:tabLst>
            </a:pPr>
            <a:r>
              <a:rPr sz="2400" b="1" spc="-10" dirty="0">
                <a:latin typeface="Cambria"/>
                <a:cs typeface="Cambria"/>
              </a:rPr>
              <a:t>Olecranon process </a:t>
            </a:r>
            <a:r>
              <a:rPr sz="2400" dirty="0">
                <a:latin typeface="Cambria"/>
                <a:cs typeface="Cambria"/>
              </a:rPr>
              <a:t>is a </a:t>
            </a:r>
            <a:r>
              <a:rPr sz="2400" spc="-10" dirty="0">
                <a:latin typeface="Cambria"/>
                <a:cs typeface="Cambria"/>
              </a:rPr>
              <a:t>large, </a:t>
            </a:r>
            <a:r>
              <a:rPr sz="2400" spc="-5" dirty="0">
                <a:latin typeface="Cambria"/>
                <a:cs typeface="Cambria"/>
              </a:rPr>
              <a:t> </a:t>
            </a:r>
            <a:r>
              <a:rPr sz="2400" spc="-20" dirty="0">
                <a:latin typeface="Cambria"/>
                <a:cs typeface="Cambria"/>
              </a:rPr>
              <a:t>f</a:t>
            </a:r>
            <a:r>
              <a:rPr sz="2400" spc="-10" dirty="0">
                <a:latin typeface="Cambria"/>
                <a:cs typeface="Cambria"/>
              </a:rPr>
              <a:t>a</a:t>
            </a:r>
            <a:r>
              <a:rPr sz="2400" dirty="0">
                <a:latin typeface="Cambria"/>
                <a:cs typeface="Cambria"/>
              </a:rPr>
              <a:t>n</a:t>
            </a:r>
            <a:r>
              <a:rPr sz="2400" spc="-5" dirty="0">
                <a:latin typeface="Cambria"/>
                <a:cs typeface="Cambria"/>
              </a:rPr>
              <a:t>-</a:t>
            </a:r>
            <a:r>
              <a:rPr sz="2400" dirty="0">
                <a:latin typeface="Cambria"/>
                <a:cs typeface="Cambria"/>
              </a:rPr>
              <a:t>sha</a:t>
            </a:r>
            <a:r>
              <a:rPr sz="2400" spc="-10" dirty="0">
                <a:latin typeface="Cambria"/>
                <a:cs typeface="Cambria"/>
              </a:rPr>
              <a:t>p</a:t>
            </a:r>
            <a:r>
              <a:rPr sz="2400" spc="10" dirty="0">
                <a:latin typeface="Cambria"/>
                <a:cs typeface="Cambria"/>
              </a:rPr>
              <a:t>e</a:t>
            </a:r>
            <a:r>
              <a:rPr sz="2400" dirty="0">
                <a:latin typeface="Cambria"/>
                <a:cs typeface="Cambria"/>
              </a:rPr>
              <a:t>d	su</a:t>
            </a:r>
            <a:r>
              <a:rPr sz="2400" spc="-15" dirty="0">
                <a:latin typeface="Cambria"/>
                <a:cs typeface="Cambria"/>
              </a:rPr>
              <a:t>p</a:t>
            </a:r>
            <a:r>
              <a:rPr sz="2400" dirty="0">
                <a:latin typeface="Cambria"/>
                <a:cs typeface="Cambria"/>
              </a:rPr>
              <a:t>er</a:t>
            </a:r>
            <a:r>
              <a:rPr sz="2400" spc="5" dirty="0">
                <a:latin typeface="Cambria"/>
                <a:cs typeface="Cambria"/>
              </a:rPr>
              <a:t>i</a:t>
            </a:r>
            <a:r>
              <a:rPr sz="2400" dirty="0">
                <a:latin typeface="Cambria"/>
                <a:cs typeface="Cambria"/>
              </a:rPr>
              <a:t>or  </a:t>
            </a:r>
            <a:r>
              <a:rPr sz="2400" spc="-5" dirty="0">
                <a:latin typeface="Cambria"/>
                <a:cs typeface="Cambria"/>
              </a:rPr>
              <a:t>projection</a:t>
            </a:r>
            <a:r>
              <a:rPr sz="2400" dirty="0">
                <a:latin typeface="Cambria"/>
                <a:cs typeface="Cambria"/>
              </a:rPr>
              <a:t> </a:t>
            </a:r>
            <a:r>
              <a:rPr sz="2400" spc="-10" dirty="0">
                <a:latin typeface="Cambria"/>
                <a:cs typeface="Cambria"/>
              </a:rPr>
              <a:t>from</a:t>
            </a:r>
            <a:r>
              <a:rPr sz="2400" spc="-5" dirty="0">
                <a:latin typeface="Cambria"/>
                <a:cs typeface="Cambria"/>
              </a:rPr>
              <a:t> the</a:t>
            </a:r>
            <a:r>
              <a:rPr sz="2400" dirty="0">
                <a:latin typeface="Cambria"/>
                <a:cs typeface="Cambria"/>
              </a:rPr>
              <a:t> </a:t>
            </a:r>
            <a:r>
              <a:rPr sz="2400" spc="-15" dirty="0">
                <a:latin typeface="Cambria"/>
                <a:cs typeface="Cambria"/>
              </a:rPr>
              <a:t>proximal </a:t>
            </a:r>
            <a:r>
              <a:rPr sz="2400" spc="-515" dirty="0">
                <a:latin typeface="Cambria"/>
                <a:cs typeface="Cambria"/>
              </a:rPr>
              <a:t> </a:t>
            </a:r>
            <a:r>
              <a:rPr sz="2400" dirty="0">
                <a:latin typeface="Cambria"/>
                <a:cs typeface="Cambria"/>
              </a:rPr>
              <a:t>end</a:t>
            </a:r>
            <a:r>
              <a:rPr sz="2400" spc="5" dirty="0">
                <a:latin typeface="Cambria"/>
                <a:cs typeface="Cambria"/>
              </a:rPr>
              <a:t> </a:t>
            </a:r>
            <a:r>
              <a:rPr sz="2400" spc="-5" dirty="0">
                <a:latin typeface="Cambria"/>
                <a:cs typeface="Cambria"/>
              </a:rPr>
              <a:t>of</a:t>
            </a:r>
            <a:r>
              <a:rPr sz="2400" dirty="0">
                <a:latin typeface="Cambria"/>
                <a:cs typeface="Cambria"/>
              </a:rPr>
              <a:t> </a:t>
            </a:r>
            <a:r>
              <a:rPr sz="2400" spc="-5" dirty="0">
                <a:latin typeface="Cambria"/>
                <a:cs typeface="Cambria"/>
              </a:rPr>
              <a:t>the</a:t>
            </a:r>
            <a:r>
              <a:rPr sz="2400" dirty="0">
                <a:latin typeface="Cambria"/>
                <a:cs typeface="Cambria"/>
              </a:rPr>
              <a:t> </a:t>
            </a:r>
            <a:r>
              <a:rPr sz="2400" spc="-5" dirty="0">
                <a:latin typeface="Cambria"/>
                <a:cs typeface="Cambria"/>
              </a:rPr>
              <a:t>ulna.</a:t>
            </a:r>
            <a:r>
              <a:rPr sz="2400" dirty="0">
                <a:latin typeface="Cambria"/>
                <a:cs typeface="Cambria"/>
              </a:rPr>
              <a:t> </a:t>
            </a:r>
            <a:r>
              <a:rPr sz="2400" spc="-10" dirty="0">
                <a:latin typeface="Cambria"/>
                <a:cs typeface="Cambria"/>
              </a:rPr>
              <a:t>It</a:t>
            </a:r>
            <a:r>
              <a:rPr sz="2400" spc="-5" dirty="0">
                <a:latin typeface="Cambria"/>
                <a:cs typeface="Cambria"/>
              </a:rPr>
              <a:t> also</a:t>
            </a:r>
            <a:r>
              <a:rPr sz="2400" dirty="0">
                <a:latin typeface="Cambria"/>
                <a:cs typeface="Cambria"/>
              </a:rPr>
              <a:t> is</a:t>
            </a:r>
            <a:r>
              <a:rPr sz="2400" spc="5" dirty="0">
                <a:latin typeface="Cambria"/>
                <a:cs typeface="Cambria"/>
              </a:rPr>
              <a:t> </a:t>
            </a:r>
            <a:r>
              <a:rPr sz="2400" dirty="0">
                <a:latin typeface="Cambria"/>
                <a:cs typeface="Cambria"/>
              </a:rPr>
              <a:t>an </a:t>
            </a:r>
            <a:r>
              <a:rPr sz="2400" spc="-515" dirty="0">
                <a:latin typeface="Cambria"/>
                <a:cs typeface="Cambria"/>
              </a:rPr>
              <a:t> </a:t>
            </a:r>
            <a:r>
              <a:rPr sz="2400" spc="-5" dirty="0">
                <a:latin typeface="Cambria"/>
                <a:cs typeface="Cambria"/>
              </a:rPr>
              <a:t>attachment site </a:t>
            </a:r>
            <a:r>
              <a:rPr sz="2400" spc="-15" dirty="0">
                <a:latin typeface="Cambria"/>
                <a:cs typeface="Cambria"/>
              </a:rPr>
              <a:t>for </a:t>
            </a:r>
            <a:r>
              <a:rPr sz="2400" spc="-5" dirty="0">
                <a:latin typeface="Cambria"/>
                <a:cs typeface="Cambria"/>
              </a:rPr>
              <a:t>the triceps </a:t>
            </a:r>
            <a:r>
              <a:rPr sz="2400" dirty="0">
                <a:latin typeface="Cambria"/>
                <a:cs typeface="Cambria"/>
              </a:rPr>
              <a:t> </a:t>
            </a:r>
            <a:r>
              <a:rPr sz="2400" spc="-10" dirty="0">
                <a:latin typeface="Cambria"/>
                <a:cs typeface="Cambria"/>
              </a:rPr>
              <a:t>brachii,</a:t>
            </a:r>
            <a:r>
              <a:rPr sz="2400" spc="-5" dirty="0">
                <a:latin typeface="Cambria"/>
                <a:cs typeface="Cambria"/>
              </a:rPr>
              <a:t> anconeus,</a:t>
            </a:r>
            <a:r>
              <a:rPr sz="2400" dirty="0">
                <a:latin typeface="Cambria"/>
                <a:cs typeface="Cambria"/>
              </a:rPr>
              <a:t> and</a:t>
            </a:r>
            <a:r>
              <a:rPr sz="2400" spc="5" dirty="0">
                <a:latin typeface="Cambria"/>
                <a:cs typeface="Cambria"/>
              </a:rPr>
              <a:t> </a:t>
            </a:r>
            <a:r>
              <a:rPr sz="2400" spc="-15" dirty="0">
                <a:latin typeface="Cambria"/>
                <a:cs typeface="Cambria"/>
              </a:rPr>
              <a:t>flexor </a:t>
            </a:r>
            <a:r>
              <a:rPr sz="2400" spc="-10" dirty="0">
                <a:latin typeface="Cambria"/>
                <a:cs typeface="Cambria"/>
              </a:rPr>
              <a:t> </a:t>
            </a:r>
            <a:r>
              <a:rPr sz="2400" dirty="0">
                <a:latin typeface="Cambria"/>
                <a:cs typeface="Cambria"/>
              </a:rPr>
              <a:t>carpi</a:t>
            </a:r>
            <a:r>
              <a:rPr sz="2400" spc="-10" dirty="0">
                <a:latin typeface="Cambria"/>
                <a:cs typeface="Cambria"/>
              </a:rPr>
              <a:t> </a:t>
            </a:r>
            <a:r>
              <a:rPr sz="2400" spc="-5" dirty="0">
                <a:latin typeface="Cambria"/>
                <a:cs typeface="Cambria"/>
              </a:rPr>
              <a:t>ulnaris</a:t>
            </a:r>
            <a:r>
              <a:rPr sz="2400" spc="-15" dirty="0">
                <a:latin typeface="Cambria"/>
                <a:cs typeface="Cambria"/>
              </a:rPr>
              <a:t> </a:t>
            </a:r>
            <a:r>
              <a:rPr sz="2400" spc="-5" dirty="0">
                <a:latin typeface="Cambria"/>
                <a:cs typeface="Cambria"/>
              </a:rPr>
              <a:t>muslces.</a:t>
            </a:r>
            <a:endParaRPr sz="2400" dirty="0">
              <a:latin typeface="Cambria"/>
              <a:cs typeface="Cambria"/>
            </a:endParaRPr>
          </a:p>
          <a:p>
            <a:pPr marL="242570" marR="5080" indent="-230504" algn="just">
              <a:lnSpc>
                <a:spcPct val="90000"/>
              </a:lnSpc>
              <a:spcBef>
                <a:spcPts val="600"/>
              </a:spcBef>
              <a:buClr>
                <a:srgbClr val="FF388B"/>
              </a:buClr>
              <a:buSzPct val="75000"/>
              <a:buAutoNum type="alphaLcPeriod"/>
              <a:tabLst>
                <a:tab pos="243204" algn="l"/>
              </a:tabLst>
            </a:pPr>
            <a:r>
              <a:rPr sz="2400" b="1" spc="-10" dirty="0">
                <a:latin typeface="Cambria"/>
                <a:cs typeface="Cambria"/>
              </a:rPr>
              <a:t>Coronoid</a:t>
            </a:r>
            <a:r>
              <a:rPr sz="2400" b="1" spc="-5" dirty="0">
                <a:latin typeface="Cambria"/>
                <a:cs typeface="Cambria"/>
              </a:rPr>
              <a:t> </a:t>
            </a:r>
            <a:r>
              <a:rPr sz="2400" b="1" spc="-10" dirty="0">
                <a:latin typeface="Cambria"/>
                <a:cs typeface="Cambria"/>
              </a:rPr>
              <a:t>process</a:t>
            </a:r>
            <a:r>
              <a:rPr sz="2400" b="1" spc="-5" dirty="0">
                <a:latin typeface="Cambria"/>
                <a:cs typeface="Cambria"/>
              </a:rPr>
              <a:t> </a:t>
            </a:r>
            <a:r>
              <a:rPr sz="2400" dirty="0">
                <a:latin typeface="Cambria"/>
                <a:cs typeface="Cambria"/>
              </a:rPr>
              <a:t>is</a:t>
            </a:r>
            <a:r>
              <a:rPr sz="2400" spc="5" dirty="0">
                <a:latin typeface="Cambria"/>
                <a:cs typeface="Cambria"/>
              </a:rPr>
              <a:t> </a:t>
            </a:r>
            <a:r>
              <a:rPr sz="2400" dirty="0">
                <a:latin typeface="Cambria"/>
                <a:cs typeface="Cambria"/>
              </a:rPr>
              <a:t>a </a:t>
            </a:r>
            <a:r>
              <a:rPr sz="2400" spc="5" dirty="0">
                <a:latin typeface="Cambria"/>
                <a:cs typeface="Cambria"/>
              </a:rPr>
              <a:t> </a:t>
            </a:r>
            <a:r>
              <a:rPr sz="2400" spc="-5" dirty="0">
                <a:latin typeface="Cambria"/>
                <a:cs typeface="Cambria"/>
              </a:rPr>
              <a:t>triangular-shaped,</a:t>
            </a:r>
            <a:r>
              <a:rPr sz="2400" spc="520" dirty="0">
                <a:latin typeface="Cambria"/>
                <a:cs typeface="Cambria"/>
              </a:rPr>
              <a:t> </a:t>
            </a:r>
            <a:r>
              <a:rPr sz="2400" spc="-5" dirty="0">
                <a:latin typeface="Cambria"/>
                <a:cs typeface="Cambria"/>
              </a:rPr>
              <a:t>anterior </a:t>
            </a:r>
            <a:r>
              <a:rPr sz="2400" dirty="0">
                <a:latin typeface="Cambria"/>
                <a:cs typeface="Cambria"/>
              </a:rPr>
              <a:t> </a:t>
            </a:r>
            <a:r>
              <a:rPr sz="2400" spc="-5" dirty="0">
                <a:latin typeface="Cambria"/>
                <a:cs typeface="Cambria"/>
              </a:rPr>
              <a:t>projec-tion </a:t>
            </a:r>
            <a:r>
              <a:rPr sz="2400" spc="-10" dirty="0">
                <a:latin typeface="Cambria"/>
                <a:cs typeface="Cambria"/>
              </a:rPr>
              <a:t>from </a:t>
            </a:r>
            <a:r>
              <a:rPr sz="2400" spc="-5" dirty="0">
                <a:latin typeface="Cambria"/>
                <a:cs typeface="Cambria"/>
              </a:rPr>
              <a:t>the </a:t>
            </a:r>
            <a:r>
              <a:rPr sz="2400" spc="-15" dirty="0">
                <a:latin typeface="Cambria"/>
                <a:cs typeface="Cambria"/>
              </a:rPr>
              <a:t>proximal </a:t>
            </a:r>
            <a:r>
              <a:rPr sz="2400" spc="-10" dirty="0">
                <a:latin typeface="Cambria"/>
                <a:cs typeface="Cambria"/>
              </a:rPr>
              <a:t> </a:t>
            </a:r>
            <a:r>
              <a:rPr sz="2400" dirty="0">
                <a:latin typeface="Cambria"/>
                <a:cs typeface="Cambria"/>
              </a:rPr>
              <a:t>end</a:t>
            </a:r>
            <a:r>
              <a:rPr sz="2400" spc="5" dirty="0">
                <a:latin typeface="Cambria"/>
                <a:cs typeface="Cambria"/>
              </a:rPr>
              <a:t> </a:t>
            </a:r>
            <a:r>
              <a:rPr sz="2400" spc="-5" dirty="0">
                <a:latin typeface="Cambria"/>
                <a:cs typeface="Cambria"/>
              </a:rPr>
              <a:t>of</a:t>
            </a:r>
            <a:r>
              <a:rPr sz="2400" dirty="0">
                <a:latin typeface="Cambria"/>
                <a:cs typeface="Cambria"/>
              </a:rPr>
              <a:t> </a:t>
            </a:r>
            <a:r>
              <a:rPr sz="2400" spc="-5" dirty="0">
                <a:latin typeface="Cambria"/>
                <a:cs typeface="Cambria"/>
              </a:rPr>
              <a:t>the</a:t>
            </a:r>
            <a:r>
              <a:rPr sz="2400" dirty="0">
                <a:latin typeface="Cambria"/>
                <a:cs typeface="Cambria"/>
              </a:rPr>
              <a:t> </a:t>
            </a:r>
            <a:r>
              <a:rPr sz="2400" spc="5" dirty="0">
                <a:latin typeface="Cambria"/>
                <a:cs typeface="Cambria"/>
              </a:rPr>
              <a:t>shaft.</a:t>
            </a:r>
            <a:r>
              <a:rPr sz="2400" spc="10" dirty="0">
                <a:latin typeface="Cambria"/>
                <a:cs typeface="Cambria"/>
              </a:rPr>
              <a:t> </a:t>
            </a:r>
            <a:r>
              <a:rPr sz="2400" spc="-10" dirty="0">
                <a:latin typeface="Cambria"/>
                <a:cs typeface="Cambria"/>
              </a:rPr>
              <a:t>It</a:t>
            </a:r>
            <a:r>
              <a:rPr sz="2400" spc="-5" dirty="0">
                <a:latin typeface="Cambria"/>
                <a:cs typeface="Cambria"/>
              </a:rPr>
              <a:t> </a:t>
            </a:r>
            <a:r>
              <a:rPr sz="2400" dirty="0">
                <a:latin typeface="Cambria"/>
                <a:cs typeface="Cambria"/>
              </a:rPr>
              <a:t>is</a:t>
            </a:r>
            <a:r>
              <a:rPr sz="2400" spc="5" dirty="0">
                <a:latin typeface="Cambria"/>
                <a:cs typeface="Cambria"/>
              </a:rPr>
              <a:t> </a:t>
            </a:r>
            <a:r>
              <a:rPr sz="2400" dirty="0">
                <a:latin typeface="Cambria"/>
                <a:cs typeface="Cambria"/>
              </a:rPr>
              <a:t>an </a:t>
            </a:r>
            <a:r>
              <a:rPr sz="2400" spc="5" dirty="0">
                <a:latin typeface="Cambria"/>
                <a:cs typeface="Cambria"/>
              </a:rPr>
              <a:t> </a:t>
            </a:r>
            <a:r>
              <a:rPr sz="2400" spc="-5" dirty="0">
                <a:latin typeface="Cambria"/>
                <a:cs typeface="Cambria"/>
              </a:rPr>
              <a:t>attachment</a:t>
            </a:r>
            <a:r>
              <a:rPr sz="2400" dirty="0">
                <a:latin typeface="Cambria"/>
                <a:cs typeface="Cambria"/>
              </a:rPr>
              <a:t> </a:t>
            </a:r>
            <a:r>
              <a:rPr sz="2400" spc="-5" dirty="0">
                <a:latin typeface="Cambria"/>
                <a:cs typeface="Cambria"/>
              </a:rPr>
              <a:t>site</a:t>
            </a:r>
            <a:r>
              <a:rPr sz="2400" dirty="0">
                <a:latin typeface="Cambria"/>
                <a:cs typeface="Cambria"/>
              </a:rPr>
              <a:t> </a:t>
            </a:r>
            <a:r>
              <a:rPr sz="2400" spc="-15" dirty="0">
                <a:latin typeface="Cambria"/>
                <a:cs typeface="Cambria"/>
              </a:rPr>
              <a:t>for</a:t>
            </a:r>
            <a:r>
              <a:rPr sz="2400" spc="-10" dirty="0">
                <a:latin typeface="Cambria"/>
                <a:cs typeface="Cambria"/>
              </a:rPr>
              <a:t> </a:t>
            </a:r>
            <a:r>
              <a:rPr sz="2400" spc="-5" dirty="0">
                <a:latin typeface="Cambria"/>
                <a:cs typeface="Cambria"/>
              </a:rPr>
              <a:t>the </a:t>
            </a:r>
            <a:r>
              <a:rPr sz="2400" dirty="0">
                <a:latin typeface="Cambria"/>
                <a:cs typeface="Cambria"/>
              </a:rPr>
              <a:t> </a:t>
            </a:r>
            <a:r>
              <a:rPr sz="2400" spc="-10" dirty="0">
                <a:latin typeface="Cambria"/>
                <a:cs typeface="Cambria"/>
              </a:rPr>
              <a:t>brachialis</a:t>
            </a:r>
            <a:r>
              <a:rPr sz="2400" spc="-5" dirty="0">
                <a:latin typeface="Cambria"/>
                <a:cs typeface="Cambria"/>
              </a:rPr>
              <a:t> muscle.</a:t>
            </a:r>
            <a:endParaRPr sz="2400" dirty="0">
              <a:latin typeface="Cambria"/>
              <a:cs typeface="Cambria"/>
            </a:endParaRPr>
          </a:p>
        </p:txBody>
      </p:sp>
      <p:pic>
        <p:nvPicPr>
          <p:cNvPr id="3" name="object 3"/>
          <p:cNvPicPr/>
          <p:nvPr/>
        </p:nvPicPr>
        <p:blipFill>
          <a:blip r:embed="rId2" cstate="print"/>
          <a:stretch>
            <a:fillRect/>
          </a:stretch>
        </p:blipFill>
        <p:spPr>
          <a:xfrm>
            <a:off x="4632959" y="1371600"/>
            <a:ext cx="4041647" cy="4572000"/>
          </a:xfrm>
          <a:prstGeom prst="rect">
            <a:avLst/>
          </a:prstGeom>
        </p:spPr>
      </p:pic>
    </p:spTree>
    <p:extLst>
      <p:ext uri="{BB962C8B-B14F-4D97-AF65-F5344CB8AC3E}">
        <p14:creationId xmlns:p14="http://schemas.microsoft.com/office/powerpoint/2010/main" val="38182431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1520" y="25192"/>
            <a:ext cx="4041647" cy="6869829"/>
          </a:xfrm>
          <a:prstGeom prst="rect">
            <a:avLst/>
          </a:prstGeom>
        </p:spPr>
        <p:txBody>
          <a:bodyPr vert="horz" wrap="square" lIns="0" tIns="67310" rIns="0" bIns="0" rtlCol="0">
            <a:spAutoFit/>
          </a:bodyPr>
          <a:lstStyle/>
          <a:p>
            <a:pPr marL="239395" marR="5080" indent="-227329" algn="just">
              <a:lnSpc>
                <a:spcPct val="80000"/>
              </a:lnSpc>
              <a:spcBef>
                <a:spcPts val="530"/>
              </a:spcBef>
              <a:buClr>
                <a:srgbClr val="FF388B"/>
              </a:buClr>
              <a:buSzPct val="75000"/>
              <a:buAutoNum type="alphaLcPeriod" startAt="3"/>
              <a:tabLst>
                <a:tab pos="240029" algn="l"/>
              </a:tabLst>
            </a:pPr>
            <a:r>
              <a:rPr sz="1800" b="1" spc="-15" dirty="0">
                <a:latin typeface="Cambria"/>
                <a:cs typeface="Cambria"/>
              </a:rPr>
              <a:t>Trochlear </a:t>
            </a:r>
            <a:r>
              <a:rPr sz="1800" b="1" spc="-5" dirty="0">
                <a:latin typeface="Cambria"/>
                <a:cs typeface="Cambria"/>
              </a:rPr>
              <a:t>notch </a:t>
            </a:r>
            <a:r>
              <a:rPr sz="1800" dirty="0">
                <a:latin typeface="Cambria"/>
                <a:cs typeface="Cambria"/>
              </a:rPr>
              <a:t>or </a:t>
            </a:r>
            <a:r>
              <a:rPr sz="1800" spc="-5" dirty="0">
                <a:latin typeface="Cambria"/>
                <a:cs typeface="Cambria"/>
              </a:rPr>
              <a:t>semilunar </a:t>
            </a:r>
            <a:r>
              <a:rPr sz="1800" spc="-10" dirty="0">
                <a:latin typeface="Cambria"/>
                <a:cs typeface="Cambria"/>
              </a:rPr>
              <a:t>notch </a:t>
            </a:r>
            <a:r>
              <a:rPr sz="1800" spc="-5" dirty="0">
                <a:latin typeface="Cambria"/>
                <a:cs typeface="Cambria"/>
              </a:rPr>
              <a:t> </a:t>
            </a:r>
            <a:r>
              <a:rPr sz="1800" dirty="0">
                <a:latin typeface="Cambria"/>
                <a:cs typeface="Cambria"/>
              </a:rPr>
              <a:t>is a </a:t>
            </a:r>
            <a:r>
              <a:rPr sz="1800" spc="-5" dirty="0">
                <a:latin typeface="Cambria"/>
                <a:cs typeface="Cambria"/>
              </a:rPr>
              <a:t>deep depression at </a:t>
            </a:r>
            <a:r>
              <a:rPr sz="1800" spc="-10" dirty="0">
                <a:latin typeface="Cambria"/>
                <a:cs typeface="Cambria"/>
              </a:rPr>
              <a:t>proximal </a:t>
            </a:r>
            <a:r>
              <a:rPr sz="1800" dirty="0">
                <a:latin typeface="Cambria"/>
                <a:cs typeface="Cambria"/>
              </a:rPr>
              <a:t>end </a:t>
            </a:r>
            <a:r>
              <a:rPr sz="1800" spc="5" dirty="0">
                <a:latin typeface="Cambria"/>
                <a:cs typeface="Cambria"/>
              </a:rPr>
              <a:t> </a:t>
            </a:r>
            <a:r>
              <a:rPr sz="1800" dirty="0">
                <a:latin typeface="Cambria"/>
                <a:cs typeface="Cambria"/>
              </a:rPr>
              <a:t>of </a:t>
            </a:r>
            <a:r>
              <a:rPr sz="1800" spc="-5" dirty="0">
                <a:latin typeface="Cambria"/>
                <a:cs typeface="Cambria"/>
              </a:rPr>
              <a:t>the ulna formed </a:t>
            </a:r>
            <a:r>
              <a:rPr sz="1800" spc="-15" dirty="0">
                <a:latin typeface="Cambria"/>
                <a:cs typeface="Cambria"/>
              </a:rPr>
              <a:t>by </a:t>
            </a:r>
            <a:r>
              <a:rPr sz="1800" spc="-5" dirty="0">
                <a:latin typeface="Cambria"/>
                <a:cs typeface="Cambria"/>
              </a:rPr>
              <a:t>the </a:t>
            </a:r>
            <a:r>
              <a:rPr sz="1800" spc="-10" dirty="0">
                <a:latin typeface="Cambria"/>
                <a:cs typeface="Cambria"/>
              </a:rPr>
              <a:t>curvatures </a:t>
            </a:r>
            <a:r>
              <a:rPr sz="1800"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olecranon</a:t>
            </a:r>
            <a:r>
              <a:rPr sz="1800" spc="-5" dirty="0">
                <a:latin typeface="Cambria"/>
                <a:cs typeface="Cambria"/>
              </a:rPr>
              <a:t> and</a:t>
            </a:r>
            <a:r>
              <a:rPr sz="1800" dirty="0">
                <a:latin typeface="Cambria"/>
                <a:cs typeface="Cambria"/>
              </a:rPr>
              <a:t> </a:t>
            </a:r>
            <a:r>
              <a:rPr sz="1800" spc="-10" dirty="0">
                <a:latin typeface="Cambria"/>
                <a:cs typeface="Cambria"/>
              </a:rPr>
              <a:t>coronoid </a:t>
            </a:r>
            <a:r>
              <a:rPr sz="1800" spc="-5" dirty="0">
                <a:latin typeface="Cambria"/>
                <a:cs typeface="Cambria"/>
              </a:rPr>
              <a:t> </a:t>
            </a:r>
            <a:r>
              <a:rPr sz="1800" spc="-10" dirty="0">
                <a:latin typeface="Cambria"/>
                <a:cs typeface="Cambria"/>
              </a:rPr>
              <a:t>processes. </a:t>
            </a:r>
            <a:r>
              <a:rPr sz="1800" dirty="0">
                <a:latin typeface="Cambria"/>
                <a:cs typeface="Cambria"/>
              </a:rPr>
              <a:t>This </a:t>
            </a:r>
            <a:r>
              <a:rPr sz="1800" spc="-10" dirty="0">
                <a:latin typeface="Cambria"/>
                <a:cs typeface="Cambria"/>
              </a:rPr>
              <a:t>area </a:t>
            </a:r>
            <a:r>
              <a:rPr sz="1800" spc="-5" dirty="0">
                <a:latin typeface="Cambria"/>
                <a:cs typeface="Cambria"/>
              </a:rPr>
              <a:t>articulates with </a:t>
            </a:r>
            <a:r>
              <a:rPr sz="1800"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trochlea</a:t>
            </a:r>
            <a:r>
              <a:rPr sz="1800"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dirty="0">
                <a:latin typeface="Cambria"/>
                <a:cs typeface="Cambria"/>
              </a:rPr>
              <a:t> humerus</a:t>
            </a:r>
            <a:r>
              <a:rPr sz="1800" spc="5" dirty="0">
                <a:latin typeface="Cambria"/>
                <a:cs typeface="Cambria"/>
              </a:rPr>
              <a:t> </a:t>
            </a:r>
            <a:r>
              <a:rPr sz="1800" spc="-5" dirty="0">
                <a:latin typeface="Cambria"/>
                <a:cs typeface="Cambria"/>
              </a:rPr>
              <a:t>at</a:t>
            </a:r>
            <a:r>
              <a:rPr sz="1800" dirty="0">
                <a:latin typeface="Cambria"/>
                <a:cs typeface="Cambria"/>
              </a:rPr>
              <a:t> </a:t>
            </a:r>
            <a:r>
              <a:rPr sz="1800" spc="-5" dirty="0">
                <a:latin typeface="Cambria"/>
                <a:cs typeface="Cambria"/>
              </a:rPr>
              <a:t>the </a:t>
            </a:r>
            <a:r>
              <a:rPr sz="1800" spc="-385" dirty="0">
                <a:latin typeface="Cambria"/>
                <a:cs typeface="Cambria"/>
              </a:rPr>
              <a:t> </a:t>
            </a:r>
            <a:r>
              <a:rPr sz="1800" spc="-25" dirty="0">
                <a:latin typeface="Cambria"/>
                <a:cs typeface="Cambria"/>
              </a:rPr>
              <a:t>elbow.</a:t>
            </a:r>
            <a:endParaRPr sz="1800" dirty="0">
              <a:latin typeface="Cambria"/>
              <a:cs typeface="Cambria"/>
            </a:endParaRPr>
          </a:p>
          <a:p>
            <a:pPr marL="239395" marR="5715" indent="-227329" defTabSz="179388">
              <a:lnSpc>
                <a:spcPct val="80000"/>
              </a:lnSpc>
              <a:spcBef>
                <a:spcPts val="600"/>
              </a:spcBef>
              <a:buClr>
                <a:srgbClr val="FF388B"/>
              </a:buClr>
              <a:buSzPct val="75000"/>
              <a:buAutoNum type="alphaLcPeriod" startAt="3"/>
              <a:tabLst>
                <a:tab pos="239713" algn="l"/>
                <a:tab pos="263525" algn="l"/>
              </a:tabLst>
            </a:pPr>
            <a:r>
              <a:rPr sz="1800" b="1" spc="-5" dirty="0">
                <a:latin typeface="Cambria"/>
                <a:cs typeface="Cambria"/>
              </a:rPr>
              <a:t>Radial notch </a:t>
            </a:r>
            <a:r>
              <a:rPr lang="en-GB" sz="1800" b="1" spc="-5" dirty="0">
                <a:latin typeface="Cambria"/>
                <a:cs typeface="Cambria"/>
              </a:rPr>
              <a:t>(incisura radialis ulnae) </a:t>
            </a:r>
            <a:r>
              <a:rPr sz="1800" dirty="0">
                <a:latin typeface="Cambria"/>
                <a:cs typeface="Cambria"/>
              </a:rPr>
              <a:t>is a </a:t>
            </a:r>
            <a:r>
              <a:rPr sz="1800" spc="-5" dirty="0">
                <a:latin typeface="Cambria"/>
                <a:cs typeface="Cambria"/>
              </a:rPr>
              <a:t>depression </a:t>
            </a:r>
            <a:r>
              <a:rPr sz="1800" spc="-10" dirty="0">
                <a:latin typeface="Cambria"/>
                <a:cs typeface="Cambria"/>
              </a:rPr>
              <a:t>along </a:t>
            </a:r>
            <a:r>
              <a:rPr sz="1800" spc="-5" dirty="0">
                <a:latin typeface="Cambria"/>
                <a:cs typeface="Cambria"/>
              </a:rPr>
              <a:t> the</a:t>
            </a:r>
            <a:r>
              <a:rPr sz="1800" dirty="0">
                <a:latin typeface="Cambria"/>
                <a:cs typeface="Cambria"/>
              </a:rPr>
              <a:t> </a:t>
            </a:r>
            <a:r>
              <a:rPr sz="1800" spc="-15" dirty="0">
                <a:latin typeface="Cambria"/>
                <a:cs typeface="Cambria"/>
              </a:rPr>
              <a:t>lateral</a:t>
            </a:r>
            <a:r>
              <a:rPr sz="1800" spc="-10" dirty="0">
                <a:latin typeface="Cambria"/>
                <a:cs typeface="Cambria"/>
              </a:rPr>
              <a:t> </a:t>
            </a:r>
            <a:r>
              <a:rPr sz="1800" spc="-5" dirty="0">
                <a:latin typeface="Cambria"/>
                <a:cs typeface="Cambria"/>
              </a:rPr>
              <a:t>edge</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coronoid </a:t>
            </a:r>
            <a:r>
              <a:rPr sz="1800" spc="-5" dirty="0">
                <a:latin typeface="Cambria"/>
                <a:cs typeface="Cambria"/>
              </a:rPr>
              <a:t> </a:t>
            </a:r>
            <a:r>
              <a:rPr sz="1800" spc="-10" dirty="0">
                <a:latin typeface="Cambria"/>
                <a:cs typeface="Cambria"/>
              </a:rPr>
              <a:t>process</a:t>
            </a:r>
            <a:r>
              <a:rPr sz="1800" spc="-5" dirty="0">
                <a:latin typeface="Cambria"/>
                <a:cs typeface="Cambria"/>
              </a:rPr>
              <a:t> that</a:t>
            </a:r>
            <a:r>
              <a:rPr sz="1800" dirty="0">
                <a:latin typeface="Cambria"/>
                <a:cs typeface="Cambria"/>
              </a:rPr>
              <a:t> </a:t>
            </a:r>
            <a:r>
              <a:rPr sz="1800" spc="-5" dirty="0">
                <a:latin typeface="Cambria"/>
                <a:cs typeface="Cambria"/>
              </a:rPr>
              <a:t>articulates</a:t>
            </a:r>
            <a:r>
              <a:rPr sz="1800" dirty="0">
                <a:latin typeface="Cambria"/>
                <a:cs typeface="Cambria"/>
              </a:rPr>
              <a:t> with</a:t>
            </a:r>
            <a:r>
              <a:rPr sz="1800" spc="400" dirty="0">
                <a:latin typeface="Cambria"/>
                <a:cs typeface="Cambria"/>
              </a:rPr>
              <a:t> </a:t>
            </a:r>
            <a:r>
              <a:rPr sz="1800" spc="-5" dirty="0">
                <a:latin typeface="Cambria"/>
                <a:cs typeface="Cambria"/>
              </a:rPr>
              <a:t>the </a:t>
            </a:r>
            <a:r>
              <a:rPr sz="1800" dirty="0">
                <a:latin typeface="Cambria"/>
                <a:cs typeface="Cambria"/>
              </a:rPr>
              <a:t> head of </a:t>
            </a:r>
            <a:r>
              <a:rPr sz="1800" spc="-5" dirty="0">
                <a:latin typeface="Cambria"/>
                <a:cs typeface="Cambria"/>
              </a:rPr>
              <a:t>the </a:t>
            </a:r>
            <a:r>
              <a:rPr sz="1800" spc="-10" dirty="0">
                <a:latin typeface="Cambria"/>
                <a:cs typeface="Cambria"/>
              </a:rPr>
              <a:t>radius. </a:t>
            </a:r>
            <a:r>
              <a:rPr sz="1800" dirty="0">
                <a:latin typeface="Cambria"/>
                <a:cs typeface="Cambria"/>
              </a:rPr>
              <a:t>The </a:t>
            </a:r>
            <a:r>
              <a:rPr sz="1800" spc="-5" dirty="0">
                <a:latin typeface="Cambria"/>
                <a:cs typeface="Cambria"/>
              </a:rPr>
              <a:t>joint </a:t>
            </a:r>
            <a:r>
              <a:rPr sz="1800" spc="-10" dirty="0">
                <a:latin typeface="Cambria"/>
                <a:cs typeface="Cambria"/>
              </a:rPr>
              <a:t>allows </a:t>
            </a:r>
            <a:r>
              <a:rPr sz="1800" spc="-5" dirty="0">
                <a:latin typeface="Cambria"/>
                <a:cs typeface="Cambria"/>
              </a:rPr>
              <a:t> the </a:t>
            </a:r>
            <a:r>
              <a:rPr sz="1800" spc="-10" dirty="0">
                <a:latin typeface="Cambria"/>
                <a:cs typeface="Cambria"/>
              </a:rPr>
              <a:t>radial </a:t>
            </a:r>
            <a:r>
              <a:rPr sz="1800" dirty="0">
                <a:latin typeface="Cambria"/>
                <a:cs typeface="Cambria"/>
              </a:rPr>
              <a:t>head </a:t>
            </a:r>
            <a:r>
              <a:rPr sz="1800" spc="-5" dirty="0">
                <a:latin typeface="Cambria"/>
                <a:cs typeface="Cambria"/>
              </a:rPr>
              <a:t>to </a:t>
            </a:r>
            <a:r>
              <a:rPr sz="1800" spc="-10" dirty="0">
                <a:latin typeface="Cambria"/>
                <a:cs typeface="Cambria"/>
              </a:rPr>
              <a:t>rotate against </a:t>
            </a:r>
            <a:r>
              <a:rPr sz="1800" spc="-5" dirty="0">
                <a:latin typeface="Cambria"/>
                <a:cs typeface="Cambria"/>
              </a:rPr>
              <a:t>the </a:t>
            </a:r>
            <a:r>
              <a:rPr sz="1800" dirty="0">
                <a:latin typeface="Cambria"/>
                <a:cs typeface="Cambria"/>
              </a:rPr>
              <a:t> </a:t>
            </a:r>
            <a:r>
              <a:rPr sz="1800" spc="-10" dirty="0">
                <a:latin typeface="Cambria"/>
                <a:cs typeface="Cambria"/>
              </a:rPr>
              <a:t>proximal</a:t>
            </a:r>
            <a:r>
              <a:rPr sz="1800" spc="-5" dirty="0">
                <a:latin typeface="Cambria"/>
                <a:cs typeface="Cambria"/>
              </a:rPr>
              <a:t> </a:t>
            </a:r>
            <a:r>
              <a:rPr sz="1800" dirty="0">
                <a:latin typeface="Cambria"/>
                <a:cs typeface="Cambria"/>
              </a:rPr>
              <a:t>end</a:t>
            </a:r>
            <a:r>
              <a:rPr sz="1800" spc="5"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ulna</a:t>
            </a:r>
            <a:r>
              <a:rPr sz="1800" dirty="0">
                <a:latin typeface="Cambria"/>
                <a:cs typeface="Cambria"/>
              </a:rPr>
              <a:t> during </a:t>
            </a:r>
            <a:r>
              <a:rPr sz="1800" spc="5" dirty="0">
                <a:latin typeface="Cambria"/>
                <a:cs typeface="Cambria"/>
              </a:rPr>
              <a:t> </a:t>
            </a:r>
            <a:r>
              <a:rPr sz="1800" spc="-5" dirty="0">
                <a:latin typeface="Cambria"/>
                <a:cs typeface="Cambria"/>
              </a:rPr>
              <a:t>pronation</a:t>
            </a:r>
            <a:r>
              <a:rPr sz="1800" spc="-20" dirty="0">
                <a:latin typeface="Cambria"/>
                <a:cs typeface="Cambria"/>
              </a:rPr>
              <a:t> </a:t>
            </a:r>
            <a:r>
              <a:rPr sz="1800" spc="-5" dirty="0">
                <a:latin typeface="Cambria"/>
                <a:cs typeface="Cambria"/>
              </a:rPr>
              <a:t>and</a:t>
            </a:r>
            <a:r>
              <a:rPr lang="en-GB" sz="1800" spc="-15" dirty="0">
                <a:latin typeface="Cambria"/>
                <a:cs typeface="Cambria"/>
              </a:rPr>
              <a:t> </a:t>
            </a:r>
            <a:r>
              <a:rPr sz="1800" spc="-5" dirty="0">
                <a:latin typeface="Cambria"/>
                <a:cs typeface="Cambria"/>
              </a:rPr>
              <a:t>supination</a:t>
            </a:r>
            <a:br>
              <a:rPr lang="en-GB" spc="-5" dirty="0">
                <a:latin typeface="Cambria"/>
                <a:cs typeface="Cambria"/>
              </a:rPr>
            </a:br>
            <a:br>
              <a:rPr lang="en-GB" sz="1800" spc="-5" dirty="0">
                <a:latin typeface="Cambria"/>
                <a:cs typeface="Cambria"/>
              </a:rPr>
            </a:br>
            <a:r>
              <a:rPr lang="en-GB" dirty="0">
                <a:latin typeface="Book Antiqua" panose="02040602050305030304" pitchFamily="18" charset="0"/>
              </a:rPr>
              <a:t>Inferior to the radial notch on the lateral surface of the ulnar shaft is a prominent ridge, the supinator crest. Between it and the distal part of the coronoid process is a concavity, the supinator fossa. The deep part of the supinator muscle attaches to the supinator crest and fossa</a:t>
            </a:r>
            <a:endParaRPr sz="1800" dirty="0">
              <a:latin typeface="Book Antiqua" panose="02040602050305030304" pitchFamily="18" charset="0"/>
              <a:cs typeface="Cambria"/>
            </a:endParaRPr>
          </a:p>
          <a:p>
            <a:pPr marL="239395" marR="5080" indent="-227329" algn="just">
              <a:lnSpc>
                <a:spcPct val="80000"/>
              </a:lnSpc>
              <a:spcBef>
                <a:spcPts val="600"/>
              </a:spcBef>
              <a:buClr>
                <a:srgbClr val="FF388B"/>
              </a:buClr>
              <a:buSzPct val="75000"/>
              <a:buAutoNum type="alphaLcPeriod" startAt="3"/>
              <a:tabLst>
                <a:tab pos="240029" algn="l"/>
              </a:tabLst>
            </a:pPr>
            <a:r>
              <a:rPr sz="1800" b="1" spc="-5" dirty="0">
                <a:latin typeface="Cambria"/>
                <a:cs typeface="Cambria"/>
              </a:rPr>
              <a:t>Ulnar</a:t>
            </a:r>
            <a:r>
              <a:rPr sz="1800" b="1" dirty="0">
                <a:latin typeface="Cambria"/>
                <a:cs typeface="Cambria"/>
              </a:rPr>
              <a:t> </a:t>
            </a:r>
            <a:r>
              <a:rPr sz="1800" b="1" spc="-10" dirty="0">
                <a:latin typeface="Cambria"/>
                <a:cs typeface="Cambria"/>
              </a:rPr>
              <a:t>tuberosity</a:t>
            </a:r>
            <a:r>
              <a:rPr sz="1800" b="1" spc="-5" dirty="0">
                <a:latin typeface="Cambria"/>
                <a:cs typeface="Cambria"/>
              </a:rPr>
              <a:t> </a:t>
            </a:r>
            <a:r>
              <a:rPr sz="1800" dirty="0">
                <a:latin typeface="Cambria"/>
                <a:cs typeface="Cambria"/>
              </a:rPr>
              <a:t>is</a:t>
            </a:r>
            <a:r>
              <a:rPr sz="1800" spc="5" dirty="0">
                <a:latin typeface="Cambria"/>
                <a:cs typeface="Cambria"/>
              </a:rPr>
              <a:t> </a:t>
            </a:r>
            <a:r>
              <a:rPr sz="1800" dirty="0">
                <a:latin typeface="Cambria"/>
                <a:cs typeface="Cambria"/>
              </a:rPr>
              <a:t>a</a:t>
            </a:r>
            <a:r>
              <a:rPr sz="1800" spc="5" dirty="0">
                <a:latin typeface="Cambria"/>
                <a:cs typeface="Cambria"/>
              </a:rPr>
              <a:t> </a:t>
            </a:r>
            <a:r>
              <a:rPr sz="1800" spc="-10" dirty="0">
                <a:latin typeface="Cambria"/>
                <a:cs typeface="Cambria"/>
              </a:rPr>
              <a:t>roughened </a:t>
            </a:r>
            <a:r>
              <a:rPr sz="1800" spc="-385" dirty="0">
                <a:latin typeface="Cambria"/>
                <a:cs typeface="Cambria"/>
              </a:rPr>
              <a:t> </a:t>
            </a:r>
            <a:r>
              <a:rPr sz="1800" spc="-5" dirty="0">
                <a:latin typeface="Cambria"/>
                <a:cs typeface="Cambria"/>
              </a:rPr>
              <a:t>eminence </a:t>
            </a:r>
            <a:r>
              <a:rPr sz="1800" spc="-10" dirty="0">
                <a:latin typeface="Cambria"/>
                <a:cs typeface="Cambria"/>
              </a:rPr>
              <a:t>located </a:t>
            </a:r>
            <a:r>
              <a:rPr sz="1800" spc="-5" dirty="0">
                <a:latin typeface="Cambria"/>
                <a:cs typeface="Cambria"/>
              </a:rPr>
              <a:t>just inferior to the </a:t>
            </a:r>
            <a:r>
              <a:rPr sz="1800" dirty="0">
                <a:latin typeface="Cambria"/>
                <a:cs typeface="Cambria"/>
              </a:rPr>
              <a:t> </a:t>
            </a:r>
            <a:r>
              <a:rPr sz="1800" spc="-5" dirty="0">
                <a:latin typeface="Cambria"/>
                <a:cs typeface="Cambria"/>
              </a:rPr>
              <a:t>anterior </a:t>
            </a:r>
            <a:r>
              <a:rPr sz="1800" dirty="0">
                <a:latin typeface="Cambria"/>
                <a:cs typeface="Cambria"/>
              </a:rPr>
              <a:t>tip of </a:t>
            </a:r>
            <a:r>
              <a:rPr sz="1800" spc="-5" dirty="0">
                <a:latin typeface="Cambria"/>
                <a:cs typeface="Cambria"/>
              </a:rPr>
              <a:t>the </a:t>
            </a:r>
            <a:r>
              <a:rPr sz="1800" spc="-10" dirty="0">
                <a:latin typeface="Cambria"/>
                <a:cs typeface="Cambria"/>
              </a:rPr>
              <a:t>coronoid process. </a:t>
            </a:r>
            <a:r>
              <a:rPr sz="1800" spc="-5" dirty="0">
                <a:latin typeface="Cambria"/>
                <a:cs typeface="Cambria"/>
              </a:rPr>
              <a:t> This</a:t>
            </a:r>
            <a:r>
              <a:rPr sz="1800" dirty="0">
                <a:latin typeface="Cambria"/>
                <a:cs typeface="Cambria"/>
              </a:rPr>
              <a:t> </a:t>
            </a:r>
            <a:r>
              <a:rPr sz="1800" spc="-10" dirty="0">
                <a:latin typeface="Cambria"/>
                <a:cs typeface="Cambria"/>
              </a:rPr>
              <a:t>area</a:t>
            </a:r>
            <a:r>
              <a:rPr sz="1800" spc="-5" dirty="0">
                <a:latin typeface="Cambria"/>
                <a:cs typeface="Cambria"/>
              </a:rPr>
              <a:t> </a:t>
            </a:r>
            <a:r>
              <a:rPr sz="1800" spc="-10" dirty="0">
                <a:latin typeface="Cambria"/>
                <a:cs typeface="Cambria"/>
              </a:rPr>
              <a:t>serves</a:t>
            </a:r>
            <a:r>
              <a:rPr sz="1800" spc="-5" dirty="0">
                <a:latin typeface="Cambria"/>
                <a:cs typeface="Cambria"/>
              </a:rPr>
              <a:t> as</a:t>
            </a:r>
            <a:r>
              <a:rPr sz="180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distal </a:t>
            </a:r>
            <a:r>
              <a:rPr sz="1800" dirty="0">
                <a:latin typeface="Cambria"/>
                <a:cs typeface="Cambria"/>
              </a:rPr>
              <a:t> </a:t>
            </a:r>
            <a:r>
              <a:rPr sz="1800" spc="-5" dirty="0">
                <a:latin typeface="Cambria"/>
                <a:cs typeface="Cambria"/>
              </a:rPr>
              <a:t>attachment (insertion) point </a:t>
            </a:r>
            <a:r>
              <a:rPr sz="1800" spc="-10" dirty="0">
                <a:latin typeface="Cambria"/>
                <a:cs typeface="Cambria"/>
              </a:rPr>
              <a:t>for </a:t>
            </a:r>
            <a:r>
              <a:rPr sz="1800" spc="-5" dirty="0">
                <a:latin typeface="Cambria"/>
                <a:cs typeface="Cambria"/>
              </a:rPr>
              <a:t>the </a:t>
            </a:r>
            <a:r>
              <a:rPr sz="1800" dirty="0">
                <a:latin typeface="Cambria"/>
                <a:cs typeface="Cambria"/>
              </a:rPr>
              <a:t> </a:t>
            </a:r>
            <a:r>
              <a:rPr sz="1800" spc="-10" dirty="0">
                <a:latin typeface="Cambria"/>
                <a:cs typeface="Cambria"/>
              </a:rPr>
              <a:t>brachialis</a:t>
            </a:r>
            <a:r>
              <a:rPr sz="1800" spc="-5" dirty="0">
                <a:latin typeface="Cambria"/>
                <a:cs typeface="Cambria"/>
              </a:rPr>
              <a:t> muscle.</a:t>
            </a:r>
            <a:endParaRPr sz="1800" dirty="0">
              <a:latin typeface="Cambria"/>
              <a:cs typeface="Cambria"/>
            </a:endParaRPr>
          </a:p>
        </p:txBody>
      </p:sp>
      <p:pic>
        <p:nvPicPr>
          <p:cNvPr id="3" name="object 3"/>
          <p:cNvPicPr/>
          <p:nvPr/>
        </p:nvPicPr>
        <p:blipFill>
          <a:blip r:embed="rId2" cstate="print"/>
          <a:stretch>
            <a:fillRect/>
          </a:stretch>
        </p:blipFill>
        <p:spPr>
          <a:xfrm>
            <a:off x="4632959" y="1371600"/>
            <a:ext cx="4041647" cy="4724400"/>
          </a:xfrm>
          <a:prstGeom prst="rect">
            <a:avLst/>
          </a:prstGeom>
        </p:spPr>
      </p:pic>
    </p:spTree>
    <p:extLst>
      <p:ext uri="{BB962C8B-B14F-4D97-AF65-F5344CB8AC3E}">
        <p14:creationId xmlns:p14="http://schemas.microsoft.com/office/powerpoint/2010/main" val="2136640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noChangeArrowheads="1"/>
          </p:cNvSpPr>
          <p:nvPr>
            <p:ph/>
          </p:nvPr>
        </p:nvSpPr>
        <p:spPr>
          <a:xfrm>
            <a:off x="27781" y="691361"/>
            <a:ext cx="9107487" cy="5111750"/>
          </a:xfrm>
        </p:spPr>
        <p:txBody>
          <a:bodyPr/>
          <a:lstStyle/>
          <a:p>
            <a:pPr eaLnBrk="1" hangingPunct="1">
              <a:lnSpc>
                <a:spcPct val="80000"/>
              </a:lnSpc>
            </a:pPr>
            <a:r>
              <a:rPr lang="en-GB" altLang="en-US" sz="1800" dirty="0">
                <a:latin typeface="Book Antiqua" panose="02040602050305030304" pitchFamily="18" charset="0"/>
              </a:rPr>
              <a:t>3) distal end </a:t>
            </a:r>
            <a:r>
              <a:rPr lang="sr-Cyrl-RS" altLang="en-US" sz="1800" dirty="0">
                <a:latin typeface="Book Antiqua" panose="02040602050305030304" pitchFamily="18" charset="0"/>
              </a:rPr>
              <a:t>(</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distalis</a:t>
            </a:r>
            <a:r>
              <a:rPr lang="en-GB" altLang="en-US" sz="1800" dirty="0">
                <a:latin typeface="Book Antiqua" panose="02040602050305030304" pitchFamily="18" charset="0"/>
              </a:rPr>
              <a:t>)</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 </a:t>
            </a:r>
            <a:r>
              <a:rPr lang="en-GB" altLang="en-US" sz="1800" b="1" dirty="0">
                <a:latin typeface="Book Antiqua" panose="02040602050305030304" pitchFamily="18" charset="0"/>
              </a:rPr>
              <a:t>caput ulnae </a:t>
            </a:r>
            <a:r>
              <a:rPr lang="en-GB" altLang="en-US" sz="1800" dirty="0">
                <a:latin typeface="Book Antiqua" panose="02040602050305030304" pitchFamily="18" charset="0"/>
              </a:rPr>
              <a:t>(head of ulna</a:t>
            </a:r>
            <a:r>
              <a:rPr lang="sr-Cyrl-RS" altLang="en-US" sz="1800" dirty="0">
                <a:latin typeface="Book Antiqua" panose="02040602050305030304" pitchFamily="18" charset="0"/>
              </a:rPr>
              <a:t>) – </a:t>
            </a:r>
            <a:r>
              <a:rPr lang="en-GB" sz="1800" dirty="0">
                <a:latin typeface="Book Antiqua" panose="02040602050305030304" pitchFamily="18" charset="0"/>
              </a:rPr>
              <a:t>disc-liked; </a:t>
            </a:r>
            <a:r>
              <a:rPr lang="en-GB" altLang="en-US" sz="1800" dirty="0">
                <a:latin typeface="Book Antiqua" panose="02040602050305030304" pitchFamily="18" charset="0"/>
              </a:rPr>
              <a:t>on the lateral side there is articular</a:t>
            </a:r>
            <a:br>
              <a:rPr lang="en-GB" altLang="en-US" sz="1800" dirty="0">
                <a:latin typeface="Book Antiqua" panose="02040602050305030304" pitchFamily="18" charset="0"/>
              </a:rPr>
            </a:br>
            <a:r>
              <a:rPr lang="en-GB" altLang="en-US" sz="1800" dirty="0">
                <a:latin typeface="Book Antiqua" panose="02040602050305030304" pitchFamily="18" charset="0"/>
              </a:rPr>
              <a:t>            surface for distal radioulnar joint called </a:t>
            </a:r>
            <a:r>
              <a:rPr lang="en-GB" altLang="en-US" sz="1800" dirty="0" err="1">
                <a:latin typeface="Book Antiqua" panose="02040602050305030304" pitchFamily="18" charset="0"/>
              </a:rPr>
              <a:t>circumferentia</a:t>
            </a:r>
            <a:r>
              <a:rPr lang="en-GB" altLang="en-US" sz="1800" dirty="0">
                <a:latin typeface="Book Antiqua" panose="02040602050305030304" pitchFamily="18" charset="0"/>
              </a:rPr>
              <a:t> </a:t>
            </a:r>
            <a:r>
              <a:rPr lang="en-GB" altLang="en-US" sz="1800" dirty="0" err="1">
                <a:latin typeface="Book Antiqua" panose="02040602050305030304" pitchFamily="18" charset="0"/>
              </a:rPr>
              <a:t>articularis</a:t>
            </a:r>
            <a:br>
              <a:rPr lang="sr-Cyrl-RS" altLang="en-US" sz="1800" dirty="0">
                <a:latin typeface="Book Antiqua" panose="02040602050305030304" pitchFamily="18" charset="0"/>
              </a:rPr>
            </a:br>
            <a:r>
              <a:rPr lang="en-GB" altLang="en-US" sz="1800" dirty="0">
                <a:latin typeface="Book Antiqua" panose="02040602050305030304" pitchFamily="18" charset="0"/>
              </a:rPr>
              <a:t>	- </a:t>
            </a:r>
            <a:r>
              <a:rPr lang="en-GB" altLang="en-US" sz="1800" b="1" dirty="0" err="1">
                <a:latin typeface="Book Antiqua" panose="02040602050305030304" pitchFamily="18" charset="0"/>
              </a:rPr>
              <a:t>processus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styloideus</a:t>
            </a:r>
            <a:r>
              <a:rPr lang="en-GB" altLang="en-US" sz="1800" dirty="0">
                <a:latin typeface="Book Antiqua" panose="02040602050305030304" pitchFamily="18" charset="0"/>
              </a:rPr>
              <a:t> – </a:t>
            </a:r>
            <a:r>
              <a:rPr lang="en-GB" altLang="en-US" sz="1800" dirty="0" err="1">
                <a:latin typeface="Book Antiqua" panose="02040602050305030304" pitchFamily="18" charset="0"/>
              </a:rPr>
              <a:t>styloid</a:t>
            </a:r>
            <a:r>
              <a:rPr lang="en-GB" altLang="en-US" sz="1800" dirty="0">
                <a:latin typeface="Book Antiqua" panose="02040602050305030304" pitchFamily="18" charset="0"/>
              </a:rPr>
              <a:t> process</a:t>
            </a:r>
            <a:r>
              <a:rPr lang="sr-Cyrl-RS" altLang="en-US" sz="1800" dirty="0">
                <a:latin typeface="Book Antiqua" panose="02040602050305030304" pitchFamily="18" charset="0"/>
              </a:rPr>
              <a:t>, </a:t>
            </a:r>
            <a:r>
              <a:rPr lang="en-GB" altLang="en-US" sz="1800" dirty="0">
                <a:latin typeface="Book Antiqua" panose="02040602050305030304" pitchFamily="18" charset="0"/>
              </a:rPr>
              <a:t>on the medial side of the distal end</a:t>
            </a:r>
          </a:p>
          <a:p>
            <a:pPr eaLnBrk="1" hangingPunct="1">
              <a:lnSpc>
                <a:spcPct val="80000"/>
              </a:lnSpc>
            </a:pPr>
            <a:endParaRPr lang="en-GB" altLang="en-US" sz="1800" dirty="0">
              <a:latin typeface="Book Antiqua" panose="02040602050305030304" pitchFamily="18" charset="0"/>
            </a:endParaRPr>
          </a:p>
          <a:p>
            <a:pPr eaLnBrk="1" hangingPunct="1">
              <a:lnSpc>
                <a:spcPct val="80000"/>
              </a:lnSpc>
            </a:pPr>
            <a:r>
              <a:rPr lang="en-GB" sz="1800" dirty="0">
                <a:latin typeface="Book Antiqua" panose="02040602050305030304" pitchFamily="18" charset="0"/>
              </a:rPr>
              <a:t>The ulna does not reach—and therefore does not participate in—the wrist (radiocarpal) joint</a:t>
            </a:r>
            <a:br>
              <a:rPr lang="sr-Cyrl-RS" altLang="en-US" sz="1800" dirty="0">
                <a:latin typeface="Book Antiqua" panose="02040602050305030304" pitchFamily="18" charset="0"/>
              </a:rPr>
            </a:br>
            <a:endParaRPr lang="en-US" altLang="en-US" sz="1800" dirty="0">
              <a:latin typeface="Book Antiqua" panose="02040602050305030304" pitchFamily="18" charset="0"/>
            </a:endParaRPr>
          </a:p>
        </p:txBody>
      </p:sp>
      <p:sp>
        <p:nvSpPr>
          <p:cNvPr id="15363" name="Rectangle 2"/>
          <p:cNvSpPr txBox="1">
            <a:spLocks noChangeArrowheads="1"/>
          </p:cNvSpPr>
          <p:nvPr/>
        </p:nvSpPr>
        <p:spPr bwMode="auto">
          <a:xfrm>
            <a:off x="457200" y="119062"/>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ULNA</a:t>
            </a:r>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val="0"/>
              </a:ext>
            </a:extLst>
          </a:blip>
          <a:srcRect l="52499" t="17000" r="28751" b="5000"/>
          <a:stretch>
            <a:fillRect/>
          </a:stretch>
        </p:blipFill>
        <p:spPr bwMode="auto">
          <a:xfrm>
            <a:off x="250825" y="2449513"/>
            <a:ext cx="1690688"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3"/>
          <p:cNvPicPr>
            <a:picLocks noChangeAspect="1" noChangeArrowheads="1"/>
          </p:cNvPicPr>
          <p:nvPr/>
        </p:nvPicPr>
        <p:blipFill>
          <a:blip r:embed="rId3">
            <a:extLst>
              <a:ext uri="{28A0092B-C50C-407E-A947-70E740481C1C}">
                <a14:useLocalDpi xmlns:a14="http://schemas.microsoft.com/office/drawing/2010/main" val="0"/>
              </a:ext>
            </a:extLst>
          </a:blip>
          <a:srcRect l="33125" t="12000" r="25626" b="7001"/>
          <a:stretch>
            <a:fillRect/>
          </a:stretch>
        </p:blipFill>
        <p:spPr bwMode="auto">
          <a:xfrm>
            <a:off x="2876550" y="2552700"/>
            <a:ext cx="3409950" cy="418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5"/>
          <p:cNvPicPr>
            <a:picLocks noChangeAspect="1" noChangeArrowheads="1"/>
          </p:cNvPicPr>
          <p:nvPr/>
        </p:nvPicPr>
        <p:blipFill>
          <a:blip r:embed="rId4">
            <a:extLst>
              <a:ext uri="{28A0092B-C50C-407E-A947-70E740481C1C}">
                <a14:useLocalDpi xmlns:a14="http://schemas.microsoft.com/office/drawing/2010/main" val="0"/>
              </a:ext>
            </a:extLst>
          </a:blip>
          <a:srcRect l="44965" t="8488" r="42763" b="15385"/>
          <a:stretch>
            <a:fillRect/>
          </a:stretch>
        </p:blipFill>
        <p:spPr bwMode="auto">
          <a:xfrm>
            <a:off x="7240588" y="2343150"/>
            <a:ext cx="1270000" cy="443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07950" y="592138"/>
            <a:ext cx="8686800" cy="950912"/>
          </a:xfrm>
        </p:spPr>
        <p:txBody>
          <a:bodyPr/>
          <a:lstStyle/>
          <a:p>
            <a:pPr algn="l" eaLnBrk="1" hangingPunct="1"/>
            <a:r>
              <a:rPr lang="sr-Latn-CS" altLang="en-US" sz="2400" dirty="0">
                <a:solidFill>
                  <a:schemeClr val="tx1"/>
                </a:solidFill>
                <a:latin typeface="Book Antiqua" panose="02040602050305030304" pitchFamily="18" charset="0"/>
              </a:rPr>
              <a:t>   </a:t>
            </a:r>
            <a:r>
              <a:rPr lang="en-GB" altLang="en-US" sz="2400" dirty="0">
                <a:solidFill>
                  <a:schemeClr val="tx1"/>
                </a:solidFill>
                <a:latin typeface="Book Antiqua" panose="02040602050305030304" pitchFamily="18" charset="0"/>
              </a:rPr>
              <a:t>BONES OF UPPER LIMB</a:t>
            </a:r>
            <a:br>
              <a:rPr lang="en-GB" altLang="en-US" sz="2400" dirty="0">
                <a:solidFill>
                  <a:schemeClr val="tx1"/>
                </a:solidFill>
                <a:latin typeface="Book Antiqua" panose="02040602050305030304" pitchFamily="18" charset="0"/>
              </a:rPr>
            </a:br>
            <a:r>
              <a:rPr lang="en-GB" altLang="en-US" sz="2400" dirty="0">
                <a:solidFill>
                  <a:schemeClr val="tx1"/>
                </a:solidFill>
                <a:latin typeface="Book Antiqua" panose="02040602050305030304" pitchFamily="18" charset="0"/>
              </a:rPr>
              <a:t>(</a:t>
            </a:r>
            <a:r>
              <a:rPr lang="sr-Latn-CS" altLang="en-US" sz="2400" dirty="0">
                <a:solidFill>
                  <a:schemeClr val="tx1"/>
                </a:solidFill>
                <a:latin typeface="Book Antiqua" panose="02040602050305030304" pitchFamily="18" charset="0"/>
              </a:rPr>
              <a:t>OSSA MEMBRI SUPERIORIS</a:t>
            </a:r>
            <a:r>
              <a:rPr lang="en-GB" altLang="en-US" sz="2400" dirty="0">
                <a:solidFill>
                  <a:schemeClr val="tx1"/>
                </a:solidFill>
                <a:latin typeface="Book Antiqua" panose="02040602050305030304" pitchFamily="18" charset="0"/>
              </a:rPr>
              <a:t>)</a:t>
            </a:r>
            <a:endParaRPr lang="sr-Latn-CS" altLang="en-US" sz="2400" dirty="0">
              <a:solidFill>
                <a:schemeClr val="tx1"/>
              </a:solidFill>
              <a:latin typeface="Book Antiqua" panose="02040602050305030304" pitchFamily="18" charset="0"/>
            </a:endParaRPr>
          </a:p>
        </p:txBody>
      </p:sp>
      <p:sp>
        <p:nvSpPr>
          <p:cNvPr id="7171" name="Rectangle 3"/>
          <p:cNvSpPr>
            <a:spLocks noGrp="1" noChangeArrowheads="1"/>
          </p:cNvSpPr>
          <p:nvPr>
            <p:ph type="body" sz="half" idx="4294967295"/>
          </p:nvPr>
        </p:nvSpPr>
        <p:spPr>
          <a:xfrm>
            <a:off x="457200" y="1600200"/>
            <a:ext cx="5122863" cy="4530725"/>
          </a:xfrm>
        </p:spPr>
        <p:txBody>
          <a:bodyPr/>
          <a:lstStyle/>
          <a:p>
            <a:pPr eaLnBrk="1" hangingPunct="1">
              <a:buFontTx/>
              <a:buNone/>
            </a:pPr>
            <a:r>
              <a:rPr lang="sr-Latn-CS" altLang="en-US" sz="2400" b="1" i="1" dirty="0">
                <a:latin typeface="Book Antiqua" panose="02040602050305030304" pitchFamily="18" charset="0"/>
              </a:rPr>
              <a:t>► Cingulum </a:t>
            </a:r>
            <a:r>
              <a:rPr lang="sr-Latn-CS" altLang="en-US" sz="2400" b="1" i="1" dirty="0" err="1">
                <a:latin typeface="Book Antiqua" panose="02040602050305030304" pitchFamily="18" charset="0"/>
              </a:rPr>
              <a:t>membri</a:t>
            </a:r>
            <a:r>
              <a:rPr lang="sr-Latn-CS" altLang="en-US" sz="2400" b="1" i="1" dirty="0">
                <a:latin typeface="Book Antiqua" panose="02040602050305030304" pitchFamily="18" charset="0"/>
              </a:rPr>
              <a:t> </a:t>
            </a:r>
            <a:r>
              <a:rPr lang="sr-Latn-CS" altLang="en-US" sz="2400" b="1" i="1" dirty="0" err="1">
                <a:latin typeface="Book Antiqua" panose="02040602050305030304" pitchFamily="18" charset="0"/>
              </a:rPr>
              <a:t>superioris</a:t>
            </a:r>
            <a:endParaRPr lang="en-GB" altLang="en-US" sz="2400" b="1" i="1" dirty="0">
              <a:latin typeface="Book Antiqua" panose="02040602050305030304" pitchFamily="18" charset="0"/>
            </a:endParaRPr>
          </a:p>
          <a:p>
            <a:pPr eaLnBrk="1" hangingPunct="1">
              <a:buFontTx/>
              <a:buNone/>
            </a:pPr>
            <a:r>
              <a:rPr lang="en-GB" altLang="en-US" sz="2400" b="1" i="1" dirty="0">
                <a:latin typeface="Book Antiqua" panose="02040602050305030304" pitchFamily="18" charset="0"/>
              </a:rPr>
              <a:t>	or Pectoral Girdle:</a:t>
            </a:r>
            <a:endParaRPr lang="sr-Latn-CS" altLang="en-US" sz="2400" b="1" i="1" dirty="0">
              <a:latin typeface="Book Antiqua" panose="02040602050305030304" pitchFamily="18" charset="0"/>
            </a:endParaRPr>
          </a:p>
          <a:p>
            <a:pPr eaLnBrk="1" hangingPunct="1">
              <a:buFontTx/>
              <a:buNone/>
            </a:pPr>
            <a:r>
              <a:rPr lang="sr-Latn-CS" altLang="en-US" sz="2400" b="1" i="1" dirty="0">
                <a:latin typeface="Book Antiqua" panose="02040602050305030304" pitchFamily="18" charset="0"/>
              </a:rPr>
              <a:t>            </a:t>
            </a:r>
            <a:r>
              <a:rPr lang="sr-Latn-CS" altLang="en-US" sz="2400" b="1" dirty="0">
                <a:latin typeface="Book Antiqua" panose="02040602050305030304" pitchFamily="18" charset="0"/>
              </a:rPr>
              <a:t>clavicula</a:t>
            </a:r>
            <a:r>
              <a:rPr lang="en-GB" altLang="en-US" sz="2400" b="1" dirty="0">
                <a:latin typeface="Book Antiqua" panose="02040602050305030304" pitchFamily="18" charset="0"/>
              </a:rPr>
              <a:t> (clavicle)</a:t>
            </a:r>
            <a:endParaRPr lang="sr-Latn-CS" altLang="en-US" sz="2400" b="1" dirty="0">
              <a:latin typeface="Book Antiqua" panose="02040602050305030304" pitchFamily="18" charset="0"/>
            </a:endParaRPr>
          </a:p>
          <a:p>
            <a:pPr eaLnBrk="1" hangingPunct="1">
              <a:buFontTx/>
              <a:buNone/>
            </a:pPr>
            <a:r>
              <a:rPr lang="sr-Latn-CS" altLang="en-US" sz="2400" b="1" dirty="0">
                <a:latin typeface="Book Antiqua" panose="02040602050305030304" pitchFamily="18" charset="0"/>
              </a:rPr>
              <a:t>            scapula</a:t>
            </a:r>
            <a:r>
              <a:rPr lang="en-GB" altLang="en-US" sz="2400" b="1" dirty="0">
                <a:latin typeface="Book Antiqua" panose="02040602050305030304" pitchFamily="18" charset="0"/>
              </a:rPr>
              <a:t> (shoulder blade)</a:t>
            </a:r>
            <a:endParaRPr lang="sr-Latn-CS" altLang="en-US" sz="2400" b="1" dirty="0">
              <a:latin typeface="Book Antiqua" panose="02040602050305030304" pitchFamily="18" charset="0"/>
            </a:endParaRPr>
          </a:p>
          <a:p>
            <a:pPr eaLnBrk="1" hangingPunct="1">
              <a:buFontTx/>
              <a:buNone/>
            </a:pPr>
            <a:endParaRPr lang="sr-Latn-CS" altLang="en-US" sz="2400" b="1" dirty="0">
              <a:latin typeface="Book Antiqua" panose="02040602050305030304" pitchFamily="18" charset="0"/>
            </a:endParaRPr>
          </a:p>
          <a:p>
            <a:pPr eaLnBrk="1" hangingPunct="1">
              <a:buFontTx/>
              <a:buNone/>
            </a:pPr>
            <a:r>
              <a:rPr lang="sr-Latn-CS" altLang="en-US" sz="2400" b="1" dirty="0">
                <a:latin typeface="Book Antiqua" panose="02040602050305030304" pitchFamily="18" charset="0"/>
              </a:rPr>
              <a:t>► </a:t>
            </a:r>
            <a:r>
              <a:rPr lang="sr-Latn-CS" altLang="en-US" sz="2400" b="1" i="1" dirty="0">
                <a:latin typeface="Book Antiqua" panose="02040602050305030304" pitchFamily="18" charset="0"/>
              </a:rPr>
              <a:t>Pars libera membri superioris</a:t>
            </a:r>
            <a:r>
              <a:rPr lang="sr-Latn-CS" altLang="en-US" sz="2400" b="1" dirty="0">
                <a:latin typeface="Book Antiqua" panose="02040602050305030304" pitchFamily="18" charset="0"/>
              </a:rPr>
              <a:t> </a:t>
            </a:r>
          </a:p>
          <a:p>
            <a:pPr eaLnBrk="1" hangingPunct="1">
              <a:buFontTx/>
              <a:buNone/>
            </a:pPr>
            <a:r>
              <a:rPr lang="sr-Latn-CS" altLang="en-US" sz="2400" b="1" dirty="0">
                <a:latin typeface="Book Antiqua" panose="02040602050305030304" pitchFamily="18" charset="0"/>
              </a:rPr>
              <a:t>            humerus</a:t>
            </a:r>
          </a:p>
          <a:p>
            <a:pPr eaLnBrk="1" hangingPunct="1">
              <a:buFontTx/>
              <a:buNone/>
            </a:pPr>
            <a:r>
              <a:rPr lang="sr-Latn-CS" altLang="en-US" sz="2400" b="1" dirty="0">
                <a:latin typeface="Book Antiqua" panose="02040602050305030304" pitchFamily="18" charset="0"/>
              </a:rPr>
              <a:t>            radius</a:t>
            </a:r>
          </a:p>
          <a:p>
            <a:pPr eaLnBrk="1" hangingPunct="1">
              <a:buFontTx/>
              <a:buNone/>
            </a:pPr>
            <a:r>
              <a:rPr lang="sr-Latn-CS" altLang="en-US" sz="2400" b="1" dirty="0">
                <a:latin typeface="Book Antiqua" panose="02040602050305030304" pitchFamily="18" charset="0"/>
              </a:rPr>
              <a:t>            ulna</a:t>
            </a:r>
          </a:p>
          <a:p>
            <a:pPr eaLnBrk="1" hangingPunct="1">
              <a:buFontTx/>
              <a:buNone/>
            </a:pPr>
            <a:r>
              <a:rPr lang="sr-Latn-CS" altLang="en-US" sz="2400" b="1" dirty="0">
                <a:latin typeface="Book Antiqua" panose="02040602050305030304" pitchFamily="18" charset="0"/>
              </a:rPr>
              <a:t>            ossa manus</a:t>
            </a:r>
            <a:endParaRPr lang="en-US" altLang="en-US" sz="2400" b="1" i="1" dirty="0">
              <a:latin typeface="Book Antiqua" panose="02040602050305030304" pitchFamily="18" charset="0"/>
            </a:endParaRPr>
          </a:p>
        </p:txBody>
      </p:sp>
      <p:pic>
        <p:nvPicPr>
          <p:cNvPr id="7172" name="Picture 4" descr="scan0025"/>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5678488" y="0"/>
            <a:ext cx="2997200" cy="6858000"/>
          </a:xfrm>
          <a:noFill/>
        </p:spPr>
      </p:pic>
      <p:sp>
        <p:nvSpPr>
          <p:cNvPr id="7173" name="AutoShape 5"/>
          <p:cNvSpPr>
            <a:spLocks noChangeArrowheads="1"/>
          </p:cNvSpPr>
          <p:nvPr/>
        </p:nvSpPr>
        <p:spPr bwMode="auto">
          <a:xfrm rot="8699636">
            <a:off x="7831138" y="182563"/>
            <a:ext cx="476250" cy="215900"/>
          </a:xfrm>
          <a:prstGeom prst="rightArrow">
            <a:avLst>
              <a:gd name="adj1" fmla="val 50000"/>
              <a:gd name="adj2" fmla="val 55147"/>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
        <p:nvSpPr>
          <p:cNvPr id="7174" name="AutoShape 6"/>
          <p:cNvSpPr>
            <a:spLocks noChangeArrowheads="1"/>
          </p:cNvSpPr>
          <p:nvPr/>
        </p:nvSpPr>
        <p:spPr bwMode="auto">
          <a:xfrm rot="8699636">
            <a:off x="7959725" y="1069975"/>
            <a:ext cx="647700" cy="215900"/>
          </a:xfrm>
          <a:prstGeom prst="rightArrow">
            <a:avLst>
              <a:gd name="adj1" fmla="val 50000"/>
              <a:gd name="adj2" fmla="val 75000"/>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
        <p:nvSpPr>
          <p:cNvPr id="7175" name="AutoShape 7"/>
          <p:cNvSpPr>
            <a:spLocks noChangeArrowheads="1"/>
          </p:cNvSpPr>
          <p:nvPr/>
        </p:nvSpPr>
        <p:spPr bwMode="auto">
          <a:xfrm rot="1197812">
            <a:off x="6372225" y="1557338"/>
            <a:ext cx="647700" cy="215900"/>
          </a:xfrm>
          <a:prstGeom prst="rightArrow">
            <a:avLst>
              <a:gd name="adj1" fmla="val 50000"/>
              <a:gd name="adj2" fmla="val 75000"/>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
        <p:nvSpPr>
          <p:cNvPr id="7176" name="AutoShape 8"/>
          <p:cNvSpPr>
            <a:spLocks noChangeArrowheads="1"/>
          </p:cNvSpPr>
          <p:nvPr/>
        </p:nvSpPr>
        <p:spPr bwMode="auto">
          <a:xfrm rot="1320324">
            <a:off x="6011863" y="3860800"/>
            <a:ext cx="647700" cy="215900"/>
          </a:xfrm>
          <a:prstGeom prst="rightArrow">
            <a:avLst>
              <a:gd name="adj1" fmla="val 50000"/>
              <a:gd name="adj2" fmla="val 75000"/>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
        <p:nvSpPr>
          <p:cNvPr id="7177" name="AutoShape 9"/>
          <p:cNvSpPr>
            <a:spLocks noChangeArrowheads="1"/>
          </p:cNvSpPr>
          <p:nvPr/>
        </p:nvSpPr>
        <p:spPr bwMode="auto">
          <a:xfrm rot="10800000">
            <a:off x="7019925" y="4365625"/>
            <a:ext cx="647700" cy="215900"/>
          </a:xfrm>
          <a:prstGeom prst="rightArrow">
            <a:avLst>
              <a:gd name="adj1" fmla="val 50000"/>
              <a:gd name="adj2" fmla="val 75000"/>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
        <p:nvSpPr>
          <p:cNvPr id="7178" name="AutoShape 10"/>
          <p:cNvSpPr>
            <a:spLocks noChangeArrowheads="1"/>
          </p:cNvSpPr>
          <p:nvPr/>
        </p:nvSpPr>
        <p:spPr bwMode="auto">
          <a:xfrm rot="10800000">
            <a:off x="6732588" y="5589588"/>
            <a:ext cx="647700" cy="215900"/>
          </a:xfrm>
          <a:prstGeom prst="rightArrow">
            <a:avLst>
              <a:gd name="adj1" fmla="val 50000"/>
              <a:gd name="adj2" fmla="val 75000"/>
            </a:avLst>
          </a:prstGeom>
          <a:solidFill>
            <a:srgbClr val="CC0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sr-Latn-CS"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Scale>
                                      <p:cBhvr>
                                        <p:cTn id="7" dur="1000" decel="50000" fill="hold">
                                          <p:stCondLst>
                                            <p:cond delay="0"/>
                                          </p:stCondLst>
                                        </p:cTn>
                                        <p:tgtEl>
                                          <p:spTgt spid="7171">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7171">
                                            <p:txEl>
                                              <p:pRg st="2" end="2"/>
                                            </p:txEl>
                                          </p:spTgt>
                                        </p:tgtEl>
                                        <p:attrNameLst>
                                          <p:attrName>ppt_x,ppt_y</p:attrName>
                                        </p:attrNameLst>
                                      </p:cBhvr>
                                      <p:rCtr x="0" y="0"/>
                                    </p:animMotion>
                                    <p:animEffect transition="in" filter="fade">
                                      <p:cBhvr>
                                        <p:cTn id="9" dur="1000"/>
                                        <p:tgtEl>
                                          <p:spTgt spid="7171">
                                            <p:txEl>
                                              <p:pRg st="2" end="2"/>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173"/>
                                        </p:tgtEl>
                                        <p:attrNameLst>
                                          <p:attrName>style.visibility</p:attrName>
                                        </p:attrNameLst>
                                      </p:cBhvr>
                                      <p:to>
                                        <p:strVal val="visible"/>
                                      </p:to>
                                    </p:set>
                                    <p:animScale>
                                      <p:cBhvr>
                                        <p:cTn id="14" dur="1000" decel="50000" fill="hold">
                                          <p:stCondLst>
                                            <p:cond delay="0"/>
                                          </p:stCondLst>
                                        </p:cTn>
                                        <p:tgtEl>
                                          <p:spTgt spid="71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7173"/>
                                        </p:tgtEl>
                                        <p:attrNameLst>
                                          <p:attrName>ppt_x,ppt_y</p:attrName>
                                        </p:attrNameLst>
                                      </p:cBhvr>
                                      <p:rCtr x="0" y="0"/>
                                    </p:animMotion>
                                    <p:animEffect transition="in" filter="fade">
                                      <p:cBhvr>
                                        <p:cTn id="16" dur="1000"/>
                                        <p:tgtEl>
                                          <p:spTgt spid="717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Scale>
                                      <p:cBhvr>
                                        <p:cTn id="21" dur="1000" decel="50000" fill="hold">
                                          <p:stCondLst>
                                            <p:cond delay="0"/>
                                          </p:stCondLst>
                                        </p:cTn>
                                        <p:tgtEl>
                                          <p:spTgt spid="717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7171">
                                            <p:txEl>
                                              <p:pRg st="3" end="3"/>
                                            </p:txEl>
                                          </p:spTgt>
                                        </p:tgtEl>
                                        <p:attrNameLst>
                                          <p:attrName>ppt_x,ppt_y</p:attrName>
                                        </p:attrNameLst>
                                      </p:cBhvr>
                                      <p:rCtr x="0" y="0"/>
                                    </p:animMotion>
                                    <p:animEffect transition="in" filter="fade">
                                      <p:cBhvr>
                                        <p:cTn id="23" dur="1000"/>
                                        <p:tgtEl>
                                          <p:spTgt spid="7171">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7174"/>
                                        </p:tgtEl>
                                        <p:attrNameLst>
                                          <p:attrName>style.visibility</p:attrName>
                                        </p:attrNameLst>
                                      </p:cBhvr>
                                      <p:to>
                                        <p:strVal val="visible"/>
                                      </p:to>
                                    </p:set>
                                    <p:animScale>
                                      <p:cBhvr>
                                        <p:cTn id="28" dur="1000" decel="50000" fill="hold">
                                          <p:stCondLst>
                                            <p:cond delay="0"/>
                                          </p:stCondLst>
                                        </p:cTn>
                                        <p:tgtEl>
                                          <p:spTgt spid="7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7174"/>
                                        </p:tgtEl>
                                        <p:attrNameLst>
                                          <p:attrName>ppt_x,ppt_y</p:attrName>
                                        </p:attrNameLst>
                                      </p:cBhvr>
                                      <p:rCtr x="0" y="0"/>
                                    </p:animMotion>
                                    <p:animEffect transition="in" filter="fade">
                                      <p:cBhvr>
                                        <p:cTn id="30" dur="1000"/>
                                        <p:tgtEl>
                                          <p:spTgt spid="717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Scale>
                                      <p:cBhvr>
                                        <p:cTn id="35" dur="1000" decel="50000" fill="hold">
                                          <p:stCondLst>
                                            <p:cond delay="0"/>
                                          </p:stCondLst>
                                        </p:cTn>
                                        <p:tgtEl>
                                          <p:spTgt spid="7171">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7171">
                                            <p:txEl>
                                              <p:pRg st="6" end="6"/>
                                            </p:txEl>
                                          </p:spTgt>
                                        </p:tgtEl>
                                        <p:attrNameLst>
                                          <p:attrName>ppt_x,ppt_y</p:attrName>
                                        </p:attrNameLst>
                                      </p:cBhvr>
                                      <p:rCtr x="0" y="0"/>
                                    </p:animMotion>
                                    <p:animEffect transition="in" filter="fade">
                                      <p:cBhvr>
                                        <p:cTn id="37" dur="1000"/>
                                        <p:tgtEl>
                                          <p:spTgt spid="717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7175"/>
                                        </p:tgtEl>
                                        <p:attrNameLst>
                                          <p:attrName>style.visibility</p:attrName>
                                        </p:attrNameLst>
                                      </p:cBhvr>
                                      <p:to>
                                        <p:strVal val="visible"/>
                                      </p:to>
                                    </p:set>
                                    <p:animScale>
                                      <p:cBhvr>
                                        <p:cTn id="42" dur="1000" decel="50000" fill="hold">
                                          <p:stCondLst>
                                            <p:cond delay="0"/>
                                          </p:stCondLst>
                                        </p:cTn>
                                        <p:tgtEl>
                                          <p:spTgt spid="7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7175"/>
                                        </p:tgtEl>
                                        <p:attrNameLst>
                                          <p:attrName>ppt_x,ppt_y</p:attrName>
                                        </p:attrNameLst>
                                      </p:cBhvr>
                                      <p:rCtr x="0" y="0"/>
                                    </p:animMotion>
                                    <p:animEffect transition="in" filter="fade">
                                      <p:cBhvr>
                                        <p:cTn id="44" dur="1000"/>
                                        <p:tgtEl>
                                          <p:spTgt spid="71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7171">
                                            <p:txEl>
                                              <p:pRg st="7" end="7"/>
                                            </p:txEl>
                                          </p:spTgt>
                                        </p:tgtEl>
                                        <p:attrNameLst>
                                          <p:attrName>style.visibility</p:attrName>
                                        </p:attrNameLst>
                                      </p:cBhvr>
                                      <p:to>
                                        <p:strVal val="visible"/>
                                      </p:to>
                                    </p:set>
                                    <p:animScale>
                                      <p:cBhvr>
                                        <p:cTn id="49" dur="1000" decel="50000" fill="hold">
                                          <p:stCondLst>
                                            <p:cond delay="0"/>
                                          </p:stCondLst>
                                        </p:cTn>
                                        <p:tgtEl>
                                          <p:spTgt spid="7171">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7171">
                                            <p:txEl>
                                              <p:pRg st="7" end="7"/>
                                            </p:txEl>
                                          </p:spTgt>
                                        </p:tgtEl>
                                        <p:attrNameLst>
                                          <p:attrName>ppt_x,ppt_y</p:attrName>
                                        </p:attrNameLst>
                                      </p:cBhvr>
                                      <p:rCtr x="0" y="0"/>
                                    </p:animMotion>
                                    <p:animEffect transition="in" filter="fade">
                                      <p:cBhvr>
                                        <p:cTn id="51" dur="1000"/>
                                        <p:tgtEl>
                                          <p:spTgt spid="7171">
                                            <p:txEl>
                                              <p:pRg st="7" end="7"/>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7176"/>
                                        </p:tgtEl>
                                        <p:attrNameLst>
                                          <p:attrName>style.visibility</p:attrName>
                                        </p:attrNameLst>
                                      </p:cBhvr>
                                      <p:to>
                                        <p:strVal val="visible"/>
                                      </p:to>
                                    </p:set>
                                    <p:animScale>
                                      <p:cBhvr>
                                        <p:cTn id="56"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7176"/>
                                        </p:tgtEl>
                                        <p:attrNameLst>
                                          <p:attrName>ppt_x,ppt_y</p:attrName>
                                        </p:attrNameLst>
                                      </p:cBhvr>
                                      <p:rCtr x="0" y="0"/>
                                    </p:animMotion>
                                    <p:animEffect transition="in" filter="fade">
                                      <p:cBhvr>
                                        <p:cTn id="58" dur="1000"/>
                                        <p:tgtEl>
                                          <p:spTgt spid="717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2" presetClass="entr" presetSubtype="0" fill="hold" nodeType="clickEffect">
                                  <p:stCondLst>
                                    <p:cond delay="0"/>
                                  </p:stCondLst>
                                  <p:childTnLst>
                                    <p:set>
                                      <p:cBhvr>
                                        <p:cTn id="62" dur="1" fill="hold">
                                          <p:stCondLst>
                                            <p:cond delay="0"/>
                                          </p:stCondLst>
                                        </p:cTn>
                                        <p:tgtEl>
                                          <p:spTgt spid="7171">
                                            <p:txEl>
                                              <p:pRg st="8" end="8"/>
                                            </p:txEl>
                                          </p:spTgt>
                                        </p:tgtEl>
                                        <p:attrNameLst>
                                          <p:attrName>style.visibility</p:attrName>
                                        </p:attrNameLst>
                                      </p:cBhvr>
                                      <p:to>
                                        <p:strVal val="visible"/>
                                      </p:to>
                                    </p:set>
                                    <p:animScale>
                                      <p:cBhvr>
                                        <p:cTn id="63" dur="1000" decel="50000" fill="hold">
                                          <p:stCondLst>
                                            <p:cond delay="0"/>
                                          </p:stCondLst>
                                        </p:cTn>
                                        <p:tgtEl>
                                          <p:spTgt spid="7171">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7171">
                                            <p:txEl>
                                              <p:pRg st="8" end="8"/>
                                            </p:txEl>
                                          </p:spTgt>
                                        </p:tgtEl>
                                        <p:attrNameLst>
                                          <p:attrName>ppt_x,ppt_y</p:attrName>
                                        </p:attrNameLst>
                                      </p:cBhvr>
                                      <p:rCtr x="0" y="0"/>
                                    </p:animMotion>
                                    <p:animEffect transition="in" filter="fade">
                                      <p:cBhvr>
                                        <p:cTn id="65" dur="1000"/>
                                        <p:tgtEl>
                                          <p:spTgt spid="7171">
                                            <p:txEl>
                                              <p:pRg st="8" end="8"/>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2" presetClass="entr" presetSubtype="0" fill="hold" grpId="0" nodeType="clickEffect">
                                  <p:stCondLst>
                                    <p:cond delay="0"/>
                                  </p:stCondLst>
                                  <p:childTnLst>
                                    <p:set>
                                      <p:cBhvr>
                                        <p:cTn id="69" dur="1" fill="hold">
                                          <p:stCondLst>
                                            <p:cond delay="0"/>
                                          </p:stCondLst>
                                        </p:cTn>
                                        <p:tgtEl>
                                          <p:spTgt spid="7177"/>
                                        </p:tgtEl>
                                        <p:attrNameLst>
                                          <p:attrName>style.visibility</p:attrName>
                                        </p:attrNameLst>
                                      </p:cBhvr>
                                      <p:to>
                                        <p:strVal val="visible"/>
                                      </p:to>
                                    </p:set>
                                    <p:animScale>
                                      <p:cBhvr>
                                        <p:cTn id="70" dur="1000" decel="50000" fill="hold">
                                          <p:stCondLst>
                                            <p:cond delay="0"/>
                                          </p:stCondLst>
                                        </p:cTn>
                                        <p:tgtEl>
                                          <p:spTgt spid="71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7177"/>
                                        </p:tgtEl>
                                        <p:attrNameLst>
                                          <p:attrName>ppt_x,ppt_y</p:attrName>
                                        </p:attrNameLst>
                                      </p:cBhvr>
                                      <p:rCtr x="0" y="0"/>
                                    </p:animMotion>
                                    <p:animEffect transition="in" filter="fade">
                                      <p:cBhvr>
                                        <p:cTn id="72" dur="1000"/>
                                        <p:tgtEl>
                                          <p:spTgt spid="717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2" presetClass="entr" presetSubtype="0" fill="hold" nodeType="clickEffect">
                                  <p:stCondLst>
                                    <p:cond delay="0"/>
                                  </p:stCondLst>
                                  <p:childTnLst>
                                    <p:set>
                                      <p:cBhvr>
                                        <p:cTn id="76" dur="1" fill="hold">
                                          <p:stCondLst>
                                            <p:cond delay="0"/>
                                          </p:stCondLst>
                                        </p:cTn>
                                        <p:tgtEl>
                                          <p:spTgt spid="7171">
                                            <p:txEl>
                                              <p:pRg st="9" end="9"/>
                                            </p:txEl>
                                          </p:spTgt>
                                        </p:tgtEl>
                                        <p:attrNameLst>
                                          <p:attrName>style.visibility</p:attrName>
                                        </p:attrNameLst>
                                      </p:cBhvr>
                                      <p:to>
                                        <p:strVal val="visible"/>
                                      </p:to>
                                    </p:set>
                                    <p:animScale>
                                      <p:cBhvr>
                                        <p:cTn id="77" dur="1000" decel="50000" fill="hold">
                                          <p:stCondLst>
                                            <p:cond delay="0"/>
                                          </p:stCondLst>
                                        </p:cTn>
                                        <p:tgtEl>
                                          <p:spTgt spid="7171">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7171">
                                            <p:txEl>
                                              <p:pRg st="9" end="9"/>
                                            </p:txEl>
                                          </p:spTgt>
                                        </p:tgtEl>
                                        <p:attrNameLst>
                                          <p:attrName>ppt_x,ppt_y</p:attrName>
                                        </p:attrNameLst>
                                      </p:cBhvr>
                                      <p:rCtr x="0" y="0"/>
                                    </p:animMotion>
                                    <p:animEffect transition="in" filter="fade">
                                      <p:cBhvr>
                                        <p:cTn id="79" dur="1000"/>
                                        <p:tgtEl>
                                          <p:spTgt spid="7171">
                                            <p:txEl>
                                              <p:pRg st="9" end="9"/>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2" presetClass="entr" presetSubtype="0" fill="hold" grpId="0" nodeType="clickEffect">
                                  <p:stCondLst>
                                    <p:cond delay="0"/>
                                  </p:stCondLst>
                                  <p:childTnLst>
                                    <p:set>
                                      <p:cBhvr>
                                        <p:cTn id="83" dur="1" fill="hold">
                                          <p:stCondLst>
                                            <p:cond delay="0"/>
                                          </p:stCondLst>
                                        </p:cTn>
                                        <p:tgtEl>
                                          <p:spTgt spid="7178"/>
                                        </p:tgtEl>
                                        <p:attrNameLst>
                                          <p:attrName>style.visibility</p:attrName>
                                        </p:attrNameLst>
                                      </p:cBhvr>
                                      <p:to>
                                        <p:strVal val="visible"/>
                                      </p:to>
                                    </p:set>
                                    <p:animScale>
                                      <p:cBhvr>
                                        <p:cTn id="84" dur="1000" decel="50000" fill="hold">
                                          <p:stCondLst>
                                            <p:cond delay="0"/>
                                          </p:stCondLst>
                                        </p:cTn>
                                        <p:tgtEl>
                                          <p:spTgt spid="71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7178"/>
                                        </p:tgtEl>
                                        <p:attrNameLst>
                                          <p:attrName>ppt_x,ppt_y</p:attrName>
                                        </p:attrNameLst>
                                      </p:cBhvr>
                                      <p:rCtr x="0" y="0"/>
                                    </p:animMotion>
                                    <p:animEffect transition="in" filter="fade">
                                      <p:cBhvr>
                                        <p:cTn id="86" dur="10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autoUpdateAnimBg="0"/>
      <p:bldP spid="7174" grpId="0" animBg="1" autoUpdateAnimBg="0"/>
      <p:bldP spid="7175" grpId="0" animBg="1" autoUpdateAnimBg="0"/>
      <p:bldP spid="7176" grpId="0" animBg="1" autoUpdateAnimBg="0"/>
      <p:bldP spid="7177" grpId="0" animBg="1" autoUpdateAnimBg="0"/>
      <p:bldP spid="7178"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1788166"/>
            <a:ext cx="4360914" cy="4195763"/>
          </a:xfrm>
          <a:prstGeom prst="rect">
            <a:avLst/>
          </a:prstGeom>
        </p:spPr>
        <p:txBody>
          <a:bodyPr vert="horz" wrap="square" lIns="0" tIns="64769" rIns="0" bIns="0" rtlCol="0">
            <a:spAutoFit/>
          </a:bodyPr>
          <a:lstStyle/>
          <a:p>
            <a:pPr marL="12066" marR="5080" algn="just">
              <a:lnSpc>
                <a:spcPct val="80000"/>
              </a:lnSpc>
              <a:spcBef>
                <a:spcPts val="600"/>
              </a:spcBef>
              <a:buClr>
                <a:srgbClr val="FF388B"/>
              </a:buClr>
              <a:tabLst>
                <a:tab pos="240029" algn="l"/>
              </a:tabLst>
            </a:pPr>
            <a:r>
              <a:rPr lang="en-GB" sz="1700" b="1" spc="-5" dirty="0">
                <a:latin typeface="Cambria"/>
                <a:cs typeface="Cambria"/>
              </a:rPr>
              <a:t>* </a:t>
            </a:r>
            <a:r>
              <a:rPr sz="1700" b="1" spc="-5" dirty="0">
                <a:latin typeface="Cambria"/>
                <a:cs typeface="Cambria"/>
              </a:rPr>
              <a:t>Ulnar</a:t>
            </a:r>
            <a:r>
              <a:rPr sz="1700" b="1" dirty="0">
                <a:latin typeface="Cambria"/>
                <a:cs typeface="Cambria"/>
              </a:rPr>
              <a:t> </a:t>
            </a:r>
            <a:r>
              <a:rPr sz="1700" b="1" spc="-5" dirty="0">
                <a:latin typeface="Cambria"/>
                <a:cs typeface="Cambria"/>
              </a:rPr>
              <a:t>head</a:t>
            </a:r>
            <a:r>
              <a:rPr sz="1700" b="1" dirty="0">
                <a:latin typeface="Cambria"/>
                <a:cs typeface="Cambria"/>
              </a:rPr>
              <a:t> </a:t>
            </a:r>
            <a:r>
              <a:rPr sz="1700" spc="-5" dirty="0">
                <a:latin typeface="Cambria"/>
                <a:cs typeface="Cambria"/>
              </a:rPr>
              <a:t>is</a:t>
            </a:r>
            <a:r>
              <a:rPr sz="1700" dirty="0">
                <a:latin typeface="Cambria"/>
                <a:cs typeface="Cambria"/>
              </a:rPr>
              <a:t> a</a:t>
            </a:r>
            <a:r>
              <a:rPr sz="1700" spc="5" dirty="0">
                <a:latin typeface="Cambria"/>
                <a:cs typeface="Cambria"/>
              </a:rPr>
              <a:t> </a:t>
            </a:r>
            <a:r>
              <a:rPr sz="1700" spc="-5" dirty="0">
                <a:latin typeface="Cambria"/>
                <a:cs typeface="Cambria"/>
              </a:rPr>
              <a:t>small</a:t>
            </a:r>
            <a:r>
              <a:rPr sz="1700" dirty="0">
                <a:latin typeface="Cambria"/>
                <a:cs typeface="Cambria"/>
              </a:rPr>
              <a:t> </a:t>
            </a:r>
            <a:r>
              <a:rPr sz="1700" spc="-10" dirty="0">
                <a:latin typeface="Cambria"/>
                <a:cs typeface="Cambria"/>
              </a:rPr>
              <a:t>rounded </a:t>
            </a:r>
            <a:r>
              <a:rPr sz="1700" spc="-5" dirty="0">
                <a:latin typeface="Cambria"/>
                <a:cs typeface="Cambria"/>
              </a:rPr>
              <a:t> </a:t>
            </a:r>
            <a:r>
              <a:rPr lang="en-GB" sz="1700" spc="-5" dirty="0">
                <a:latin typeface="Cambria"/>
                <a:cs typeface="Cambria"/>
              </a:rPr>
              <a:t>	</a:t>
            </a:r>
            <a:r>
              <a:rPr sz="1700" spc="-5" dirty="0">
                <a:latin typeface="Cambria"/>
                <a:cs typeface="Cambria"/>
              </a:rPr>
              <a:t>eminence at </a:t>
            </a:r>
            <a:r>
              <a:rPr sz="1700" spc="-10" dirty="0">
                <a:latin typeface="Cambria"/>
                <a:cs typeface="Cambria"/>
              </a:rPr>
              <a:t>the </a:t>
            </a:r>
            <a:r>
              <a:rPr sz="1700" spc="-5" dirty="0">
                <a:latin typeface="Cambria"/>
                <a:cs typeface="Cambria"/>
              </a:rPr>
              <a:t>distal end </a:t>
            </a:r>
            <a:r>
              <a:rPr sz="1700" spc="-10" dirty="0">
                <a:latin typeface="Cambria"/>
                <a:cs typeface="Cambria"/>
              </a:rPr>
              <a:t>of the </a:t>
            </a:r>
            <a:r>
              <a:rPr sz="1700" spc="-5" dirty="0">
                <a:latin typeface="Cambria"/>
                <a:cs typeface="Cambria"/>
              </a:rPr>
              <a:t>ulna. </a:t>
            </a:r>
            <a:r>
              <a:rPr sz="1700" dirty="0">
                <a:latin typeface="Cambria"/>
                <a:cs typeface="Cambria"/>
              </a:rPr>
              <a:t> </a:t>
            </a:r>
            <a:r>
              <a:rPr lang="en-GB" sz="1700" dirty="0">
                <a:latin typeface="Cambria"/>
                <a:cs typeface="Cambria"/>
              </a:rPr>
              <a:t>	</a:t>
            </a:r>
            <a:br>
              <a:rPr lang="en-GB" sz="1700" dirty="0">
                <a:latin typeface="Cambria"/>
                <a:cs typeface="Cambria"/>
              </a:rPr>
            </a:br>
            <a:r>
              <a:rPr lang="en-GB" sz="1700" dirty="0">
                <a:latin typeface="Cambria"/>
                <a:cs typeface="Cambria"/>
              </a:rPr>
              <a:t>	</a:t>
            </a:r>
            <a:r>
              <a:rPr sz="1700" spc="-5" dirty="0">
                <a:latin typeface="Cambria"/>
                <a:cs typeface="Cambria"/>
              </a:rPr>
              <a:t>Its </a:t>
            </a:r>
            <a:r>
              <a:rPr sz="1700" spc="-5" dirty="0">
                <a:solidFill>
                  <a:srgbClr val="FF0000"/>
                </a:solidFill>
                <a:latin typeface="Cambria"/>
                <a:cs typeface="Cambria"/>
              </a:rPr>
              <a:t>inferior </a:t>
            </a:r>
            <a:r>
              <a:rPr sz="1700" spc="-10" dirty="0">
                <a:solidFill>
                  <a:srgbClr val="FF0000"/>
                </a:solidFill>
                <a:latin typeface="Cambria"/>
                <a:cs typeface="Cambria"/>
              </a:rPr>
              <a:t>surface </a:t>
            </a:r>
            <a:r>
              <a:rPr sz="1700" spc="-10" dirty="0">
                <a:latin typeface="Cambria"/>
                <a:cs typeface="Cambria"/>
              </a:rPr>
              <a:t>articulates with </a:t>
            </a:r>
            <a:r>
              <a:rPr sz="1700" spc="-5" dirty="0">
                <a:latin typeface="Cambria"/>
                <a:cs typeface="Cambria"/>
              </a:rPr>
              <a:t>the </a:t>
            </a:r>
            <a:r>
              <a:rPr sz="1700" dirty="0">
                <a:latin typeface="Cambria"/>
                <a:cs typeface="Cambria"/>
              </a:rPr>
              <a:t> </a:t>
            </a:r>
            <a:r>
              <a:rPr lang="en-GB" sz="1700" dirty="0">
                <a:latin typeface="Cambria"/>
                <a:cs typeface="Cambria"/>
              </a:rPr>
              <a:t>	</a:t>
            </a:r>
            <a:r>
              <a:rPr sz="1700" spc="-5" dirty="0">
                <a:latin typeface="Cambria"/>
                <a:cs typeface="Cambria"/>
              </a:rPr>
              <a:t>articular </a:t>
            </a:r>
            <a:r>
              <a:rPr sz="1700" dirty="0">
                <a:latin typeface="Cambria"/>
                <a:cs typeface="Cambria"/>
              </a:rPr>
              <a:t>disc </a:t>
            </a:r>
            <a:r>
              <a:rPr sz="1700" spc="-5" dirty="0">
                <a:latin typeface="Cambria"/>
                <a:cs typeface="Cambria"/>
              </a:rPr>
              <a:t>cartilage of the wrist, and </a:t>
            </a:r>
            <a:r>
              <a:rPr sz="1700" dirty="0">
                <a:latin typeface="Cambria"/>
                <a:cs typeface="Cambria"/>
              </a:rPr>
              <a:t> </a:t>
            </a:r>
            <a:r>
              <a:rPr lang="en-GB" sz="1700" dirty="0">
                <a:latin typeface="Cambria"/>
                <a:cs typeface="Cambria"/>
              </a:rPr>
              <a:t>	</a:t>
            </a:r>
            <a:br>
              <a:rPr lang="en-GB" sz="1700" dirty="0">
                <a:latin typeface="Cambria"/>
                <a:cs typeface="Cambria"/>
              </a:rPr>
            </a:br>
            <a:r>
              <a:rPr lang="en-GB" sz="1700" dirty="0">
                <a:latin typeface="Cambria"/>
                <a:cs typeface="Cambria"/>
              </a:rPr>
              <a:t>	</a:t>
            </a:r>
            <a:r>
              <a:rPr lang="en-GB" sz="1700" spc="-5" dirty="0">
                <a:latin typeface="Cambria"/>
                <a:cs typeface="Cambria"/>
              </a:rPr>
              <a:t>I</a:t>
            </a:r>
            <a:r>
              <a:rPr sz="1700" spc="-5" dirty="0" err="1">
                <a:latin typeface="Cambria"/>
                <a:cs typeface="Cambria"/>
              </a:rPr>
              <a:t>ts</a:t>
            </a:r>
            <a:r>
              <a:rPr sz="1700" dirty="0">
                <a:latin typeface="Cambria"/>
                <a:cs typeface="Cambria"/>
              </a:rPr>
              <a:t> </a:t>
            </a:r>
            <a:r>
              <a:rPr sz="1700" spc="-15" dirty="0">
                <a:solidFill>
                  <a:srgbClr val="FF0000"/>
                </a:solidFill>
                <a:latin typeface="Cambria"/>
                <a:cs typeface="Cambria"/>
              </a:rPr>
              <a:t>lateral</a:t>
            </a:r>
            <a:r>
              <a:rPr sz="1700" spc="-10" dirty="0">
                <a:solidFill>
                  <a:srgbClr val="FF0000"/>
                </a:solidFill>
                <a:latin typeface="Cambria"/>
                <a:cs typeface="Cambria"/>
              </a:rPr>
              <a:t> surface</a:t>
            </a:r>
            <a:r>
              <a:rPr sz="1700" spc="-5" dirty="0">
                <a:solidFill>
                  <a:srgbClr val="FF0000"/>
                </a:solidFill>
                <a:latin typeface="Cambria"/>
                <a:cs typeface="Cambria"/>
              </a:rPr>
              <a:t> </a:t>
            </a:r>
            <a:r>
              <a:rPr sz="1700" spc="-10" dirty="0">
                <a:latin typeface="Cambria"/>
                <a:cs typeface="Cambria"/>
              </a:rPr>
              <a:t>articulates</a:t>
            </a:r>
            <a:r>
              <a:rPr sz="1700" spc="-5" dirty="0">
                <a:latin typeface="Cambria"/>
                <a:cs typeface="Cambria"/>
              </a:rPr>
              <a:t> with the </a:t>
            </a:r>
            <a:r>
              <a:rPr sz="1700" dirty="0">
                <a:latin typeface="Cambria"/>
                <a:cs typeface="Cambria"/>
              </a:rPr>
              <a:t> </a:t>
            </a:r>
            <a:r>
              <a:rPr lang="en-GB" sz="1700" dirty="0">
                <a:latin typeface="Cambria"/>
                <a:cs typeface="Cambria"/>
              </a:rPr>
              <a:t>	</a:t>
            </a:r>
            <a:r>
              <a:rPr sz="1700" spc="-5" dirty="0">
                <a:latin typeface="Cambria"/>
                <a:cs typeface="Cambria"/>
              </a:rPr>
              <a:t>ulnar</a:t>
            </a:r>
            <a:r>
              <a:rPr sz="1700" dirty="0">
                <a:latin typeface="Cambria"/>
                <a:cs typeface="Cambria"/>
              </a:rPr>
              <a:t> </a:t>
            </a:r>
            <a:r>
              <a:rPr sz="1700" spc="-10" dirty="0">
                <a:latin typeface="Cambria"/>
                <a:cs typeface="Cambria"/>
              </a:rPr>
              <a:t>notch</a:t>
            </a:r>
            <a:r>
              <a:rPr sz="1700" spc="-5" dirty="0">
                <a:latin typeface="Cambria"/>
                <a:cs typeface="Cambria"/>
              </a:rPr>
              <a:t> of</a:t>
            </a:r>
            <a:r>
              <a:rPr sz="1700" dirty="0">
                <a:latin typeface="Cambria"/>
                <a:cs typeface="Cambria"/>
              </a:rPr>
              <a:t> </a:t>
            </a:r>
            <a:r>
              <a:rPr sz="1700" spc="-5" dirty="0">
                <a:latin typeface="Cambria"/>
                <a:cs typeface="Cambria"/>
              </a:rPr>
              <a:t>the</a:t>
            </a:r>
            <a:r>
              <a:rPr sz="1700" dirty="0">
                <a:latin typeface="Cambria"/>
                <a:cs typeface="Cambria"/>
              </a:rPr>
              <a:t> </a:t>
            </a:r>
            <a:r>
              <a:rPr sz="1700" spc="-10" dirty="0">
                <a:latin typeface="Cambria"/>
                <a:cs typeface="Cambria"/>
              </a:rPr>
              <a:t>radius</a:t>
            </a:r>
            <a:r>
              <a:rPr sz="1700" spc="-5" dirty="0">
                <a:latin typeface="Cambria"/>
                <a:cs typeface="Cambria"/>
              </a:rPr>
              <a:t> during </a:t>
            </a:r>
            <a:r>
              <a:rPr sz="1700" spc="-360" dirty="0">
                <a:latin typeface="Cambria"/>
                <a:cs typeface="Cambria"/>
              </a:rPr>
              <a:t> </a:t>
            </a:r>
            <a:r>
              <a:rPr lang="en-GB" sz="1700" spc="-360" dirty="0">
                <a:latin typeface="Cambria"/>
                <a:cs typeface="Cambria"/>
              </a:rPr>
              <a:t>	</a:t>
            </a:r>
            <a:r>
              <a:rPr sz="1700" spc="-5" dirty="0">
                <a:latin typeface="Cambria"/>
                <a:cs typeface="Cambria"/>
              </a:rPr>
              <a:t>pronation</a:t>
            </a:r>
            <a:r>
              <a:rPr sz="1700" dirty="0">
                <a:latin typeface="Cambria"/>
                <a:cs typeface="Cambria"/>
              </a:rPr>
              <a:t> </a:t>
            </a:r>
            <a:r>
              <a:rPr sz="1700" spc="-5" dirty="0">
                <a:latin typeface="Cambria"/>
                <a:cs typeface="Cambria"/>
              </a:rPr>
              <a:t>and</a:t>
            </a:r>
            <a:r>
              <a:rPr sz="1700" dirty="0">
                <a:latin typeface="Cambria"/>
                <a:cs typeface="Cambria"/>
              </a:rPr>
              <a:t> </a:t>
            </a:r>
            <a:r>
              <a:rPr sz="1700" spc="-5" dirty="0">
                <a:latin typeface="Cambria"/>
                <a:cs typeface="Cambria"/>
              </a:rPr>
              <a:t>supination</a:t>
            </a:r>
            <a:r>
              <a:rPr sz="1700" dirty="0">
                <a:latin typeface="Cambria"/>
                <a:cs typeface="Cambria"/>
              </a:rPr>
              <a:t> </a:t>
            </a:r>
            <a:r>
              <a:rPr sz="1700" spc="-5" dirty="0">
                <a:latin typeface="Cambria"/>
                <a:cs typeface="Cambria"/>
              </a:rPr>
              <a:t>of</a:t>
            </a:r>
            <a:r>
              <a:rPr sz="1700" dirty="0">
                <a:latin typeface="Cambria"/>
                <a:cs typeface="Cambria"/>
              </a:rPr>
              <a:t> </a:t>
            </a:r>
            <a:r>
              <a:rPr sz="1700" spc="-10" dirty="0">
                <a:latin typeface="Cambria"/>
                <a:cs typeface="Cambria"/>
              </a:rPr>
              <a:t>forearm, </a:t>
            </a:r>
            <a:r>
              <a:rPr sz="1700" spc="-5" dirty="0">
                <a:latin typeface="Cambria"/>
                <a:cs typeface="Cambria"/>
              </a:rPr>
              <a:t> </a:t>
            </a:r>
            <a:r>
              <a:rPr lang="en-GB" sz="1700" spc="-5" dirty="0">
                <a:latin typeface="Cambria"/>
                <a:cs typeface="Cambria"/>
              </a:rPr>
              <a:t>	</a:t>
            </a:r>
            <a:r>
              <a:rPr sz="1700" dirty="0">
                <a:latin typeface="Cambria"/>
                <a:cs typeface="Cambria"/>
              </a:rPr>
              <a:t>wrist,</a:t>
            </a:r>
            <a:r>
              <a:rPr sz="1700" spc="-15" dirty="0">
                <a:latin typeface="Cambria"/>
                <a:cs typeface="Cambria"/>
              </a:rPr>
              <a:t> </a:t>
            </a:r>
            <a:r>
              <a:rPr sz="1700" spc="-5" dirty="0">
                <a:latin typeface="Cambria"/>
                <a:cs typeface="Cambria"/>
              </a:rPr>
              <a:t>and</a:t>
            </a:r>
            <a:r>
              <a:rPr sz="1700" spc="-15" dirty="0">
                <a:latin typeface="Cambria"/>
                <a:cs typeface="Cambria"/>
              </a:rPr>
              <a:t> </a:t>
            </a:r>
            <a:r>
              <a:rPr sz="1700" spc="-5" dirty="0">
                <a:latin typeface="Cambria"/>
                <a:cs typeface="Cambria"/>
              </a:rPr>
              <a:t>hand.</a:t>
            </a:r>
            <a:endParaRPr lang="en-GB" sz="1700" spc="-5" dirty="0">
              <a:latin typeface="Cambria"/>
              <a:cs typeface="Cambria"/>
            </a:endParaRPr>
          </a:p>
          <a:p>
            <a:pPr marL="12066" marR="5080" algn="just">
              <a:lnSpc>
                <a:spcPct val="80000"/>
              </a:lnSpc>
              <a:spcBef>
                <a:spcPts val="600"/>
              </a:spcBef>
              <a:buClr>
                <a:srgbClr val="FF388B"/>
              </a:buClr>
              <a:tabLst>
                <a:tab pos="240029" algn="l"/>
              </a:tabLst>
            </a:pPr>
            <a:endParaRPr sz="1700" dirty="0">
              <a:latin typeface="Cambria"/>
              <a:cs typeface="Cambria"/>
            </a:endParaRPr>
          </a:p>
          <a:p>
            <a:pPr marL="12066" marR="5080" algn="just">
              <a:lnSpc>
                <a:spcPct val="80000"/>
              </a:lnSpc>
              <a:spcBef>
                <a:spcPts val="600"/>
              </a:spcBef>
              <a:buClr>
                <a:srgbClr val="FF388B"/>
              </a:buClr>
              <a:tabLst>
                <a:tab pos="240029" algn="l"/>
              </a:tabLst>
            </a:pPr>
            <a:r>
              <a:rPr lang="en-GB" sz="1700" b="1" spc="-10" dirty="0">
                <a:latin typeface="Cambria"/>
                <a:cs typeface="Cambria"/>
              </a:rPr>
              <a:t>* </a:t>
            </a:r>
            <a:r>
              <a:rPr sz="1700" b="1" spc="-10" dirty="0">
                <a:latin typeface="Cambria"/>
                <a:cs typeface="Cambria"/>
              </a:rPr>
              <a:t>Styloid process </a:t>
            </a:r>
            <a:r>
              <a:rPr sz="1700" b="1" dirty="0">
                <a:latin typeface="Cambria"/>
                <a:cs typeface="Cambria"/>
              </a:rPr>
              <a:t>of the ulna </a:t>
            </a:r>
            <a:r>
              <a:rPr sz="1700" spc="-5" dirty="0">
                <a:latin typeface="Cambria"/>
                <a:cs typeface="Cambria"/>
              </a:rPr>
              <a:t>is </a:t>
            </a:r>
            <a:r>
              <a:rPr sz="1700" dirty="0">
                <a:latin typeface="Cambria"/>
                <a:cs typeface="Cambria"/>
              </a:rPr>
              <a:t>a </a:t>
            </a:r>
            <a:r>
              <a:rPr sz="1700" spc="-5" dirty="0">
                <a:latin typeface="Cambria"/>
                <a:cs typeface="Cambria"/>
              </a:rPr>
              <a:t>small </a:t>
            </a:r>
            <a:r>
              <a:rPr sz="1700" dirty="0">
                <a:latin typeface="Cambria"/>
                <a:cs typeface="Cambria"/>
              </a:rPr>
              <a:t> </a:t>
            </a:r>
            <a:r>
              <a:rPr lang="en-GB" sz="1700" dirty="0">
                <a:latin typeface="Cambria"/>
                <a:cs typeface="Cambria"/>
              </a:rPr>
              <a:t>	</a:t>
            </a:r>
            <a:r>
              <a:rPr sz="1700" spc="-5" dirty="0">
                <a:latin typeface="Cambria"/>
                <a:cs typeface="Cambria"/>
              </a:rPr>
              <a:t>projection</a:t>
            </a:r>
            <a:r>
              <a:rPr sz="1700" dirty="0">
                <a:latin typeface="Cambria"/>
                <a:cs typeface="Cambria"/>
              </a:rPr>
              <a:t> </a:t>
            </a:r>
            <a:r>
              <a:rPr sz="1700" spc="-5" dirty="0">
                <a:latin typeface="Cambria"/>
                <a:cs typeface="Cambria"/>
              </a:rPr>
              <a:t>that</a:t>
            </a:r>
            <a:r>
              <a:rPr sz="1700" dirty="0">
                <a:latin typeface="Cambria"/>
                <a:cs typeface="Cambria"/>
              </a:rPr>
              <a:t> </a:t>
            </a:r>
            <a:r>
              <a:rPr sz="1700" spc="-5" dirty="0">
                <a:latin typeface="Cambria"/>
                <a:cs typeface="Cambria"/>
              </a:rPr>
              <a:t>descends</a:t>
            </a:r>
            <a:r>
              <a:rPr sz="1700" dirty="0">
                <a:latin typeface="Cambria"/>
                <a:cs typeface="Cambria"/>
              </a:rPr>
              <a:t> </a:t>
            </a:r>
            <a:r>
              <a:rPr sz="1700" spc="-15" dirty="0">
                <a:latin typeface="Cambria"/>
                <a:cs typeface="Cambria"/>
              </a:rPr>
              <a:t>from</a:t>
            </a:r>
            <a:r>
              <a:rPr sz="1700" spc="-10" dirty="0">
                <a:latin typeface="Cambria"/>
                <a:cs typeface="Cambria"/>
              </a:rPr>
              <a:t> </a:t>
            </a:r>
            <a:r>
              <a:rPr sz="1700" spc="-5" dirty="0">
                <a:latin typeface="Cambria"/>
                <a:cs typeface="Cambria"/>
              </a:rPr>
              <a:t>the </a:t>
            </a:r>
            <a:r>
              <a:rPr sz="1700" dirty="0">
                <a:latin typeface="Cambria"/>
                <a:cs typeface="Cambria"/>
              </a:rPr>
              <a:t> </a:t>
            </a:r>
            <a:r>
              <a:rPr lang="en-GB" sz="1700" dirty="0">
                <a:latin typeface="Cambria"/>
                <a:cs typeface="Cambria"/>
              </a:rPr>
              <a:t>	</a:t>
            </a:r>
            <a:r>
              <a:rPr lang="en-GB" sz="1700" dirty="0">
                <a:solidFill>
                  <a:srgbClr val="FF0000"/>
                </a:solidFill>
                <a:latin typeface="Cambria"/>
                <a:cs typeface="Cambria"/>
              </a:rPr>
              <a:t>medial-</a:t>
            </a:r>
            <a:r>
              <a:rPr sz="1700" spc="-5" dirty="0">
                <a:solidFill>
                  <a:srgbClr val="FF0000"/>
                </a:solidFill>
                <a:latin typeface="Cambria"/>
                <a:cs typeface="Cambria"/>
              </a:rPr>
              <a:t>posterior</a:t>
            </a:r>
            <a:r>
              <a:rPr sz="1700" spc="245" dirty="0">
                <a:solidFill>
                  <a:srgbClr val="FF0000"/>
                </a:solidFill>
                <a:latin typeface="Cambria"/>
                <a:cs typeface="Cambria"/>
              </a:rPr>
              <a:t> </a:t>
            </a:r>
            <a:r>
              <a:rPr sz="1700" spc="-5" dirty="0">
                <a:latin typeface="Cambria"/>
                <a:cs typeface="Cambria"/>
              </a:rPr>
              <a:t>portion</a:t>
            </a:r>
            <a:r>
              <a:rPr sz="1700" spc="235" dirty="0">
                <a:latin typeface="Cambria"/>
                <a:cs typeface="Cambria"/>
              </a:rPr>
              <a:t> </a:t>
            </a:r>
            <a:r>
              <a:rPr sz="1700" spc="-5" dirty="0">
                <a:latin typeface="Cambria"/>
                <a:cs typeface="Cambria"/>
              </a:rPr>
              <a:t>of</a:t>
            </a:r>
            <a:r>
              <a:rPr sz="1700" spc="245" dirty="0">
                <a:latin typeface="Cambria"/>
                <a:cs typeface="Cambria"/>
              </a:rPr>
              <a:t> </a:t>
            </a:r>
            <a:r>
              <a:rPr sz="1700" spc="-5" dirty="0">
                <a:latin typeface="Cambria"/>
                <a:cs typeface="Cambria"/>
              </a:rPr>
              <a:t>the</a:t>
            </a:r>
            <a:r>
              <a:rPr sz="1700" spc="240" dirty="0">
                <a:latin typeface="Cambria"/>
                <a:cs typeface="Cambria"/>
              </a:rPr>
              <a:t> </a:t>
            </a:r>
            <a:r>
              <a:rPr sz="1700" spc="-5" dirty="0">
                <a:latin typeface="Cambria"/>
                <a:cs typeface="Cambria"/>
              </a:rPr>
              <a:t>ulna</a:t>
            </a:r>
            <a:r>
              <a:rPr lang="en-GB" sz="1700" spc="-5" dirty="0">
                <a:latin typeface="Cambria"/>
                <a:cs typeface="Cambria"/>
              </a:rPr>
              <a:t>r </a:t>
            </a:r>
            <a:r>
              <a:rPr sz="1700" spc="-5" dirty="0">
                <a:latin typeface="Cambria"/>
                <a:cs typeface="Cambria"/>
              </a:rPr>
              <a:t>head.</a:t>
            </a:r>
            <a:r>
              <a:rPr sz="1700" spc="240" dirty="0">
                <a:latin typeface="Cambria"/>
                <a:cs typeface="Cambria"/>
              </a:rPr>
              <a:t> </a:t>
            </a:r>
            <a:br>
              <a:rPr lang="en-GB" sz="1700" spc="240" dirty="0">
                <a:latin typeface="Cambria"/>
                <a:cs typeface="Cambria"/>
              </a:rPr>
            </a:br>
            <a:r>
              <a:rPr lang="en-GB" sz="1700" spc="240" dirty="0">
                <a:latin typeface="Cambria"/>
                <a:cs typeface="Cambria"/>
              </a:rPr>
              <a:t>	</a:t>
            </a:r>
            <a:br>
              <a:rPr lang="en-GB" sz="1700" spc="240" dirty="0">
                <a:latin typeface="Cambria"/>
                <a:cs typeface="Cambria"/>
              </a:rPr>
            </a:br>
            <a:r>
              <a:rPr lang="en-GB" sz="1700" spc="240" dirty="0">
                <a:latin typeface="Cambria"/>
                <a:cs typeface="Cambria"/>
              </a:rPr>
              <a:t>	</a:t>
            </a:r>
            <a:r>
              <a:rPr sz="1700" spc="-5" dirty="0">
                <a:latin typeface="Cambria"/>
                <a:cs typeface="Cambria"/>
              </a:rPr>
              <a:t>It</a:t>
            </a:r>
            <a:r>
              <a:rPr lang="en-GB" sz="1700" spc="-5" dirty="0">
                <a:latin typeface="Cambria"/>
                <a:cs typeface="Cambria"/>
              </a:rPr>
              <a:t> </a:t>
            </a:r>
            <a:r>
              <a:rPr lang="en-GB" sz="1700" spc="-5" dirty="0" err="1">
                <a:latin typeface="Cambria"/>
                <a:cs typeface="Cambria"/>
              </a:rPr>
              <a:t>i</a:t>
            </a:r>
            <a:r>
              <a:rPr sz="1700" spc="-5" dirty="0">
                <a:latin typeface="Cambria"/>
                <a:cs typeface="Cambria"/>
              </a:rPr>
              <a:t>s</a:t>
            </a:r>
            <a:r>
              <a:rPr sz="1700" dirty="0">
                <a:latin typeface="Cambria"/>
                <a:cs typeface="Cambria"/>
              </a:rPr>
              <a:t> </a:t>
            </a:r>
            <a:r>
              <a:rPr sz="1700" spc="-5" dirty="0">
                <a:latin typeface="Cambria"/>
                <a:cs typeface="Cambria"/>
              </a:rPr>
              <a:t>an</a:t>
            </a:r>
            <a:r>
              <a:rPr sz="1700" dirty="0">
                <a:latin typeface="Cambria"/>
                <a:cs typeface="Cambria"/>
              </a:rPr>
              <a:t> </a:t>
            </a:r>
            <a:r>
              <a:rPr sz="1700" spc="-5" dirty="0">
                <a:latin typeface="Cambria"/>
                <a:cs typeface="Cambria"/>
              </a:rPr>
              <a:t>attachment</a:t>
            </a:r>
            <a:r>
              <a:rPr sz="1700" dirty="0">
                <a:latin typeface="Cambria"/>
                <a:cs typeface="Cambria"/>
              </a:rPr>
              <a:t> </a:t>
            </a:r>
            <a:r>
              <a:rPr sz="1700" spc="-5" dirty="0">
                <a:latin typeface="Cambria"/>
                <a:cs typeface="Cambria"/>
              </a:rPr>
              <a:t>point</a:t>
            </a:r>
            <a:r>
              <a:rPr sz="1700" dirty="0">
                <a:latin typeface="Cambria"/>
                <a:cs typeface="Cambria"/>
              </a:rPr>
              <a:t> </a:t>
            </a:r>
            <a:r>
              <a:rPr sz="1700" spc="-10" dirty="0">
                <a:latin typeface="Cambria"/>
                <a:cs typeface="Cambria"/>
              </a:rPr>
              <a:t>for</a:t>
            </a:r>
            <a:r>
              <a:rPr sz="1700" spc="-5" dirty="0">
                <a:latin typeface="Cambria"/>
                <a:cs typeface="Cambria"/>
              </a:rPr>
              <a:t> </a:t>
            </a:r>
            <a:r>
              <a:rPr sz="1700" dirty="0">
                <a:latin typeface="Cambria"/>
                <a:cs typeface="Cambria"/>
              </a:rPr>
              <a:t>the</a:t>
            </a:r>
            <a:r>
              <a:rPr sz="1700" spc="5" dirty="0">
                <a:latin typeface="Cambria"/>
                <a:cs typeface="Cambria"/>
              </a:rPr>
              <a:t> </a:t>
            </a:r>
            <a:r>
              <a:rPr sz="1700" spc="-5" dirty="0">
                <a:latin typeface="Cambria"/>
                <a:cs typeface="Cambria"/>
              </a:rPr>
              <a:t>ulnar </a:t>
            </a:r>
            <a:r>
              <a:rPr sz="1700" dirty="0">
                <a:latin typeface="Cambria"/>
                <a:cs typeface="Cambria"/>
              </a:rPr>
              <a:t> </a:t>
            </a:r>
            <a:r>
              <a:rPr lang="en-GB" sz="1700" dirty="0">
                <a:latin typeface="Cambria"/>
                <a:cs typeface="Cambria"/>
              </a:rPr>
              <a:t>	</a:t>
            </a:r>
            <a:r>
              <a:rPr sz="1700" spc="-10" dirty="0">
                <a:latin typeface="Cambria"/>
                <a:cs typeface="Cambria"/>
              </a:rPr>
              <a:t>collateral </a:t>
            </a:r>
            <a:r>
              <a:rPr sz="1700" spc="-5" dirty="0">
                <a:latin typeface="Cambria"/>
                <a:cs typeface="Cambria"/>
              </a:rPr>
              <a:t>ligament, which connects </a:t>
            </a:r>
            <a:r>
              <a:rPr sz="1700" spc="-10" dirty="0">
                <a:latin typeface="Cambria"/>
                <a:cs typeface="Cambria"/>
              </a:rPr>
              <a:t>the </a:t>
            </a:r>
            <a:r>
              <a:rPr sz="1700" spc="-5" dirty="0">
                <a:latin typeface="Cambria"/>
                <a:cs typeface="Cambria"/>
              </a:rPr>
              <a:t> </a:t>
            </a:r>
            <a:r>
              <a:rPr lang="en-GB" sz="1700" spc="-5" dirty="0">
                <a:latin typeface="Cambria"/>
                <a:cs typeface="Cambria"/>
              </a:rPr>
              <a:t>	</a:t>
            </a:r>
            <a:r>
              <a:rPr sz="1700" spc="-5" dirty="0">
                <a:latin typeface="Cambria"/>
                <a:cs typeface="Cambria"/>
              </a:rPr>
              <a:t>ulna</a:t>
            </a:r>
            <a:r>
              <a:rPr sz="1700" dirty="0">
                <a:latin typeface="Cambria"/>
                <a:cs typeface="Cambria"/>
              </a:rPr>
              <a:t> </a:t>
            </a:r>
            <a:r>
              <a:rPr sz="1700" spc="-10" dirty="0">
                <a:latin typeface="Cambria"/>
                <a:cs typeface="Cambria"/>
              </a:rPr>
              <a:t>to</a:t>
            </a:r>
            <a:r>
              <a:rPr sz="1700" spc="-5" dirty="0">
                <a:latin typeface="Cambria"/>
                <a:cs typeface="Cambria"/>
              </a:rPr>
              <a:t> the</a:t>
            </a:r>
            <a:r>
              <a:rPr sz="1700" dirty="0">
                <a:latin typeface="Cambria"/>
                <a:cs typeface="Cambria"/>
              </a:rPr>
              <a:t> </a:t>
            </a:r>
            <a:r>
              <a:rPr sz="1700" spc="-10" dirty="0">
                <a:latin typeface="Cambria"/>
                <a:cs typeface="Cambria"/>
              </a:rPr>
              <a:t>triquetral</a:t>
            </a:r>
            <a:r>
              <a:rPr sz="1700" spc="-5" dirty="0">
                <a:latin typeface="Cambria"/>
                <a:cs typeface="Cambria"/>
              </a:rPr>
              <a:t> and</a:t>
            </a:r>
            <a:r>
              <a:rPr sz="1700" dirty="0">
                <a:latin typeface="Cambria"/>
                <a:cs typeface="Cambria"/>
              </a:rPr>
              <a:t> </a:t>
            </a:r>
            <a:r>
              <a:rPr sz="1700" spc="-5" dirty="0">
                <a:latin typeface="Cambria"/>
                <a:cs typeface="Cambria"/>
              </a:rPr>
              <a:t>pisiform </a:t>
            </a:r>
            <a:r>
              <a:rPr sz="1700" spc="-360" dirty="0">
                <a:latin typeface="Cambria"/>
                <a:cs typeface="Cambria"/>
              </a:rPr>
              <a:t> </a:t>
            </a:r>
            <a:r>
              <a:rPr lang="en-GB" sz="1700" spc="-360" dirty="0">
                <a:latin typeface="Cambria"/>
                <a:cs typeface="Cambria"/>
              </a:rPr>
              <a:t>	</a:t>
            </a:r>
            <a:r>
              <a:rPr sz="1700" dirty="0">
                <a:latin typeface="Cambria"/>
                <a:cs typeface="Cambria"/>
              </a:rPr>
              <a:t>carpal</a:t>
            </a:r>
            <a:r>
              <a:rPr sz="1700" spc="-25" dirty="0">
                <a:latin typeface="Cambria"/>
                <a:cs typeface="Cambria"/>
              </a:rPr>
              <a:t> </a:t>
            </a:r>
            <a:r>
              <a:rPr lang="en-GB" sz="1700" spc="-25" dirty="0">
                <a:latin typeface="Cambria"/>
                <a:cs typeface="Cambria"/>
              </a:rPr>
              <a:t>	</a:t>
            </a:r>
            <a:r>
              <a:rPr sz="1700" spc="-5" dirty="0">
                <a:latin typeface="Cambria"/>
                <a:cs typeface="Cambria"/>
              </a:rPr>
              <a:t>bones</a:t>
            </a:r>
            <a:r>
              <a:rPr sz="1700" spc="-15" dirty="0">
                <a:latin typeface="Cambria"/>
                <a:cs typeface="Cambria"/>
              </a:rPr>
              <a:t> </a:t>
            </a:r>
            <a:r>
              <a:rPr sz="1700" spc="-5" dirty="0">
                <a:latin typeface="Cambria"/>
                <a:cs typeface="Cambria"/>
              </a:rPr>
              <a:t>at the</a:t>
            </a:r>
            <a:r>
              <a:rPr sz="1700" spc="-10" dirty="0">
                <a:latin typeface="Cambria"/>
                <a:cs typeface="Cambria"/>
              </a:rPr>
              <a:t> </a:t>
            </a:r>
            <a:r>
              <a:rPr sz="1700" spc="-5" dirty="0">
                <a:latin typeface="Cambria"/>
                <a:cs typeface="Cambria"/>
              </a:rPr>
              <a:t>wrist</a:t>
            </a:r>
            <a:r>
              <a:rPr sz="1200" spc="-5" dirty="0">
                <a:latin typeface="Cambria"/>
                <a:cs typeface="Cambria"/>
              </a:rPr>
              <a:t>.</a:t>
            </a:r>
            <a:endParaRPr sz="1200" dirty="0">
              <a:latin typeface="Cambria"/>
              <a:cs typeface="Cambria"/>
            </a:endParaRPr>
          </a:p>
        </p:txBody>
      </p:sp>
      <p:pic>
        <p:nvPicPr>
          <p:cNvPr id="3" name="object 3"/>
          <p:cNvPicPr/>
          <p:nvPr/>
        </p:nvPicPr>
        <p:blipFill>
          <a:blip r:embed="rId2" cstate="print"/>
          <a:stretch>
            <a:fillRect/>
          </a:stretch>
        </p:blipFill>
        <p:spPr>
          <a:xfrm>
            <a:off x="4675583" y="1794509"/>
            <a:ext cx="4041647" cy="3268979"/>
          </a:xfrm>
          <a:prstGeom prst="rect">
            <a:avLst/>
          </a:prstGeom>
        </p:spPr>
      </p:pic>
    </p:spTree>
    <p:extLst>
      <p:ext uri="{BB962C8B-B14F-4D97-AF65-F5344CB8AC3E}">
        <p14:creationId xmlns:p14="http://schemas.microsoft.com/office/powerpoint/2010/main" val="2871812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B7EBA80-7883-56D9-0129-463F36861D99}"/>
              </a:ext>
            </a:extLst>
          </p:cNvPr>
          <p:cNvSpPr>
            <a:spLocks noGrp="1"/>
          </p:cNvSpPr>
          <p:nvPr>
            <p:ph type="title"/>
          </p:nvPr>
        </p:nvSpPr>
        <p:spPr>
          <a:xfrm>
            <a:off x="500034" y="785794"/>
            <a:ext cx="8229600" cy="714380"/>
          </a:xfrm>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Ulna</a:t>
            </a:r>
            <a:endParaRPr lang="ar-SA" sz="4000" b="1" i="1" dirty="0">
              <a:solidFill>
                <a:schemeClr val="bg1"/>
              </a:solidFill>
            </a:endParaRPr>
          </a:p>
        </p:txBody>
      </p:sp>
      <p:pic>
        <p:nvPicPr>
          <p:cNvPr id="23557" name="Picture 2" descr="C:\Documents and Settings\User\My Documents\Student Gray\7. Upper limb\F66122-007-f078.jpg">
            <a:extLst>
              <a:ext uri="{FF2B5EF4-FFF2-40B4-BE49-F238E27FC236}">
                <a16:creationId xmlns:a16="http://schemas.microsoft.com/office/drawing/2014/main" id="{586CDACB-CDBF-F992-B8E1-596C1A56C905}"/>
              </a:ext>
            </a:extLst>
          </p:cNvPr>
          <p:cNvPicPr>
            <a:picLocks noGrp="1" noChangeAspect="1" noChangeArrowheads="1"/>
          </p:cNvPicPr>
          <p:nvPr>
            <p:ph sz="half" idx="1"/>
          </p:nvPr>
        </p:nvPicPr>
        <p:blipFill>
          <a:blip r:embed="rId2">
            <a:lum contrast="-20000"/>
            <a:extLst>
              <a:ext uri="{28A0092B-C50C-407E-A947-70E740481C1C}">
                <a14:useLocalDpi xmlns:a14="http://schemas.microsoft.com/office/drawing/2010/main" val="0"/>
              </a:ext>
            </a:extLst>
          </a:blip>
          <a:srcRect l="13277" r="15010" b="2869"/>
          <a:stretch>
            <a:fillRect/>
          </a:stretch>
        </p:blipFill>
        <p:spPr>
          <a:xfrm>
            <a:off x="642938" y="1785938"/>
            <a:ext cx="3719512" cy="5072062"/>
          </a:xfrm>
          <a:ln w="38100">
            <a:solidFill>
              <a:schemeClr val="tx1"/>
            </a:solidFill>
            <a:miter lim="800000"/>
            <a:headEnd/>
            <a:tailEnd/>
          </a:ln>
        </p:spPr>
      </p:pic>
      <p:sp>
        <p:nvSpPr>
          <p:cNvPr id="3" name="Content Placeholder 2">
            <a:extLst>
              <a:ext uri="{FF2B5EF4-FFF2-40B4-BE49-F238E27FC236}">
                <a16:creationId xmlns:a16="http://schemas.microsoft.com/office/drawing/2014/main" id="{E528E6E7-FA23-FE1F-8BF2-C719165E4B96}"/>
              </a:ext>
            </a:extLst>
          </p:cNvPr>
          <p:cNvSpPr>
            <a:spLocks noGrp="1"/>
          </p:cNvSpPr>
          <p:nvPr>
            <p:ph sz="half" idx="2"/>
          </p:nvPr>
        </p:nvSpPr>
        <p:spPr>
          <a:xfrm>
            <a:off x="4500563" y="1484313"/>
            <a:ext cx="4392612" cy="5373687"/>
          </a:xfrm>
          <a:solidFill>
            <a:schemeClr val="accent4">
              <a:lumMod val="20000"/>
              <a:lumOff val="80000"/>
            </a:schemeClr>
          </a:solidFill>
          <a:ln>
            <a:solidFill>
              <a:schemeClr val="tx1"/>
            </a:solidFill>
          </a:ln>
        </p:spPr>
        <p:txBody>
          <a:bodyPr>
            <a:normAutofit fontScale="85000" lnSpcReduction="20000"/>
          </a:bodyPr>
          <a:lstStyle/>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It is the stabilizing bone of the forearm.</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It is the medial &amp; longer of the two bones of the forearm.</a:t>
            </a:r>
            <a:endParaRPr lang="en-US" sz="2400" b="1" i="1" u="sng" dirty="0">
              <a:solidFill>
                <a:srgbClr val="0033CC"/>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400" b="1" i="1" u="sng" dirty="0">
                <a:solidFill>
                  <a:srgbClr val="0033CC"/>
                </a:solidFill>
                <a:latin typeface="Times New Roman" pitchFamily="18" charset="0"/>
                <a:cs typeface="Times New Roman" pitchFamily="18" charset="0"/>
              </a:rPr>
              <a:t>Proximal End </a:t>
            </a:r>
            <a:endParaRPr lang="en-US" sz="2400" b="1" i="1" dirty="0">
              <a:solidFill>
                <a:srgbClr val="0033CC"/>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400" b="1" i="1" u="sng" dirty="0">
                <a:solidFill>
                  <a:srgbClr val="C00000"/>
                </a:solidFill>
                <a:latin typeface="Times New Roman" pitchFamily="18" charset="0"/>
                <a:cs typeface="Times New Roman" pitchFamily="18" charset="0"/>
              </a:rPr>
              <a:t>1. </a:t>
            </a:r>
            <a:r>
              <a:rPr lang="en-US" sz="2400" b="1" i="1" u="sng" dirty="0" err="1">
                <a:solidFill>
                  <a:srgbClr val="C00000"/>
                </a:solidFill>
                <a:latin typeface="Times New Roman" pitchFamily="18" charset="0"/>
                <a:cs typeface="Times New Roman" pitchFamily="18" charset="0"/>
              </a:rPr>
              <a:t>Olecranon</a:t>
            </a:r>
            <a:r>
              <a:rPr lang="en-US" sz="2400" b="1" i="1" u="sng" dirty="0">
                <a:solidFill>
                  <a:srgbClr val="C00000"/>
                </a:solidFill>
                <a:latin typeface="Times New Roman" pitchFamily="18" charset="0"/>
                <a:cs typeface="Times New Roman" pitchFamily="18" charset="0"/>
              </a:rPr>
              <a:t> Process </a:t>
            </a:r>
            <a:r>
              <a:rPr lang="en-US" sz="2400" b="1" i="1" dirty="0">
                <a:solidFill>
                  <a:srgbClr val="006600"/>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400" b="1" i="1" dirty="0">
                <a:solidFill>
                  <a:srgbClr val="006600"/>
                </a:solidFill>
                <a:latin typeface="Times New Roman" pitchFamily="18" charset="0"/>
                <a:cs typeface="Times New Roman" pitchFamily="18" charset="0"/>
              </a:rPr>
              <a:t>projects  proximally from the posterior aspect</a:t>
            </a:r>
            <a:r>
              <a:rPr lang="en-US" sz="2400" b="1" i="1" dirty="0">
                <a:latin typeface="Times New Roman" pitchFamily="18" charset="0"/>
                <a:cs typeface="Times New Roman" pitchFamily="18" charset="0"/>
              </a:rPr>
              <a:t>(forms the prominence of the elbow).</a:t>
            </a:r>
          </a:p>
          <a:p>
            <a:pPr marL="274320" indent="-274320" fontAlgn="auto">
              <a:spcAft>
                <a:spcPts val="0"/>
              </a:spcAft>
              <a:buClr>
                <a:schemeClr val="accent3"/>
              </a:buClr>
              <a:buFont typeface="Wingdings 2"/>
              <a:buChar char=""/>
              <a:defRPr/>
            </a:pPr>
            <a:r>
              <a:rPr lang="en-US" sz="2400" b="1" i="1" u="sng" dirty="0">
                <a:solidFill>
                  <a:srgbClr val="C00000"/>
                </a:solidFill>
                <a:latin typeface="Times New Roman" pitchFamily="18" charset="0"/>
                <a:cs typeface="Times New Roman" pitchFamily="18" charset="0"/>
              </a:rPr>
              <a:t>2. </a:t>
            </a:r>
            <a:r>
              <a:rPr lang="en-US" sz="2400" b="1" i="1" u="sng" dirty="0" err="1">
                <a:solidFill>
                  <a:srgbClr val="C00000"/>
                </a:solidFill>
                <a:latin typeface="Times New Roman" pitchFamily="18" charset="0"/>
                <a:cs typeface="Times New Roman" pitchFamily="18" charset="0"/>
              </a:rPr>
              <a:t>Coronoid</a:t>
            </a:r>
            <a:r>
              <a:rPr lang="en-US" sz="2400" b="1" i="1" u="sng" dirty="0">
                <a:solidFill>
                  <a:srgbClr val="C00000"/>
                </a:solidFill>
                <a:latin typeface="Times New Roman" pitchFamily="18" charset="0"/>
                <a:cs typeface="Times New Roman" pitchFamily="18" charset="0"/>
              </a:rPr>
              <a:t> Process </a:t>
            </a:r>
            <a:r>
              <a:rPr lang="en-US" sz="2400" b="1" i="1" dirty="0">
                <a:solidFill>
                  <a:srgbClr val="0033CC"/>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projects </a:t>
            </a:r>
            <a:r>
              <a:rPr lang="en-US" sz="2400" b="1" i="1" dirty="0" err="1">
                <a:latin typeface="Times New Roman" pitchFamily="18" charset="0"/>
                <a:cs typeface="Times New Roman" pitchFamily="18" charset="0"/>
              </a:rPr>
              <a:t>anteriorly</a:t>
            </a:r>
            <a:r>
              <a:rPr lang="en-US" sz="2400" b="1" i="1" dirty="0">
                <a:solidFill>
                  <a:srgbClr val="0033CC"/>
                </a:solidFill>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400" b="1" i="1" u="sng" dirty="0">
                <a:solidFill>
                  <a:srgbClr val="C00000"/>
                </a:solidFill>
                <a:latin typeface="Times New Roman" pitchFamily="18" charset="0"/>
                <a:cs typeface="Times New Roman" pitchFamily="18" charset="0"/>
              </a:rPr>
              <a:t>3.Tuberosity of Ulna</a:t>
            </a:r>
            <a:r>
              <a:rPr lang="en-US" sz="2400" b="1" i="1" dirty="0">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inferior to </a:t>
            </a:r>
            <a:r>
              <a:rPr lang="en-US" sz="2400" b="1" i="1" dirty="0" err="1">
                <a:latin typeface="Times New Roman" pitchFamily="18" charset="0"/>
                <a:cs typeface="Times New Roman" pitchFamily="18" charset="0"/>
              </a:rPr>
              <a:t>coronoid</a:t>
            </a:r>
            <a:r>
              <a:rPr lang="en-US" sz="2400" b="1" i="1" dirty="0">
                <a:latin typeface="Times New Roman" pitchFamily="18" charset="0"/>
                <a:cs typeface="Times New Roman" pitchFamily="18" charset="0"/>
              </a:rPr>
              <a:t> process.</a:t>
            </a:r>
          </a:p>
          <a:p>
            <a:pPr marL="274320" indent="-274320" fontAlgn="auto">
              <a:spcAft>
                <a:spcPts val="0"/>
              </a:spcAft>
              <a:buClr>
                <a:schemeClr val="accent3"/>
              </a:buClr>
              <a:buFont typeface="Wingdings 2"/>
              <a:buChar char=""/>
              <a:defRPr/>
            </a:pPr>
            <a:r>
              <a:rPr lang="en-US" sz="2400" b="1" i="1" u="sng" dirty="0">
                <a:solidFill>
                  <a:srgbClr val="0000FF"/>
                </a:solidFill>
                <a:latin typeface="Times New Roman" pitchFamily="18" charset="0"/>
                <a:cs typeface="Times New Roman" pitchFamily="18" charset="0"/>
              </a:rPr>
              <a:t>4.Trochlear Notch</a:t>
            </a:r>
            <a:r>
              <a:rPr lang="en-US" sz="2400" b="1" i="1" dirty="0">
                <a:solidFill>
                  <a:srgbClr val="0000FF"/>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articulates with </a:t>
            </a:r>
            <a:r>
              <a:rPr lang="en-US" sz="2400" b="1" i="1" dirty="0" err="1">
                <a:latin typeface="Times New Roman" pitchFamily="18" charset="0"/>
                <a:cs typeface="Times New Roman" pitchFamily="18" charset="0"/>
              </a:rPr>
              <a:t>trochlea</a:t>
            </a:r>
            <a:r>
              <a:rPr lang="en-US" sz="2400" b="1" i="1" dirty="0">
                <a:latin typeface="Times New Roman" pitchFamily="18" charset="0"/>
                <a:cs typeface="Times New Roman" pitchFamily="18" charset="0"/>
              </a:rPr>
              <a:t> of </a:t>
            </a:r>
            <a:r>
              <a:rPr lang="en-US" sz="2400" b="1" i="1" dirty="0" err="1">
                <a:latin typeface="Times New Roman" pitchFamily="18" charset="0"/>
                <a:cs typeface="Times New Roman" pitchFamily="18" charset="0"/>
              </a:rPr>
              <a:t>humerus</a:t>
            </a:r>
            <a:r>
              <a:rPr lang="en-US" sz="2400" b="1" i="1" dirty="0">
                <a:solidFill>
                  <a:srgbClr val="C00000"/>
                </a:solidFill>
                <a:latin typeface="Times New Roman" pitchFamily="18" charset="0"/>
                <a:cs typeface="Times New Roman" pitchFamily="18" charset="0"/>
              </a:rPr>
              <a:t>.</a:t>
            </a:r>
            <a:endParaRPr lang="en-US" sz="2400" b="1" i="1" dirty="0">
              <a:solidFill>
                <a:srgbClr val="0033CC"/>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400" b="1" i="1" u="sng" dirty="0">
                <a:solidFill>
                  <a:srgbClr val="0000FF"/>
                </a:solidFill>
                <a:latin typeface="Times New Roman" pitchFamily="18" charset="0"/>
                <a:cs typeface="Times New Roman" pitchFamily="18" charset="0"/>
              </a:rPr>
              <a:t>5.Radial Notch </a:t>
            </a:r>
            <a:r>
              <a:rPr lang="en-US" sz="2400" b="1" i="1" dirty="0">
                <a:solidFill>
                  <a:srgbClr val="0000FF"/>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a smooth rounded concavity lateral to coronoid process.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C3CC3A5-6612-F4FB-B1DA-94914085395E}"/>
              </a:ext>
            </a:extLst>
          </p:cNvPr>
          <p:cNvSpPr>
            <a:spLocks noGrp="1"/>
          </p:cNvSpPr>
          <p:nvPr>
            <p:ph sz="half" idx="2"/>
          </p:nvPr>
        </p:nvSpPr>
        <p:spPr>
          <a:xfrm>
            <a:off x="4648200" y="836613"/>
            <a:ext cx="4244975" cy="6021387"/>
          </a:xfrm>
          <a:solidFill>
            <a:schemeClr val="accent6">
              <a:lumMod val="20000"/>
              <a:lumOff val="80000"/>
            </a:schemeClr>
          </a:solidFill>
          <a:ln>
            <a:solidFill>
              <a:schemeClr val="tx1"/>
            </a:solidFill>
          </a:ln>
        </p:spPr>
        <p:txBody>
          <a:bodyPr>
            <a:normAutofit/>
          </a:bodyPr>
          <a:lstStyle/>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Shaft</a:t>
            </a:r>
            <a:r>
              <a:rPr lang="en-US" sz="2000" b="1" i="1" u="sng" dirty="0">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Thick &amp; cylindrical superiorly but diminishes in diameter inferiorly</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has </a:t>
            </a:r>
            <a:r>
              <a:rPr lang="en-US" sz="2000" b="1" i="1" dirty="0">
                <a:solidFill>
                  <a:srgbClr val="FF0000"/>
                </a:solidFill>
                <a:latin typeface="Times New Roman" pitchFamily="18" charset="0"/>
                <a:cs typeface="Times New Roman" pitchFamily="18" charset="0"/>
              </a:rPr>
              <a:t>Three Surfaces </a:t>
            </a:r>
            <a:r>
              <a:rPr lang="en-US" sz="2000" b="1" i="1" dirty="0">
                <a:latin typeface="Times New Roman" pitchFamily="18" charset="0"/>
                <a:cs typeface="Times New Roman" pitchFamily="18" charset="0"/>
              </a:rPr>
              <a:t>(Anterior, Medial &amp; Posterior).</a:t>
            </a:r>
          </a:p>
          <a:p>
            <a:pPr marL="274320" indent="-274320" fontAlgn="auto">
              <a:spcAft>
                <a:spcPts val="0"/>
              </a:spcAft>
              <a:buClr>
                <a:schemeClr val="accent3"/>
              </a:buClr>
              <a:buFont typeface="Wingdings 2"/>
              <a:buChar char=""/>
              <a:defRPr/>
            </a:pPr>
            <a:r>
              <a:rPr lang="en-US" sz="2000" b="1" i="1" dirty="0">
                <a:solidFill>
                  <a:srgbClr val="009644"/>
                </a:solidFill>
                <a:latin typeface="Times New Roman" pitchFamily="18" charset="0"/>
                <a:cs typeface="Times New Roman" pitchFamily="18" charset="0"/>
              </a:rPr>
              <a:t>Sharp Lateral </a:t>
            </a:r>
            <a:r>
              <a:rPr lang="en-US" sz="2000" b="1" i="1" dirty="0" err="1">
                <a:solidFill>
                  <a:srgbClr val="009644"/>
                </a:solidFill>
                <a:latin typeface="Times New Roman" pitchFamily="18" charset="0"/>
                <a:cs typeface="Times New Roman" pitchFamily="18" charset="0"/>
              </a:rPr>
              <a:t>Interosseous</a:t>
            </a:r>
            <a:r>
              <a:rPr lang="en-US" sz="2000" b="1" i="1" dirty="0">
                <a:solidFill>
                  <a:srgbClr val="009644"/>
                </a:solidFill>
                <a:latin typeface="Times New Roman" pitchFamily="18" charset="0"/>
                <a:cs typeface="Times New Roman" pitchFamily="18" charset="0"/>
              </a:rPr>
              <a:t> border</a:t>
            </a:r>
            <a:r>
              <a:rPr lang="en-US" sz="2000" b="1" i="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Distal End: </a:t>
            </a:r>
            <a:r>
              <a:rPr lang="en-US" sz="2000" b="1" i="1" dirty="0">
                <a:latin typeface="Times New Roman" pitchFamily="18" charset="0"/>
                <a:cs typeface="Times New Roman" pitchFamily="18" charset="0"/>
              </a:rPr>
              <a:t>Small rounded</a:t>
            </a:r>
          </a:p>
          <a:p>
            <a:pPr marL="274320" indent="-274320" fontAlgn="auto">
              <a:spcAft>
                <a:spcPts val="0"/>
              </a:spcAft>
              <a:buClr>
                <a:schemeClr val="accent3"/>
              </a:buClr>
              <a:buFont typeface="Wingdings 2"/>
              <a:buNone/>
              <a:defRPr/>
            </a:pPr>
            <a:r>
              <a:rPr lang="en-US" sz="2000" b="1" i="1" dirty="0">
                <a:solidFill>
                  <a:srgbClr val="FF0000"/>
                </a:solidFill>
                <a:latin typeface="Times New Roman" pitchFamily="18" charset="0"/>
                <a:cs typeface="Times New Roman" pitchFamily="18" charset="0"/>
              </a:rPr>
              <a:t>1. Head:</a:t>
            </a:r>
            <a:r>
              <a:rPr lang="en-US" sz="2000" b="1" i="1" dirty="0">
                <a:latin typeface="Times New Roman" pitchFamily="18" charset="0"/>
                <a:cs typeface="Times New Roman" pitchFamily="18" charset="0"/>
              </a:rPr>
              <a:t> lies distally at the wrist. .</a:t>
            </a:r>
          </a:p>
          <a:p>
            <a:pPr marL="274320" indent="-274320" fontAlgn="auto">
              <a:spcAft>
                <a:spcPts val="0"/>
              </a:spcAft>
              <a:buClr>
                <a:schemeClr val="accent3"/>
              </a:buClr>
              <a:buFont typeface="Wingdings 2"/>
              <a:buNone/>
              <a:defRPr/>
            </a:pPr>
            <a:r>
              <a:rPr lang="en-US" sz="2000" b="1" i="1" dirty="0">
                <a:solidFill>
                  <a:srgbClr val="0033CC"/>
                </a:solidFill>
                <a:latin typeface="Times New Roman" pitchFamily="18" charset="0"/>
                <a:cs typeface="Times New Roman" pitchFamily="18" charset="0"/>
              </a:rPr>
              <a:t>2. </a:t>
            </a:r>
            <a:r>
              <a:rPr lang="en-US" sz="2000" b="1" i="1" dirty="0" err="1">
                <a:solidFill>
                  <a:srgbClr val="0033CC"/>
                </a:solidFill>
                <a:latin typeface="Times New Roman" pitchFamily="18" charset="0"/>
                <a:cs typeface="Times New Roman" pitchFamily="18" charset="0"/>
              </a:rPr>
              <a:t>Styloid</a:t>
            </a:r>
            <a:r>
              <a:rPr lang="en-US" sz="2000" b="1" i="1" dirty="0">
                <a:solidFill>
                  <a:srgbClr val="0033CC"/>
                </a:solidFill>
                <a:latin typeface="Times New Roman" pitchFamily="18" charset="0"/>
                <a:cs typeface="Times New Roman" pitchFamily="18" charset="0"/>
              </a:rPr>
              <a:t> process:</a:t>
            </a:r>
            <a:r>
              <a:rPr lang="en-US" sz="2000" b="1" i="1" dirty="0">
                <a:latin typeface="Times New Roman" pitchFamily="18" charset="0"/>
                <a:cs typeface="Times New Roman" pitchFamily="18" charset="0"/>
              </a:rPr>
              <a:t> Medial</a:t>
            </a:r>
            <a:r>
              <a:rPr lang="en-US" sz="2000" b="1" i="1" dirty="0">
                <a:solidFill>
                  <a:srgbClr val="0033CC"/>
                </a:solidFill>
                <a:latin typeface="Times New Roman" pitchFamily="18" charset="0"/>
                <a:cs typeface="Times New Roman" pitchFamily="18" charset="0"/>
              </a:rPr>
              <a:t>.</a:t>
            </a:r>
            <a:endParaRPr lang="en-US" sz="2000" b="1" i="1" dirty="0">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endParaRPr lang="en-US" b="1" i="1" dirty="0"/>
          </a:p>
          <a:p>
            <a:pPr marL="274320" indent="-274320" fontAlgn="auto">
              <a:spcAft>
                <a:spcPts val="0"/>
              </a:spcAft>
              <a:buClr>
                <a:schemeClr val="accent3"/>
              </a:buClr>
              <a:buFont typeface="Wingdings 2"/>
              <a:buChar char=""/>
              <a:defRPr/>
            </a:pPr>
            <a:endParaRPr lang="en-US" b="1" i="1" dirty="0"/>
          </a:p>
        </p:txBody>
      </p:sp>
      <p:pic>
        <p:nvPicPr>
          <p:cNvPr id="24579" name="Picture 2" descr="C:\Documents and Settings\User\My Documents\Student Gray\7. Upper limb\F66122-007-f078.jpg">
            <a:extLst>
              <a:ext uri="{FF2B5EF4-FFF2-40B4-BE49-F238E27FC236}">
                <a16:creationId xmlns:a16="http://schemas.microsoft.com/office/drawing/2014/main" id="{4DD592B8-F868-CB1C-CCD8-2A3C5FA6EDAE}"/>
              </a:ext>
            </a:extLst>
          </p:cNvPr>
          <p:cNvPicPr>
            <a:picLocks noGrp="1" noChangeAspect="1" noChangeArrowheads="1"/>
          </p:cNvPicPr>
          <p:nvPr>
            <p:ph sz="half" idx="1"/>
          </p:nvPr>
        </p:nvPicPr>
        <p:blipFill>
          <a:blip r:embed="rId2">
            <a:lum contrast="-20000"/>
            <a:extLst>
              <a:ext uri="{28A0092B-C50C-407E-A947-70E740481C1C}">
                <a14:useLocalDpi xmlns:a14="http://schemas.microsoft.com/office/drawing/2010/main" val="0"/>
              </a:ext>
            </a:extLst>
          </a:blip>
          <a:srcRect l="13277" r="15010" b="2869"/>
          <a:stretch>
            <a:fillRect/>
          </a:stretch>
        </p:blipFill>
        <p:spPr>
          <a:xfrm>
            <a:off x="179388" y="620713"/>
            <a:ext cx="4392612" cy="6048375"/>
          </a:xfrm>
          <a:ln w="38100">
            <a:solidFill>
              <a:schemeClr val="tx1"/>
            </a:solid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a:extLst>
              <a:ext uri="{28A0092B-C50C-407E-A947-70E740481C1C}">
                <a14:useLocalDpi xmlns:a14="http://schemas.microsoft.com/office/drawing/2010/main" val="0"/>
              </a:ext>
            </a:extLst>
          </a:blip>
          <a:srcRect l="44965" t="8488" r="42763" b="15385"/>
          <a:stretch>
            <a:fillRect/>
          </a:stretch>
        </p:blipFill>
        <p:spPr bwMode="auto">
          <a:xfrm>
            <a:off x="7348538" y="1412875"/>
            <a:ext cx="1539875" cy="537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l="51875" t="14957" r="26875" b="11697"/>
          <a:stretch>
            <a:fillRect/>
          </a:stretch>
        </p:blipFill>
        <p:spPr bwMode="auto">
          <a:xfrm>
            <a:off x="5003800" y="1773238"/>
            <a:ext cx="2236788"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2"/>
          <p:cNvSpPr>
            <a:spLocks noGrp="1" noChangeArrowheads="1"/>
          </p:cNvSpPr>
          <p:nvPr>
            <p:ph/>
          </p:nvPr>
        </p:nvSpPr>
        <p:spPr>
          <a:xfrm>
            <a:off x="0" y="741363"/>
            <a:ext cx="9107488" cy="5111750"/>
          </a:xfrm>
        </p:spPr>
        <p:txBody>
          <a:bodyPr/>
          <a:lstStyle/>
          <a:p>
            <a:pPr eaLnBrk="1" hangingPunct="1">
              <a:lnSpc>
                <a:spcPct val="80000"/>
              </a:lnSpc>
            </a:pPr>
            <a:r>
              <a:rPr lang="en-GB" altLang="en-US" sz="1800" dirty="0">
                <a:latin typeface="Book Antiqua" panose="02040602050305030304" pitchFamily="18" charset="0"/>
              </a:rPr>
              <a:t>paired, long bone</a:t>
            </a:r>
            <a:endParaRPr lang="sr-Cyrl-RS" altLang="en-US" sz="1800" dirty="0">
              <a:latin typeface="Book Antiqua" panose="02040602050305030304" pitchFamily="18" charset="0"/>
            </a:endParaRPr>
          </a:p>
          <a:p>
            <a:pPr eaLnBrk="1" hangingPunct="1">
              <a:lnSpc>
                <a:spcPct val="80000"/>
              </a:lnSpc>
            </a:pPr>
            <a:r>
              <a:rPr lang="en-GB" sz="1800" dirty="0">
                <a:latin typeface="Book Antiqua" panose="02040602050305030304" pitchFamily="18" charset="0"/>
              </a:rPr>
              <a:t>The radius is the lateral and shorter of the two forearm bones</a:t>
            </a:r>
            <a:endParaRPr lang="sr-Cyrl-RS" altLang="en-US" sz="1800" dirty="0">
              <a:latin typeface="Book Antiqua" panose="02040602050305030304" pitchFamily="18" charset="0"/>
            </a:endParaRPr>
          </a:p>
          <a:p>
            <a:pPr eaLnBrk="1" hangingPunct="1">
              <a:lnSpc>
                <a:spcPct val="80000"/>
              </a:lnSpc>
            </a:pPr>
            <a:r>
              <a:rPr lang="en-GB" altLang="en-US" sz="1800" dirty="0">
                <a:latin typeface="Book Antiqua" panose="02040602050305030304" pitchFamily="18" charset="0"/>
              </a:rPr>
              <a:t>articulates with</a:t>
            </a:r>
            <a:r>
              <a:rPr lang="sr-Cyrl-RS" altLang="en-US" sz="1800" dirty="0">
                <a:latin typeface="Book Antiqua" panose="02040602050305030304" pitchFamily="18" charset="0"/>
              </a:rPr>
              <a:t> </a:t>
            </a:r>
            <a:r>
              <a:rPr lang="en-GB" altLang="en-US" sz="1800" dirty="0">
                <a:latin typeface="Book Antiqua" panose="02040602050305030304" pitchFamily="18" charset="0"/>
              </a:rPr>
              <a:t>humerus</a:t>
            </a:r>
            <a:r>
              <a:rPr lang="sr-Cyrl-RS" altLang="en-US" sz="1800" dirty="0">
                <a:latin typeface="Book Antiqua" panose="02040602050305030304" pitchFamily="18" charset="0"/>
              </a:rPr>
              <a:t> </a:t>
            </a:r>
            <a:r>
              <a:rPr lang="en-GB" altLang="en-US" sz="1800" dirty="0">
                <a:latin typeface="Book Antiqua" panose="02040602050305030304" pitchFamily="18" charset="0"/>
              </a:rPr>
              <a:t>and</a:t>
            </a:r>
            <a:r>
              <a:rPr lang="sr-Cyrl-RS" altLang="en-US" sz="1800" dirty="0">
                <a:latin typeface="Book Antiqua" panose="02040602050305030304" pitchFamily="18" charset="0"/>
              </a:rPr>
              <a:t> </a:t>
            </a:r>
            <a:r>
              <a:rPr lang="en-GB" altLang="en-US" sz="1800" dirty="0">
                <a:latin typeface="Book Antiqua" panose="02040602050305030304" pitchFamily="18" charset="0"/>
              </a:rPr>
              <a:t>ulna</a:t>
            </a:r>
            <a:r>
              <a:rPr lang="sr-Cyrl-RS" altLang="en-US" sz="1800" dirty="0">
                <a:latin typeface="Book Antiqua" panose="02040602050305030304" pitchFamily="18" charset="0"/>
              </a:rPr>
              <a:t> (</a:t>
            </a:r>
            <a:r>
              <a:rPr lang="en-GB" altLang="en-US" sz="1800" dirty="0">
                <a:latin typeface="Book Antiqua" panose="02040602050305030304" pitchFamily="18" charset="0"/>
              </a:rPr>
              <a:t>art. cubiti – elbow joint</a:t>
            </a:r>
            <a:r>
              <a:rPr lang="sr-Cyrl-RS" altLang="en-US" sz="1800" dirty="0">
                <a:latin typeface="Book Antiqua" panose="02040602050305030304" pitchFamily="18" charset="0"/>
              </a:rPr>
              <a:t>)</a:t>
            </a:r>
            <a:r>
              <a:rPr lang="en-GB" altLang="en-US" sz="1800" dirty="0">
                <a:latin typeface="Book Antiqua" panose="02040602050305030304" pitchFamily="18" charset="0"/>
              </a:rPr>
              <a:t>;</a:t>
            </a:r>
            <a:r>
              <a:rPr lang="sr-Cyrl-RS" altLang="en-US" sz="1800" dirty="0">
                <a:latin typeface="Book Antiqua" panose="02040602050305030304" pitchFamily="18" charset="0"/>
              </a:rPr>
              <a:t> </a:t>
            </a:r>
            <a:r>
              <a:rPr lang="en-GB" altLang="en-US" sz="1800" dirty="0">
                <a:latin typeface="Book Antiqua" panose="02040602050305030304" pitchFamily="18" charset="0"/>
              </a:rPr>
              <a:t>distal end articulates with distal end of ulna </a:t>
            </a:r>
            <a:r>
              <a:rPr lang="sr-Cyrl-RS" altLang="en-US" sz="1800" dirty="0">
                <a:latin typeface="Book Antiqua" panose="02040602050305030304" pitchFamily="18" charset="0"/>
              </a:rPr>
              <a:t>(</a:t>
            </a:r>
            <a:r>
              <a:rPr lang="en-GB" altLang="en-US" sz="1800" dirty="0">
                <a:latin typeface="Book Antiqua" panose="02040602050305030304" pitchFamily="18" charset="0"/>
              </a:rPr>
              <a:t>distal radioulnar joint</a:t>
            </a:r>
            <a:r>
              <a:rPr lang="sr-Cyrl-RS" altLang="en-US" sz="1800" dirty="0">
                <a:latin typeface="Book Antiqua" panose="02040602050305030304" pitchFamily="18" charset="0"/>
              </a:rPr>
              <a:t>) </a:t>
            </a:r>
            <a:r>
              <a:rPr lang="en-GB" altLang="en-US" sz="1800" dirty="0">
                <a:latin typeface="Book Antiqua" panose="02040602050305030304" pitchFamily="18" charset="0"/>
              </a:rPr>
              <a:t>and with the proximal carpal bones</a:t>
            </a:r>
            <a:r>
              <a:rPr lang="sr-Cyrl-RS" altLang="en-US" sz="1800" dirty="0">
                <a:latin typeface="Book Antiqua" panose="02040602050305030304" pitchFamily="18" charset="0"/>
              </a:rPr>
              <a:t> (</a:t>
            </a:r>
            <a:r>
              <a:rPr lang="en-GB" altLang="en-US" sz="1800" dirty="0">
                <a:latin typeface="Book Antiqua" panose="02040602050305030304" pitchFamily="18" charset="0"/>
              </a:rPr>
              <a:t>art. radiocarpea – wrist joint</a:t>
            </a:r>
            <a:r>
              <a:rPr lang="sr-Cyrl-RS" altLang="en-US" sz="1800" dirty="0">
                <a:latin typeface="Book Antiqua" panose="02040602050305030304" pitchFamily="18" charset="0"/>
              </a:rPr>
              <a:t>)</a:t>
            </a:r>
          </a:p>
          <a:p>
            <a:pPr eaLnBrk="1" hangingPunct="1">
              <a:lnSpc>
                <a:spcPct val="80000"/>
              </a:lnSpc>
            </a:pPr>
            <a:r>
              <a:rPr lang="en-GB" altLang="en-US" sz="1800" dirty="0">
                <a:latin typeface="Book Antiqua" panose="02040602050305030304" pitchFamily="18" charset="0"/>
              </a:rPr>
              <a:t>parts</a:t>
            </a:r>
            <a:r>
              <a:rPr lang="sr-Cyrl-RS" altLang="en-US" sz="1800" dirty="0">
                <a:latin typeface="Book Antiqua" panose="02040602050305030304" pitchFamily="18" charset="0"/>
              </a:rPr>
              <a:t>:</a:t>
            </a:r>
          </a:p>
          <a:p>
            <a:pPr eaLnBrk="1" hangingPunct="1">
              <a:lnSpc>
                <a:spcPct val="80000"/>
              </a:lnSpc>
              <a:buFontTx/>
              <a:buNone/>
            </a:pPr>
            <a:r>
              <a:rPr lang="en-GB" altLang="en-US" sz="1800" dirty="0">
                <a:latin typeface="Book Antiqua" panose="02040602050305030304" pitchFamily="18" charset="0"/>
              </a:rPr>
              <a:t>	1) body (shaft)</a:t>
            </a:r>
            <a:r>
              <a:rPr lang="sr-Cyrl-RS" altLang="en-US" sz="1800" dirty="0">
                <a:latin typeface="Book Antiqua" panose="02040602050305030304" pitchFamily="18" charset="0"/>
              </a:rPr>
              <a:t> (</a:t>
            </a:r>
            <a:r>
              <a:rPr lang="en-GB" altLang="en-US" sz="1800" b="1" dirty="0">
                <a:latin typeface="Book Antiqua" panose="02040602050305030304" pitchFamily="18" charset="0"/>
              </a:rPr>
              <a:t>corpus</a:t>
            </a:r>
            <a:r>
              <a:rPr lang="en-GB" altLang="en-US" sz="1800" dirty="0">
                <a:latin typeface="Book Antiqua" panose="02040602050305030304" pitchFamily="18" charset="0"/>
              </a:rPr>
              <a:t>)</a:t>
            </a:r>
            <a:br>
              <a:rPr lang="sr-Cyrl-RS" altLang="en-US" sz="1800" dirty="0">
                <a:latin typeface="Book Antiqua" panose="02040602050305030304" pitchFamily="18" charset="0"/>
              </a:rPr>
            </a:br>
            <a:r>
              <a:rPr lang="en-GB" altLang="en-US" sz="1800" dirty="0">
                <a:latin typeface="Book Antiqua" panose="02040602050305030304" pitchFamily="18" charset="0"/>
              </a:rPr>
              <a:t>2) proximal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proximalis</a:t>
            </a:r>
            <a:r>
              <a:rPr lang="en-GB" altLang="en-US" sz="1800" dirty="0">
                <a:latin typeface="Book Antiqua" panose="02040602050305030304" pitchFamily="18" charset="0"/>
              </a:rPr>
              <a:t>)</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en-GB" altLang="en-US" sz="1800" dirty="0">
                <a:latin typeface="Book Antiqua" panose="02040602050305030304" pitchFamily="18" charset="0"/>
              </a:rPr>
              <a:t>3) distal end</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distalis</a:t>
            </a:r>
            <a:r>
              <a:rPr lang="en-GB" altLang="en-US" sz="1800" dirty="0">
                <a:latin typeface="Book Antiqua" panose="02040602050305030304" pitchFamily="18" charset="0"/>
              </a:rPr>
              <a:t>)</a:t>
            </a:r>
            <a:endParaRPr lang="sr-Cyrl-RS" altLang="en-US" sz="1800" dirty="0">
              <a:latin typeface="Book Antiqua" panose="02040602050305030304" pitchFamily="18" charset="0"/>
            </a:endParaRPr>
          </a:p>
          <a:p>
            <a:pPr eaLnBrk="1" hangingPunct="1">
              <a:lnSpc>
                <a:spcPct val="80000"/>
              </a:lnSpc>
              <a:buFontTx/>
              <a:buNone/>
            </a:pPr>
            <a:endParaRPr lang="sr-Cyrl-RS" altLang="en-US" sz="1800" dirty="0">
              <a:latin typeface="Times New Roman" panose="02020603050405020304" pitchFamily="18" charset="0"/>
              <a:cs typeface="Times New Roman" panose="02020603050405020304" pitchFamily="18" charset="0"/>
            </a:endParaRPr>
          </a:p>
          <a:p>
            <a:pPr eaLnBrk="1" hangingPunct="1">
              <a:lnSpc>
                <a:spcPct val="80000"/>
              </a:lnSpc>
              <a:buFontTx/>
              <a:buNone/>
            </a:pPr>
            <a:r>
              <a:rPr lang="sr-Cyrl-RS" altLang="en-US" sz="1800" dirty="0">
                <a:latin typeface="Times New Roman" panose="02020603050405020304" pitchFamily="18" charset="0"/>
                <a:cs typeface="Times New Roman" panose="02020603050405020304" pitchFamily="18" charset="0"/>
              </a:rPr>
              <a:t>1) </a:t>
            </a:r>
            <a:r>
              <a:rPr lang="en-GB" altLang="en-US" sz="1800" dirty="0">
                <a:latin typeface="Times New Roman" panose="02020603050405020304" pitchFamily="18" charset="0"/>
                <a:cs typeface="Times New Roman" panose="02020603050405020304" pitchFamily="18" charset="0"/>
              </a:rPr>
              <a:t>body (shaft)</a:t>
            </a:r>
            <a:r>
              <a:rPr lang="sr-Cyrl-RS" altLang="en-US" sz="1800" dirty="0">
                <a:latin typeface="Times New Roman" panose="02020603050405020304" pitchFamily="18" charset="0"/>
                <a:cs typeface="Times New Roman" panose="02020603050405020304" pitchFamily="18" charset="0"/>
              </a:rPr>
              <a:t> (</a:t>
            </a:r>
            <a:r>
              <a:rPr lang="en-GB" altLang="en-US" sz="1800" b="1" dirty="0">
                <a:latin typeface="Times New Roman" panose="02020603050405020304" pitchFamily="18" charset="0"/>
                <a:cs typeface="Times New Roman" panose="02020603050405020304" pitchFamily="18" charset="0"/>
              </a:rPr>
              <a:t>corpus</a:t>
            </a:r>
            <a:r>
              <a:rPr lang="en-GB" altLang="en-US" sz="1800" dirty="0">
                <a:latin typeface="Times New Roman" panose="02020603050405020304" pitchFamily="18" charset="0"/>
                <a:cs typeface="Times New Roman" panose="02020603050405020304" pitchFamily="18" charset="0"/>
              </a:rPr>
              <a:t>)</a:t>
            </a:r>
            <a:r>
              <a:rPr lang="sr-Cyrl-RS" altLang="en-US" sz="1800" dirty="0">
                <a:latin typeface="Times New Roman" panose="02020603050405020304" pitchFamily="18" charset="0"/>
                <a:cs typeface="Times New Roman" panose="02020603050405020304" pitchFamily="18" charset="0"/>
              </a:rPr>
              <a:t> – 3 </a:t>
            </a:r>
            <a:r>
              <a:rPr lang="en-GB" altLang="en-US" sz="1800" dirty="0">
                <a:latin typeface="Times New Roman" panose="02020603050405020304" pitchFamily="18" charset="0"/>
                <a:cs typeface="Times New Roman" panose="02020603050405020304" pitchFamily="18" charset="0"/>
              </a:rPr>
              <a:t>surfaces</a:t>
            </a:r>
            <a:r>
              <a:rPr lang="sr-Cyrl-RS" altLang="en-US" sz="1800" dirty="0">
                <a:latin typeface="Times New Roman" panose="02020603050405020304" pitchFamily="18" charset="0"/>
                <a:cs typeface="Times New Roman" panose="02020603050405020304" pitchFamily="18" charset="0"/>
              </a:rPr>
              <a:t> </a:t>
            </a:r>
            <a:r>
              <a:rPr lang="en-GB" altLang="en-US" sz="1800" dirty="0">
                <a:latin typeface="Times New Roman" panose="02020603050405020304" pitchFamily="18" charset="0"/>
                <a:cs typeface="Times New Roman" panose="02020603050405020304" pitchFamily="18" charset="0"/>
              </a:rPr>
              <a:t>and</a:t>
            </a:r>
            <a:r>
              <a:rPr lang="sr-Cyrl-RS" altLang="en-US" sz="1800" dirty="0">
                <a:latin typeface="Times New Roman" panose="02020603050405020304" pitchFamily="18" charset="0"/>
                <a:cs typeface="Times New Roman" panose="02020603050405020304" pitchFamily="18" charset="0"/>
              </a:rPr>
              <a:t> 3 </a:t>
            </a:r>
            <a:r>
              <a:rPr lang="en-GB" altLang="en-US" sz="1800" dirty="0">
                <a:latin typeface="Times New Roman" panose="02020603050405020304" pitchFamily="18" charset="0"/>
                <a:cs typeface="Times New Roman" panose="02020603050405020304" pitchFamily="18" charset="0"/>
              </a:rPr>
              <a:t>margins</a:t>
            </a:r>
          </a:p>
          <a:p>
            <a:pPr marL="0" indent="0" eaLnBrk="1" hangingPunct="1">
              <a:lnSpc>
                <a:spcPct val="80000"/>
              </a:lnSpc>
              <a:buNone/>
            </a:pPr>
            <a:r>
              <a:rPr lang="en-GB" altLang="en-US" sz="1800" dirty="0">
                <a:latin typeface="Times New Roman" panose="02020603050405020304" pitchFamily="18" charset="0"/>
                <a:cs typeface="Times New Roman" panose="02020603050405020304" pitchFamily="18" charset="0"/>
              </a:rPr>
              <a:t>     - The surfaces are:</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anterior</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posterior</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lateral</a:t>
            </a:r>
          </a:p>
          <a:p>
            <a:pPr eaLnBrk="1" hangingPunct="1">
              <a:lnSpc>
                <a:spcPct val="80000"/>
              </a:lnSpc>
              <a:buNone/>
            </a:pPr>
            <a:r>
              <a:rPr lang="en-GB" altLang="en-US" sz="1800" dirty="0">
                <a:latin typeface="Times New Roman" panose="02020603050405020304" pitchFamily="18" charset="0"/>
                <a:cs typeface="Times New Roman" panose="02020603050405020304" pitchFamily="18" charset="0"/>
              </a:rPr>
              <a:t>     - The margins are:</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anterior</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posterior</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 medial (</a:t>
            </a:r>
            <a:r>
              <a:rPr lang="en-GB" altLang="en-US" sz="1800" dirty="0" err="1">
                <a:latin typeface="Times New Roman" panose="02020603050405020304" pitchFamily="18" charset="0"/>
                <a:cs typeface="Times New Roman" panose="02020603050405020304" pitchFamily="18" charset="0"/>
              </a:rPr>
              <a:t>interosseal</a:t>
            </a:r>
            <a:r>
              <a:rPr lang="en-GB" altLang="en-US" sz="1800" dirty="0">
                <a:latin typeface="Times New Roman" panose="02020603050405020304" pitchFamily="18" charset="0"/>
                <a:cs typeface="Times New Roman" panose="02020603050405020304" pitchFamily="18" charset="0"/>
              </a:rPr>
              <a:t>) -</a:t>
            </a:r>
            <a:r>
              <a:rPr lang="en-GB" sz="1800" spc="-15" dirty="0">
                <a:latin typeface="Times New Roman" panose="02020603050405020304" pitchFamily="18" charset="0"/>
                <a:cs typeface="Times New Roman" panose="02020603050405020304" pitchFamily="18" charset="0"/>
              </a:rPr>
              <a:t> where</a:t>
            </a:r>
            <a:r>
              <a:rPr lang="en-GB" sz="1800" spc="-10" dirty="0">
                <a:latin typeface="Times New Roman" panose="02020603050405020304" pitchFamily="18" charset="0"/>
                <a:cs typeface="Times New Roman" panose="02020603050405020304" pitchFamily="18" charset="0"/>
              </a:rPr>
              <a:t> the</a:t>
            </a:r>
            <a:r>
              <a:rPr lang="en-GB" sz="1800" spc="-5" dirty="0">
                <a:latin typeface="Times New Roman" panose="02020603050405020304" pitchFamily="18" charset="0"/>
                <a:cs typeface="Times New Roman" panose="02020603050405020304" pitchFamily="18" charset="0"/>
              </a:rPr>
              <a:t> </a:t>
            </a:r>
            <a:r>
              <a:rPr lang="en-GB" sz="1800" spc="-10" dirty="0">
                <a:latin typeface="Times New Roman" panose="02020603050405020304" pitchFamily="18" charset="0"/>
                <a:cs typeface="Times New Roman" panose="02020603050405020304" pitchFamily="18" charset="0"/>
              </a:rPr>
              <a:t>interosseous </a:t>
            </a:r>
            <a:r>
              <a:rPr lang="en-GB" sz="1800" spc="-5" dirty="0">
                <a:latin typeface="Times New Roman" panose="02020603050405020304" pitchFamily="18" charset="0"/>
                <a:cs typeface="Times New Roman" panose="02020603050405020304" pitchFamily="18" charset="0"/>
              </a:rPr>
              <a:t> </a:t>
            </a:r>
          </a:p>
          <a:p>
            <a:pPr eaLnBrk="1" hangingPunct="1">
              <a:lnSpc>
                <a:spcPct val="80000"/>
              </a:lnSpc>
              <a:buNone/>
            </a:pPr>
            <a:r>
              <a:rPr lang="en-GB" sz="1800" spc="-5" dirty="0">
                <a:latin typeface="Times New Roman" panose="02020603050405020304" pitchFamily="18" charset="0"/>
                <a:cs typeface="Times New Roman" panose="02020603050405020304" pitchFamily="18" charset="0"/>
              </a:rPr>
              <a:t>              </a:t>
            </a:r>
            <a:r>
              <a:rPr lang="en-GB" sz="1800" spc="-15" dirty="0">
                <a:latin typeface="Times New Roman" panose="02020603050405020304" pitchFamily="18" charset="0"/>
                <a:cs typeface="Times New Roman" panose="02020603050405020304" pitchFamily="18" charset="0"/>
              </a:rPr>
              <a:t>membrane</a:t>
            </a:r>
            <a:r>
              <a:rPr lang="en-GB" sz="1800" spc="40" dirty="0">
                <a:latin typeface="Times New Roman" panose="02020603050405020304" pitchFamily="18" charset="0"/>
                <a:cs typeface="Times New Roman" panose="02020603050405020304" pitchFamily="18" charset="0"/>
              </a:rPr>
              <a:t> </a:t>
            </a:r>
            <a:r>
              <a:rPr lang="en-GB" sz="1800" spc="-5" dirty="0">
                <a:latin typeface="Times New Roman" panose="02020603050405020304" pitchFamily="18" charset="0"/>
                <a:cs typeface="Times New Roman" panose="02020603050405020304" pitchFamily="18" charset="0"/>
              </a:rPr>
              <a:t>attaches.</a:t>
            </a:r>
            <a:endParaRPr lang="en-GB" altLang="en-US" sz="1800" dirty="0">
              <a:highlight>
                <a:srgbClr val="FFFF00"/>
              </a:highlight>
              <a:latin typeface="Times New Roman" panose="02020603050405020304" pitchFamily="18" charset="0"/>
              <a:cs typeface="Times New Roman" panose="02020603050405020304" pitchFamily="18" charset="0"/>
            </a:endParaRPr>
          </a:p>
          <a:p>
            <a:pPr eaLnBrk="1" hangingPunct="1">
              <a:lnSpc>
                <a:spcPct val="80000"/>
              </a:lnSpc>
              <a:buNone/>
            </a:pPr>
            <a:endParaRPr lang="en-GB" altLang="en-US" sz="1800" dirty="0">
              <a:highlight>
                <a:srgbClr val="FFFF00"/>
              </a:highlight>
              <a:latin typeface="Times New Roman" panose="02020603050405020304" pitchFamily="18" charset="0"/>
              <a:cs typeface="Times New Roman" panose="02020603050405020304" pitchFamily="18" charset="0"/>
            </a:endParaRPr>
          </a:p>
          <a:p>
            <a:pPr eaLnBrk="1" hangingPunct="1">
              <a:lnSpc>
                <a:spcPct val="80000"/>
              </a:lnSpc>
              <a:buNone/>
            </a:pPr>
            <a:r>
              <a:rPr lang="en-GB" sz="1800" dirty="0">
                <a:latin typeface="Times New Roman" panose="02020603050405020304" pitchFamily="18" charset="0"/>
                <a:cs typeface="Times New Roman" panose="02020603050405020304" pitchFamily="18" charset="0"/>
              </a:rPr>
              <a:t>The shaft of the radius, in contrast to that of the ulna, </a:t>
            </a:r>
          </a:p>
          <a:p>
            <a:pPr eaLnBrk="1" hangingPunct="1">
              <a:lnSpc>
                <a:spcPct val="80000"/>
              </a:lnSpc>
              <a:buNone/>
            </a:pPr>
            <a:r>
              <a:rPr lang="en-GB" sz="1800" dirty="0">
                <a:latin typeface="Times New Roman" panose="02020603050405020304" pitchFamily="18" charset="0"/>
                <a:cs typeface="Times New Roman" panose="02020603050405020304" pitchFamily="18" charset="0"/>
              </a:rPr>
              <a:t>gradually enlarges as it passes distally. </a:t>
            </a:r>
            <a:endParaRPr lang="en-US" altLang="en-US" sz="1800" dirty="0">
              <a:latin typeface="Times New Roman" panose="02020603050405020304" pitchFamily="18" charset="0"/>
              <a:cs typeface="Times New Roman" panose="02020603050405020304" pitchFamily="18" charset="0"/>
            </a:endParaRPr>
          </a:p>
        </p:txBody>
      </p:sp>
      <p:sp>
        <p:nvSpPr>
          <p:cNvPr id="17411" name="Rectangle 2"/>
          <p:cNvSpPr txBox="1">
            <a:spLocks noChangeArrowheads="1"/>
          </p:cNvSpPr>
          <p:nvPr/>
        </p:nvSpPr>
        <p:spPr bwMode="auto">
          <a:xfrm>
            <a:off x="466725" y="192088"/>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RADIUS </a:t>
            </a:r>
          </a:p>
        </p:txBody>
      </p:sp>
    </p:spTree>
    <p:extLst>
      <p:ext uri="{BB962C8B-B14F-4D97-AF65-F5344CB8AC3E}">
        <p14:creationId xmlns:p14="http://schemas.microsoft.com/office/powerpoint/2010/main" val="26151227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a:extLst>
              <a:ext uri="{28A0092B-C50C-407E-A947-70E740481C1C}">
                <a14:useLocalDpi xmlns:a14="http://schemas.microsoft.com/office/drawing/2010/main" val="0"/>
              </a:ext>
            </a:extLst>
          </a:blip>
          <a:srcRect l="44965" t="8488" r="42763" b="15385"/>
          <a:stretch>
            <a:fillRect/>
          </a:stretch>
        </p:blipFill>
        <p:spPr bwMode="auto">
          <a:xfrm>
            <a:off x="7348538" y="1412875"/>
            <a:ext cx="1539875" cy="537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l="51875" t="14957" r="26875" b="11697"/>
          <a:stretch>
            <a:fillRect/>
          </a:stretch>
        </p:blipFill>
        <p:spPr bwMode="auto">
          <a:xfrm>
            <a:off x="5003800" y="1773238"/>
            <a:ext cx="2236788"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2"/>
          <p:cNvSpPr>
            <a:spLocks noGrp="1" noChangeArrowheads="1"/>
          </p:cNvSpPr>
          <p:nvPr>
            <p:ph/>
          </p:nvPr>
        </p:nvSpPr>
        <p:spPr>
          <a:xfrm>
            <a:off x="-1588" y="836613"/>
            <a:ext cx="9107488" cy="5111750"/>
          </a:xfrm>
        </p:spPr>
        <p:txBody>
          <a:bodyPr/>
          <a:lstStyle/>
          <a:p>
            <a:pPr eaLnBrk="1" hangingPunct="1">
              <a:lnSpc>
                <a:spcPct val="80000"/>
              </a:lnSpc>
              <a:buFontTx/>
              <a:buNone/>
            </a:pPr>
            <a:r>
              <a:rPr lang="en-GB" altLang="en-US" sz="1600" dirty="0">
                <a:latin typeface="Book Antiqua" panose="02040602050305030304" pitchFamily="18" charset="0"/>
              </a:rPr>
              <a:t>2) </a:t>
            </a:r>
            <a:r>
              <a:rPr lang="en-GB" altLang="en-US" sz="1800" dirty="0">
                <a:latin typeface="Book Antiqua" panose="02040602050305030304" pitchFamily="18" charset="0"/>
              </a:rPr>
              <a:t>proximal end </a:t>
            </a:r>
            <a:r>
              <a:rPr lang="sr-Cyrl-RS" altLang="en-US" sz="1800" dirty="0">
                <a:latin typeface="Book Antiqua" panose="02040602050305030304" pitchFamily="18" charset="0"/>
              </a:rPr>
              <a:t> (</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proximalis</a:t>
            </a:r>
            <a:r>
              <a:rPr lang="en-GB"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b="1" dirty="0">
                <a:latin typeface="Book Antiqua" panose="02040602050305030304" pitchFamily="18" charset="0"/>
              </a:rPr>
              <a:t>caput radii</a:t>
            </a:r>
            <a:r>
              <a:rPr lang="en-GB" altLang="en-US" sz="1800" dirty="0">
                <a:latin typeface="Book Antiqua" panose="02040602050305030304" pitchFamily="18" charset="0"/>
              </a:rPr>
              <a:t> (head of radius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a:t>
            </a:r>
            <a:r>
              <a:rPr lang="sr-Cyrl-RS" altLang="en-US" sz="1800" dirty="0">
                <a:latin typeface="Book Antiqua" panose="02040602050305030304" pitchFamily="18" charset="0"/>
              </a:rPr>
              <a:t>- </a:t>
            </a:r>
            <a:r>
              <a:rPr lang="en-GB" altLang="en-US" sz="1800" dirty="0">
                <a:latin typeface="Book Antiqua" panose="02040602050305030304" pitchFamily="18" charset="0"/>
              </a:rPr>
              <a:t>on the upper side of caput is </a:t>
            </a:r>
            <a:r>
              <a:rPr lang="en-GB" altLang="en-US" sz="1800" b="1" dirty="0">
                <a:latin typeface="Book Antiqua" panose="02040602050305030304" pitchFamily="18" charset="0"/>
              </a:rPr>
              <a:t>fovea </a:t>
            </a:r>
            <a:r>
              <a:rPr lang="en-GB" altLang="en-US" sz="1800" b="1" dirty="0" err="1">
                <a:latin typeface="Book Antiqua" panose="02040602050305030304" pitchFamily="18" charset="0"/>
              </a:rPr>
              <a:t>capitis</a:t>
            </a:r>
            <a:r>
              <a:rPr lang="en-GB" altLang="en-US" sz="1800" b="1" dirty="0">
                <a:latin typeface="Book Antiqua" panose="02040602050305030304" pitchFamily="18" charset="0"/>
              </a:rPr>
              <a:t> radii</a:t>
            </a:r>
            <a:r>
              <a:rPr lang="en-GB"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which articulates with capitulum humeri</a:t>
            </a:r>
            <a:br>
              <a:rPr lang="en-GB" altLang="en-US" sz="1800" dirty="0">
                <a:latin typeface="Book Antiqua" panose="02040602050305030304" pitchFamily="18" charset="0"/>
              </a:rPr>
            </a:br>
            <a:br>
              <a:rPr lang="en-GB" altLang="en-US" sz="1800" dirty="0">
                <a:latin typeface="Book Antiqua" panose="02040602050305030304" pitchFamily="18" charset="0"/>
              </a:rPr>
            </a:br>
            <a:r>
              <a:rPr lang="en-GB" altLang="en-US" sz="1800" dirty="0">
                <a:latin typeface="Book Antiqua" panose="02040602050305030304" pitchFamily="18" charset="0"/>
              </a:rPr>
              <a:t>- caput radii has another </a:t>
            </a:r>
            <a:r>
              <a:rPr lang="en-GB" altLang="en-US" sz="1800" dirty="0" err="1">
                <a:latin typeface="Book Antiqua" panose="02040602050305030304" pitchFamily="18" charset="0"/>
              </a:rPr>
              <a:t>aticular</a:t>
            </a:r>
            <a:r>
              <a:rPr lang="en-GB" altLang="en-US" sz="1800" dirty="0">
                <a:latin typeface="Book Antiqua" panose="02040602050305030304" pitchFamily="18" charset="0"/>
              </a:rPr>
              <a:t> surface called</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b="1" dirty="0" err="1">
                <a:latin typeface="Book Antiqua" panose="02040602050305030304" pitchFamily="18" charset="0"/>
              </a:rPr>
              <a:t>circumferentia</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articularis</a:t>
            </a:r>
            <a:r>
              <a:rPr lang="en-GB" altLang="en-US" sz="1800" dirty="0">
                <a:latin typeface="Book Antiqua" panose="02040602050305030304" pitchFamily="18" charset="0"/>
              </a:rPr>
              <a:t>, which articulates with</a:t>
            </a:r>
            <a:br>
              <a:rPr lang="en-GB" altLang="en-US" sz="1800" dirty="0">
                <a:latin typeface="Book Antiqua" panose="02040602050305030304" pitchFamily="18" charset="0"/>
              </a:rPr>
            </a:br>
            <a:r>
              <a:rPr lang="en-GB" altLang="en-US" sz="1800" dirty="0">
                <a:latin typeface="Book Antiqua" panose="02040602050305030304" pitchFamily="18" charset="0"/>
              </a:rPr>
              <a:t> radial notch of ulna (incisura radialis</a:t>
            </a:r>
            <a:r>
              <a:rPr lang="sr-Cyrl-RS" altLang="en-US" sz="1800" dirty="0">
                <a:latin typeface="Book Antiqua" panose="02040602050305030304" pitchFamily="18" charset="0"/>
              </a:rPr>
              <a:t> </a:t>
            </a:r>
            <a:r>
              <a:rPr lang="en-GB" altLang="en-US" sz="1800" dirty="0">
                <a:latin typeface="Book Antiqua" panose="02040602050305030304" pitchFamily="18" charset="0"/>
              </a:rPr>
              <a:t>ulnae), </a:t>
            </a:r>
          </a:p>
          <a:p>
            <a:pPr eaLnBrk="1" hangingPunct="1">
              <a:lnSpc>
                <a:spcPct val="80000"/>
              </a:lnSpc>
              <a:buFontTx/>
              <a:buNone/>
            </a:pPr>
            <a:r>
              <a:rPr lang="en-GB" altLang="en-US" sz="1800" dirty="0">
                <a:latin typeface="Book Antiqua" panose="02040602050305030304" pitchFamily="18" charset="0"/>
              </a:rPr>
              <a:t>	  forming distal radioulnar joint</a:t>
            </a:r>
            <a:br>
              <a:rPr lang="en-GB" altLang="en-US" sz="1800" dirty="0">
                <a:latin typeface="Book Antiqua" panose="02040602050305030304" pitchFamily="18" charset="0"/>
              </a:rPr>
            </a:br>
            <a:br>
              <a:rPr lang="en-GB" altLang="en-US" sz="1800" dirty="0">
                <a:latin typeface="Book Antiqua" panose="02040602050305030304" pitchFamily="18" charset="0"/>
              </a:rPr>
            </a:br>
            <a:r>
              <a:rPr lang="en-GB" altLang="en-US" sz="1800" dirty="0">
                <a:latin typeface="Book Antiqua" panose="02040602050305030304" pitchFamily="18" charset="0"/>
              </a:rPr>
              <a:t>- below the caput radii, we can see </a:t>
            </a:r>
            <a:r>
              <a:rPr lang="en-GB" altLang="en-US" sz="1800" b="1" dirty="0" err="1">
                <a:latin typeface="Book Antiqua" panose="02040602050305030304" pitchFamily="18" charset="0"/>
              </a:rPr>
              <a:t>tuberositas</a:t>
            </a:r>
            <a:r>
              <a:rPr lang="en-GB" altLang="en-US" sz="1800" b="1" dirty="0">
                <a:latin typeface="Book Antiqua" panose="02040602050305030304" pitchFamily="18" charset="0"/>
              </a:rPr>
              <a:t> radii </a:t>
            </a:r>
            <a:br>
              <a:rPr lang="en-GB" altLang="en-US" sz="1800" b="1" dirty="0">
                <a:latin typeface="Book Antiqua" panose="02040602050305030304" pitchFamily="18" charset="0"/>
              </a:rPr>
            </a:br>
            <a:r>
              <a:rPr lang="en-GB" altLang="en-US" sz="1800" b="1" dirty="0">
                <a:latin typeface="Book Antiqua" panose="02040602050305030304" pitchFamily="18" charset="0"/>
              </a:rPr>
              <a:t>  </a:t>
            </a:r>
            <a:r>
              <a:rPr lang="en-GB" altLang="en-US" sz="1800" dirty="0">
                <a:latin typeface="Book Antiqua" panose="02040602050305030304" pitchFamily="18" charset="0"/>
              </a:rPr>
              <a:t>(the place of the distal attachment of m. biceps </a:t>
            </a:r>
            <a:r>
              <a:rPr lang="en-GB" altLang="en-US" sz="1800" dirty="0" err="1">
                <a:latin typeface="Book Antiqua" panose="02040602050305030304" pitchFamily="18" charset="0"/>
              </a:rPr>
              <a:t>brachi</a:t>
            </a:r>
            <a:r>
              <a:rPr lang="en-GB" altLang="en-US" sz="1800" dirty="0">
                <a:latin typeface="Book Antiqua" panose="02040602050305030304" pitchFamily="18" charset="0"/>
              </a:rPr>
              <a:t>)</a:t>
            </a:r>
            <a:br>
              <a:rPr lang="en-GB" altLang="en-US" sz="1800" dirty="0">
                <a:latin typeface="Book Antiqua" panose="02040602050305030304" pitchFamily="18" charset="0"/>
              </a:rPr>
            </a:br>
            <a:r>
              <a:rPr lang="en-GB" altLang="en-US" sz="1800" dirty="0">
                <a:latin typeface="Book Antiqua" panose="02040602050305030304" pitchFamily="18" charset="0"/>
              </a:rPr>
              <a:t>	</a:t>
            </a:r>
            <a:br>
              <a:rPr lang="en-GB" altLang="en-US" sz="1800" dirty="0">
                <a:latin typeface="Book Antiqua" panose="02040602050305030304" pitchFamily="18" charset="0"/>
              </a:rPr>
            </a:br>
            <a:endParaRPr lang="en-US" altLang="en-US" sz="1800" dirty="0">
              <a:latin typeface="Book Antiqua" panose="02040602050305030304" pitchFamily="18" charset="0"/>
            </a:endParaRPr>
          </a:p>
        </p:txBody>
      </p:sp>
      <p:sp>
        <p:nvSpPr>
          <p:cNvPr id="17411" name="Rectangle 2"/>
          <p:cNvSpPr txBox="1">
            <a:spLocks noChangeArrowheads="1"/>
          </p:cNvSpPr>
          <p:nvPr/>
        </p:nvSpPr>
        <p:spPr bwMode="auto">
          <a:xfrm>
            <a:off x="466725" y="192088"/>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RADIUS </a:t>
            </a:r>
          </a:p>
        </p:txBody>
      </p:sp>
    </p:spTree>
    <p:extLst>
      <p:ext uri="{BB962C8B-B14F-4D97-AF65-F5344CB8AC3E}">
        <p14:creationId xmlns:p14="http://schemas.microsoft.com/office/powerpoint/2010/main" val="4605072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5536" y="836712"/>
            <a:ext cx="3885565" cy="5193087"/>
          </a:xfrm>
          <a:prstGeom prst="rect">
            <a:avLst/>
          </a:prstGeom>
        </p:spPr>
        <p:txBody>
          <a:bodyPr vert="horz" wrap="square" lIns="0" tIns="52069" rIns="0" bIns="0" rtlCol="0">
            <a:spAutoFit/>
          </a:bodyPr>
          <a:lstStyle/>
          <a:p>
            <a:pPr marL="12700" algn="just">
              <a:lnSpc>
                <a:spcPct val="100000"/>
              </a:lnSpc>
              <a:spcBef>
                <a:spcPts val="409"/>
              </a:spcBef>
            </a:pPr>
            <a:r>
              <a:rPr sz="2000" b="1" spc="-5" dirty="0">
                <a:latin typeface="Cambria"/>
                <a:cs typeface="Cambria"/>
              </a:rPr>
              <a:t>Radius</a:t>
            </a:r>
            <a:r>
              <a:rPr sz="2000" b="1" spc="-15" dirty="0">
                <a:latin typeface="Cambria"/>
                <a:cs typeface="Cambria"/>
              </a:rPr>
              <a:t> </a:t>
            </a:r>
            <a:r>
              <a:rPr sz="2000" b="1" spc="-5" dirty="0">
                <a:latin typeface="Cambria"/>
                <a:cs typeface="Cambria"/>
              </a:rPr>
              <a:t>Bone</a:t>
            </a:r>
            <a:r>
              <a:rPr sz="2000" b="1" spc="-20" dirty="0">
                <a:latin typeface="Cambria"/>
                <a:cs typeface="Cambria"/>
              </a:rPr>
              <a:t> </a:t>
            </a:r>
            <a:r>
              <a:rPr sz="2000" b="1" spc="-5" dirty="0">
                <a:latin typeface="Cambria"/>
                <a:cs typeface="Cambria"/>
              </a:rPr>
              <a:t>Markings</a:t>
            </a:r>
            <a:endParaRPr sz="2000" dirty="0">
              <a:latin typeface="Cambria"/>
              <a:cs typeface="Cambria"/>
            </a:endParaRPr>
          </a:p>
          <a:p>
            <a:pPr marL="187325" marR="5080" indent="-175260" algn="just">
              <a:lnSpc>
                <a:spcPct val="90000"/>
              </a:lnSpc>
              <a:spcBef>
                <a:spcPts val="600"/>
              </a:spcBef>
            </a:pPr>
            <a:r>
              <a:rPr sz="2000" b="1" spc="-5" dirty="0">
                <a:solidFill>
                  <a:srgbClr val="FF388B"/>
                </a:solidFill>
                <a:latin typeface="Cambria"/>
                <a:cs typeface="Cambria"/>
              </a:rPr>
              <a:t>a.</a:t>
            </a:r>
            <a:r>
              <a:rPr sz="2000" b="1" spc="-5" dirty="0">
                <a:latin typeface="Cambria"/>
                <a:cs typeface="Cambria"/>
              </a:rPr>
              <a:t>Radial </a:t>
            </a:r>
            <a:r>
              <a:rPr sz="2000" b="1" dirty="0">
                <a:latin typeface="Cambria"/>
                <a:cs typeface="Cambria"/>
              </a:rPr>
              <a:t>Head </a:t>
            </a:r>
            <a:r>
              <a:rPr sz="2000" dirty="0">
                <a:latin typeface="Cambria"/>
                <a:cs typeface="Cambria"/>
              </a:rPr>
              <a:t>is a </a:t>
            </a:r>
            <a:r>
              <a:rPr sz="2000" spc="-15" dirty="0">
                <a:latin typeface="Cambria"/>
                <a:cs typeface="Cambria"/>
              </a:rPr>
              <a:t>proximal, </a:t>
            </a:r>
            <a:r>
              <a:rPr sz="2000" spc="-10" dirty="0">
                <a:latin typeface="Cambria"/>
                <a:cs typeface="Cambria"/>
              </a:rPr>
              <a:t> </a:t>
            </a:r>
            <a:r>
              <a:rPr sz="2000" dirty="0">
                <a:latin typeface="Cambria"/>
                <a:cs typeface="Cambria"/>
              </a:rPr>
              <a:t>disc-shaped </a:t>
            </a:r>
            <a:r>
              <a:rPr sz="2000" spc="-5" dirty="0">
                <a:latin typeface="Cambria"/>
                <a:cs typeface="Cambria"/>
              </a:rPr>
              <a:t>prominence. Its </a:t>
            </a:r>
            <a:r>
              <a:rPr sz="2000" spc="-515" dirty="0">
                <a:latin typeface="Cambria"/>
                <a:cs typeface="Cambria"/>
              </a:rPr>
              <a:t> </a:t>
            </a:r>
            <a:r>
              <a:rPr sz="2000" spc="-15" dirty="0">
                <a:latin typeface="Cambria"/>
                <a:cs typeface="Cambria"/>
              </a:rPr>
              <a:t>concave</a:t>
            </a:r>
            <a:r>
              <a:rPr sz="2000" spc="-10" dirty="0">
                <a:latin typeface="Cambria"/>
                <a:cs typeface="Cambria"/>
              </a:rPr>
              <a:t> </a:t>
            </a:r>
            <a:r>
              <a:rPr sz="2000" dirty="0">
                <a:latin typeface="Cambria"/>
                <a:cs typeface="Cambria"/>
              </a:rPr>
              <a:t>superior</a:t>
            </a:r>
            <a:r>
              <a:rPr sz="2000" spc="5" dirty="0">
                <a:latin typeface="Cambria"/>
                <a:cs typeface="Cambria"/>
              </a:rPr>
              <a:t> </a:t>
            </a:r>
            <a:r>
              <a:rPr sz="2000" spc="-10" dirty="0">
                <a:latin typeface="Cambria"/>
                <a:cs typeface="Cambria"/>
              </a:rPr>
              <a:t>surface </a:t>
            </a:r>
            <a:r>
              <a:rPr sz="2000" spc="-515" dirty="0">
                <a:latin typeface="Cambria"/>
                <a:cs typeface="Cambria"/>
              </a:rPr>
              <a:t> </a:t>
            </a:r>
            <a:r>
              <a:rPr sz="2000" spc="-10" dirty="0">
                <a:latin typeface="Cambria"/>
                <a:cs typeface="Cambria"/>
              </a:rPr>
              <a:t>articulates</a:t>
            </a:r>
            <a:r>
              <a:rPr sz="2000" spc="-5" dirty="0">
                <a:latin typeface="Cambria"/>
                <a:cs typeface="Cambria"/>
              </a:rPr>
              <a:t> with</a:t>
            </a:r>
            <a:r>
              <a:rPr sz="2000" dirty="0">
                <a:latin typeface="Cambria"/>
                <a:cs typeface="Cambria"/>
              </a:rPr>
              <a:t> </a:t>
            </a:r>
            <a:r>
              <a:rPr sz="2000" spc="-5" dirty="0">
                <a:latin typeface="Cambria"/>
                <a:cs typeface="Cambria"/>
              </a:rPr>
              <a:t>the </a:t>
            </a:r>
            <a:r>
              <a:rPr sz="2000" dirty="0">
                <a:latin typeface="Cambria"/>
                <a:cs typeface="Cambria"/>
              </a:rPr>
              <a:t> </a:t>
            </a:r>
            <a:r>
              <a:rPr sz="2000" spc="-5" dirty="0">
                <a:latin typeface="Cambria"/>
                <a:cs typeface="Cambria"/>
              </a:rPr>
              <a:t>capitulum</a:t>
            </a:r>
            <a:r>
              <a:rPr sz="2000" dirty="0">
                <a:latin typeface="Cambria"/>
                <a:cs typeface="Cambria"/>
              </a:rPr>
              <a:t> </a:t>
            </a:r>
            <a:r>
              <a:rPr sz="2000" spc="-5" dirty="0">
                <a:latin typeface="Cambria"/>
                <a:cs typeface="Cambria"/>
              </a:rPr>
              <a:t>of</a:t>
            </a:r>
            <a:r>
              <a:rPr sz="2000" dirty="0">
                <a:latin typeface="Cambria"/>
                <a:cs typeface="Cambria"/>
              </a:rPr>
              <a:t> </a:t>
            </a:r>
            <a:r>
              <a:rPr sz="2000" spc="-5" dirty="0">
                <a:latin typeface="Cambria"/>
                <a:cs typeface="Cambria"/>
              </a:rPr>
              <a:t>the</a:t>
            </a:r>
            <a:r>
              <a:rPr sz="2000" dirty="0">
                <a:latin typeface="Cambria"/>
                <a:cs typeface="Cambria"/>
              </a:rPr>
              <a:t> </a:t>
            </a:r>
            <a:r>
              <a:rPr sz="2000" spc="-5" dirty="0">
                <a:latin typeface="Cambria"/>
                <a:cs typeface="Cambria"/>
              </a:rPr>
              <a:t>humerus </a:t>
            </a:r>
            <a:r>
              <a:rPr sz="2000" dirty="0">
                <a:latin typeface="Cambria"/>
                <a:cs typeface="Cambria"/>
              </a:rPr>
              <a:t> and</a:t>
            </a:r>
            <a:r>
              <a:rPr sz="2000" spc="5" dirty="0">
                <a:latin typeface="Cambria"/>
                <a:cs typeface="Cambria"/>
              </a:rPr>
              <a:t> </a:t>
            </a:r>
            <a:r>
              <a:rPr sz="2000" dirty="0">
                <a:latin typeface="Cambria"/>
                <a:cs typeface="Cambria"/>
              </a:rPr>
              <a:t>its</a:t>
            </a:r>
            <a:r>
              <a:rPr sz="2000" spc="5" dirty="0">
                <a:latin typeface="Cambria"/>
                <a:cs typeface="Cambria"/>
              </a:rPr>
              <a:t> </a:t>
            </a:r>
            <a:r>
              <a:rPr sz="2000" spc="-10" dirty="0">
                <a:latin typeface="Cambria"/>
                <a:cs typeface="Cambria"/>
              </a:rPr>
              <a:t>cylindrical</a:t>
            </a:r>
            <a:r>
              <a:rPr sz="2000" spc="-5" dirty="0">
                <a:latin typeface="Cambria"/>
                <a:cs typeface="Cambria"/>
              </a:rPr>
              <a:t> </a:t>
            </a:r>
            <a:r>
              <a:rPr sz="2000" spc="-15" dirty="0">
                <a:latin typeface="Cambria"/>
                <a:cs typeface="Cambria"/>
              </a:rPr>
              <a:t>lateral </a:t>
            </a:r>
            <a:r>
              <a:rPr sz="2000" spc="-10" dirty="0">
                <a:latin typeface="Cambria"/>
                <a:cs typeface="Cambria"/>
              </a:rPr>
              <a:t> </a:t>
            </a:r>
            <a:r>
              <a:rPr sz="2000" spc="-5" dirty="0">
                <a:latin typeface="Cambria"/>
                <a:cs typeface="Cambria"/>
              </a:rPr>
              <a:t>surface </a:t>
            </a:r>
            <a:r>
              <a:rPr sz="2000" spc="-10" dirty="0">
                <a:latin typeface="Cambria"/>
                <a:cs typeface="Cambria"/>
              </a:rPr>
              <a:t>articulates </a:t>
            </a:r>
            <a:r>
              <a:rPr sz="2000" spc="-5" dirty="0">
                <a:latin typeface="Cambria"/>
                <a:cs typeface="Cambria"/>
              </a:rPr>
              <a:t>with the </a:t>
            </a:r>
            <a:r>
              <a:rPr sz="2000" dirty="0">
                <a:latin typeface="Cambria"/>
                <a:cs typeface="Cambria"/>
              </a:rPr>
              <a:t> </a:t>
            </a:r>
            <a:r>
              <a:rPr sz="2000" spc="-10" dirty="0">
                <a:latin typeface="Cambria"/>
                <a:cs typeface="Cambria"/>
              </a:rPr>
              <a:t>radial</a:t>
            </a:r>
            <a:r>
              <a:rPr sz="2000" spc="-25" dirty="0">
                <a:latin typeface="Cambria"/>
                <a:cs typeface="Cambria"/>
              </a:rPr>
              <a:t> </a:t>
            </a:r>
            <a:r>
              <a:rPr sz="2000" spc="-10" dirty="0">
                <a:latin typeface="Cambria"/>
                <a:cs typeface="Cambria"/>
              </a:rPr>
              <a:t>notch</a:t>
            </a:r>
            <a:r>
              <a:rPr sz="2000" dirty="0">
                <a:latin typeface="Cambria"/>
                <a:cs typeface="Cambria"/>
              </a:rPr>
              <a:t> </a:t>
            </a:r>
            <a:r>
              <a:rPr sz="2000" spc="-5" dirty="0">
                <a:latin typeface="Cambria"/>
                <a:cs typeface="Cambria"/>
              </a:rPr>
              <a:t>of</a:t>
            </a:r>
            <a:r>
              <a:rPr sz="2000" spc="-10" dirty="0">
                <a:latin typeface="Cambria"/>
                <a:cs typeface="Cambria"/>
              </a:rPr>
              <a:t> </a:t>
            </a:r>
            <a:r>
              <a:rPr sz="2000" spc="-5" dirty="0">
                <a:latin typeface="Cambria"/>
                <a:cs typeface="Cambria"/>
              </a:rPr>
              <a:t>the</a:t>
            </a:r>
            <a:r>
              <a:rPr sz="2000" dirty="0">
                <a:latin typeface="Cambria"/>
                <a:cs typeface="Cambria"/>
              </a:rPr>
              <a:t> </a:t>
            </a:r>
            <a:r>
              <a:rPr sz="2000" spc="-5" dirty="0">
                <a:latin typeface="Cambria"/>
                <a:cs typeface="Cambria"/>
              </a:rPr>
              <a:t>ulna.</a:t>
            </a:r>
            <a:endParaRPr lang="en-GB" sz="2000" spc="-5" dirty="0">
              <a:latin typeface="Cambria"/>
              <a:cs typeface="Cambria"/>
            </a:endParaRPr>
          </a:p>
          <a:p>
            <a:pPr marL="187325" marR="5080" indent="-175260" algn="just">
              <a:lnSpc>
                <a:spcPct val="90000"/>
              </a:lnSpc>
              <a:spcBef>
                <a:spcPts val="600"/>
              </a:spcBef>
            </a:pPr>
            <a:endParaRPr sz="2000" dirty="0">
              <a:latin typeface="Cambria"/>
              <a:cs typeface="Cambria"/>
            </a:endParaRPr>
          </a:p>
          <a:p>
            <a:pPr marL="12066" algn="just">
              <a:lnSpc>
                <a:spcPct val="100000"/>
              </a:lnSpc>
              <a:spcBef>
                <a:spcPts val="600"/>
              </a:spcBef>
              <a:buClr>
                <a:srgbClr val="FF388B"/>
              </a:buClr>
              <a:buSzPct val="76315"/>
              <a:tabLst>
                <a:tab pos="240029" algn="l"/>
              </a:tabLst>
            </a:pPr>
            <a:r>
              <a:rPr sz="2000" b="1" spc="-5" dirty="0">
                <a:solidFill>
                  <a:srgbClr val="FF388B"/>
                </a:solidFill>
                <a:latin typeface="Cambria"/>
                <a:cs typeface="Cambria"/>
              </a:rPr>
              <a:t>b.</a:t>
            </a:r>
            <a:r>
              <a:rPr lang="en-GB" sz="2000" b="1" spc="-5" dirty="0">
                <a:latin typeface="Cambria"/>
                <a:cs typeface="Cambria"/>
              </a:rPr>
              <a:t>Radial</a:t>
            </a:r>
            <a:r>
              <a:rPr lang="en-GB" sz="2000" b="1" spc="434" dirty="0">
                <a:latin typeface="Cambria"/>
                <a:cs typeface="Cambria"/>
              </a:rPr>
              <a:t> </a:t>
            </a:r>
            <a:r>
              <a:rPr lang="en-GB" sz="2000" b="1" spc="-10" dirty="0">
                <a:latin typeface="Cambria"/>
                <a:cs typeface="Cambria"/>
              </a:rPr>
              <a:t>Neck</a:t>
            </a:r>
            <a:r>
              <a:rPr lang="en-GB" sz="2000" b="1" spc="420" dirty="0">
                <a:latin typeface="Cambria"/>
                <a:cs typeface="Cambria"/>
              </a:rPr>
              <a:t> </a:t>
            </a:r>
            <a:r>
              <a:rPr lang="en-GB" sz="2000" spc="-10" dirty="0">
                <a:latin typeface="Cambria"/>
                <a:cs typeface="Cambria"/>
              </a:rPr>
              <a:t>is</a:t>
            </a:r>
            <a:r>
              <a:rPr lang="en-GB" sz="2000" spc="430" dirty="0">
                <a:latin typeface="Cambria"/>
                <a:cs typeface="Cambria"/>
              </a:rPr>
              <a:t> </a:t>
            </a:r>
            <a:r>
              <a:rPr lang="en-GB" sz="2000" spc="-10" dirty="0">
                <a:latin typeface="Cambria"/>
                <a:cs typeface="Cambria"/>
              </a:rPr>
              <a:t>the</a:t>
            </a:r>
            <a:r>
              <a:rPr lang="en-GB" sz="2000" spc="425" dirty="0">
                <a:latin typeface="Cambria"/>
                <a:cs typeface="Cambria"/>
              </a:rPr>
              <a:t> </a:t>
            </a:r>
            <a:r>
              <a:rPr lang="en-GB" sz="2000" spc="-10" dirty="0">
                <a:latin typeface="Cambria"/>
                <a:cs typeface="Cambria"/>
              </a:rPr>
              <a:t>region</a:t>
            </a:r>
            <a:r>
              <a:rPr lang="en-GB" sz="2000" spc="425" dirty="0">
                <a:latin typeface="Cambria"/>
                <a:cs typeface="Cambria"/>
              </a:rPr>
              <a:t> </a:t>
            </a:r>
            <a:r>
              <a:rPr lang="en-GB" sz="2000" spc="-5" dirty="0">
                <a:latin typeface="Cambria"/>
                <a:cs typeface="Cambria"/>
              </a:rPr>
              <a:t>of</a:t>
            </a:r>
            <a:r>
              <a:rPr lang="en-GB" sz="2000" spc="434" dirty="0">
                <a:latin typeface="Cambria"/>
                <a:cs typeface="Cambria"/>
              </a:rPr>
              <a:t> 	</a:t>
            </a:r>
            <a:r>
              <a:rPr lang="en-GB" sz="2000" spc="-5" dirty="0">
                <a:latin typeface="Cambria"/>
                <a:cs typeface="Cambria"/>
              </a:rPr>
              <a:t>bone</a:t>
            </a:r>
            <a:r>
              <a:rPr lang="en-GB" sz="2000" dirty="0">
                <a:latin typeface="Cambria"/>
                <a:cs typeface="Cambria"/>
              </a:rPr>
              <a:t> </a:t>
            </a:r>
            <a:r>
              <a:rPr lang="en-GB" sz="2000" spc="-10" dirty="0">
                <a:latin typeface="Cambria"/>
                <a:cs typeface="Cambria"/>
              </a:rPr>
              <a:t>between</a:t>
            </a:r>
            <a:r>
              <a:rPr lang="en-GB" sz="2000" spc="15" dirty="0">
                <a:latin typeface="Cambria"/>
                <a:cs typeface="Cambria"/>
              </a:rPr>
              <a:t> </a:t>
            </a:r>
            <a:r>
              <a:rPr lang="en-GB" sz="2000" spc="-10" dirty="0">
                <a:latin typeface="Cambria"/>
                <a:cs typeface="Cambria"/>
              </a:rPr>
              <a:t>the</a:t>
            </a:r>
            <a:r>
              <a:rPr lang="en-GB" sz="2000" spc="-5" dirty="0">
                <a:latin typeface="Cambria"/>
                <a:cs typeface="Cambria"/>
              </a:rPr>
              <a:t> head</a:t>
            </a:r>
            <a:r>
              <a:rPr lang="en-GB" sz="2000" spc="-20" dirty="0">
                <a:latin typeface="Cambria"/>
                <a:cs typeface="Cambria"/>
              </a:rPr>
              <a:t> </a:t>
            </a:r>
            <a:r>
              <a:rPr lang="en-GB" sz="2000" spc="-10" dirty="0">
                <a:latin typeface="Cambria"/>
                <a:cs typeface="Cambria"/>
              </a:rPr>
              <a:t>and</a:t>
            </a:r>
            <a:r>
              <a:rPr lang="en-GB" sz="2000" spc="5" dirty="0">
                <a:latin typeface="Cambria"/>
                <a:cs typeface="Cambria"/>
              </a:rPr>
              <a:t> 	</a:t>
            </a:r>
            <a:r>
              <a:rPr lang="en-GB" sz="2000" spc="-25" dirty="0">
                <a:latin typeface="Cambria"/>
                <a:cs typeface="Cambria"/>
              </a:rPr>
              <a:t>tuberosity.</a:t>
            </a:r>
            <a:endParaRPr lang="en-GB" sz="2000" dirty="0">
              <a:latin typeface="Cambria"/>
              <a:cs typeface="Cambria"/>
            </a:endParaRPr>
          </a:p>
          <a:p>
            <a:pPr marL="187325" marR="5715" indent="-175260" algn="just">
              <a:lnSpc>
                <a:spcPct val="90000"/>
              </a:lnSpc>
              <a:spcBef>
                <a:spcPts val="600"/>
              </a:spcBef>
            </a:pPr>
            <a:r>
              <a:rPr lang="en-GB" sz="2000" dirty="0">
                <a:latin typeface="Book Antiqua" panose="02040602050305030304" pitchFamily="18" charset="0"/>
              </a:rPr>
              <a:t>The oval radial tuberosity is distal to the medial part of the neck and demarcates the proximal end (head and neck) of the radius from the shaft.</a:t>
            </a:r>
            <a:endParaRPr sz="2000" dirty="0">
              <a:latin typeface="Book Antiqua" panose="02040602050305030304" pitchFamily="18" charset="0"/>
              <a:cs typeface="Cambria"/>
            </a:endParaRPr>
          </a:p>
        </p:txBody>
      </p:sp>
      <p:pic>
        <p:nvPicPr>
          <p:cNvPr id="4" name="object 4"/>
          <p:cNvPicPr/>
          <p:nvPr/>
        </p:nvPicPr>
        <p:blipFill>
          <a:blip r:embed="rId2" cstate="print"/>
          <a:stretch>
            <a:fillRect/>
          </a:stretch>
        </p:blipFill>
        <p:spPr>
          <a:xfrm>
            <a:off x="4632959" y="1371600"/>
            <a:ext cx="4041647" cy="3947160"/>
          </a:xfrm>
          <a:prstGeom prst="rect">
            <a:avLst/>
          </a:prstGeom>
        </p:spPr>
      </p:pic>
    </p:spTree>
    <p:extLst>
      <p:ext uri="{BB962C8B-B14F-4D97-AF65-F5344CB8AC3E}">
        <p14:creationId xmlns:p14="http://schemas.microsoft.com/office/powerpoint/2010/main" val="38561413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l="51875" t="14000" r="26875" b="10001"/>
          <a:stretch>
            <a:fillRect/>
          </a:stretch>
        </p:blipFill>
        <p:spPr bwMode="auto">
          <a:xfrm>
            <a:off x="34925" y="904875"/>
            <a:ext cx="2590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l="31250" t="14999" r="49687" b="9000"/>
          <a:stretch>
            <a:fillRect/>
          </a:stretch>
        </p:blipFill>
        <p:spPr bwMode="auto">
          <a:xfrm>
            <a:off x="2578100" y="981075"/>
            <a:ext cx="23241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2"/>
          <p:cNvSpPr txBox="1">
            <a:spLocks noChangeArrowheads="1"/>
          </p:cNvSpPr>
          <p:nvPr/>
        </p:nvSpPr>
        <p:spPr bwMode="auto">
          <a:xfrm>
            <a:off x="2895600" y="0"/>
            <a:ext cx="34290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sr-Latn-CS" altLang="en-US">
                <a:solidFill>
                  <a:schemeClr val="hlink"/>
                </a:solidFill>
                <a:effectLst>
                  <a:outerShdw blurRad="38100" dist="38100" dir="2700000" algn="tl">
                    <a:srgbClr val="C0C0C0"/>
                  </a:outerShdw>
                </a:effectLst>
              </a:rPr>
              <a:t>RADIUS</a:t>
            </a:r>
            <a:endParaRPr lang="en-US" altLang="en-US">
              <a:solidFill>
                <a:schemeClr val="hlink"/>
              </a:solidFill>
              <a:effectLst>
                <a:outerShdw blurRad="38100" dist="38100" dir="2700000" algn="tl">
                  <a:srgbClr val="C0C0C0"/>
                </a:outerShdw>
              </a:effectLst>
            </a:endParaRPr>
          </a:p>
        </p:txBody>
      </p:sp>
      <p:pic>
        <p:nvPicPr>
          <p:cNvPr id="15365" name="Picture 5"/>
          <p:cNvPicPr>
            <a:picLocks noChangeAspect="1" noChangeArrowheads="1"/>
          </p:cNvPicPr>
          <p:nvPr/>
        </p:nvPicPr>
        <p:blipFill>
          <a:blip r:embed="rId4">
            <a:extLst>
              <a:ext uri="{28A0092B-C50C-407E-A947-70E740481C1C}">
                <a14:useLocalDpi xmlns:a14="http://schemas.microsoft.com/office/drawing/2010/main" val="0"/>
              </a:ext>
            </a:extLst>
          </a:blip>
          <a:srcRect l="44965" t="8488" r="42763" b="15385"/>
          <a:stretch>
            <a:fillRect/>
          </a:stretch>
        </p:blipFill>
        <p:spPr bwMode="auto">
          <a:xfrm>
            <a:off x="7380288" y="908050"/>
            <a:ext cx="1682750" cy="587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6" name="Picture 3"/>
          <p:cNvPicPr>
            <a:picLocks noChangeAspect="1" noChangeArrowheads="1"/>
          </p:cNvPicPr>
          <p:nvPr/>
        </p:nvPicPr>
        <p:blipFill>
          <a:blip r:embed="rId3">
            <a:extLst>
              <a:ext uri="{28A0092B-C50C-407E-A947-70E740481C1C}">
                <a14:useLocalDpi xmlns:a14="http://schemas.microsoft.com/office/drawing/2010/main" val="0"/>
              </a:ext>
            </a:extLst>
          </a:blip>
          <a:srcRect l="57478" t="14999" r="25626" b="9000"/>
          <a:stretch>
            <a:fillRect/>
          </a:stretch>
        </p:blipFill>
        <p:spPr bwMode="auto">
          <a:xfrm>
            <a:off x="4984750" y="981075"/>
            <a:ext cx="2060575" cy="579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970109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p:nvPr>
        </p:nvSpPr>
        <p:spPr>
          <a:xfrm>
            <a:off x="0" y="762000"/>
            <a:ext cx="9107488" cy="5111750"/>
          </a:xfrm>
        </p:spPr>
        <p:txBody>
          <a:bodyPr/>
          <a:lstStyle/>
          <a:p>
            <a:pPr marL="0" indent="0" eaLnBrk="1" hangingPunct="1">
              <a:lnSpc>
                <a:spcPct val="80000"/>
              </a:lnSpc>
              <a:buFontTx/>
              <a:buNone/>
            </a:pPr>
            <a:r>
              <a:rPr lang="en-GB" altLang="en-US" sz="1800" dirty="0">
                <a:latin typeface="Book Antiqua" panose="02040602050305030304" pitchFamily="18" charset="0"/>
              </a:rPr>
              <a:t>3) distal end </a:t>
            </a:r>
            <a:r>
              <a:rPr lang="sr-Cyrl-RS" altLang="en-US" sz="1800" dirty="0">
                <a:latin typeface="Book Antiqua" panose="02040602050305030304" pitchFamily="18" charset="0"/>
              </a:rPr>
              <a:t>(</a:t>
            </a:r>
            <a:r>
              <a:rPr lang="en-GB" altLang="en-US" sz="1800" b="1" dirty="0" err="1">
                <a:latin typeface="Book Antiqua" panose="02040602050305030304" pitchFamily="18" charset="0"/>
              </a:rPr>
              <a:t>extremitas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distalis</a:t>
            </a:r>
            <a:r>
              <a:rPr lang="en-GB" altLang="en-US" sz="1800" dirty="0">
                <a:latin typeface="Book Antiqua" panose="02040602050305030304" pitchFamily="18" charset="0"/>
              </a:rPr>
              <a:t>) – more massive</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in the medial surface, there is </a:t>
            </a:r>
            <a:r>
              <a:rPr lang="en-GB" altLang="en-US" sz="1800" b="1" dirty="0">
                <a:latin typeface="Book Antiqua" panose="02040602050305030304" pitchFamily="18" charset="0"/>
              </a:rPr>
              <a:t>ulnar notch </a:t>
            </a:r>
            <a:r>
              <a:rPr lang="en-GB" altLang="en-US" sz="1800" dirty="0">
                <a:latin typeface="Book Antiqua" panose="02040602050305030304" pitchFamily="18" charset="0"/>
              </a:rPr>
              <a:t>(</a:t>
            </a:r>
            <a:r>
              <a:rPr lang="en-GB" altLang="en-US" sz="1800" b="1" dirty="0">
                <a:latin typeface="Book Antiqua" panose="02040602050305030304" pitchFamily="18" charset="0"/>
              </a:rPr>
              <a:t>incisura </a:t>
            </a:r>
            <a:r>
              <a:rPr lang="en-GB" altLang="en-US" sz="1800" b="1" dirty="0" err="1">
                <a:latin typeface="Book Antiqua" panose="02040602050305030304" pitchFamily="18" charset="0"/>
              </a:rPr>
              <a:t>ulnaris</a:t>
            </a:r>
            <a:r>
              <a:rPr lang="en-GB" altLang="en-US" sz="1800" b="1" dirty="0">
                <a:latin typeface="Book Antiqua" panose="02040602050305030304" pitchFamily="18" charset="0"/>
              </a:rPr>
              <a:t> radii)</a:t>
            </a:r>
            <a:r>
              <a:rPr lang="en-GB" altLang="en-US" sz="1800" dirty="0">
                <a:latin typeface="Book Antiqua" panose="02040602050305030304" pitchFamily="18" charset="0"/>
              </a:rPr>
              <a:t>, that</a:t>
            </a:r>
            <a:br>
              <a:rPr lang="en-GB" altLang="en-US" sz="1800" dirty="0">
                <a:latin typeface="Book Antiqua" panose="02040602050305030304" pitchFamily="18" charset="0"/>
              </a:rPr>
            </a:br>
            <a:r>
              <a:rPr lang="en-GB" altLang="en-US" sz="1800" dirty="0">
                <a:latin typeface="Book Antiqua" panose="02040602050305030304" pitchFamily="18" charset="0"/>
              </a:rPr>
              <a:t>             articulates with the head of ulna </a:t>
            </a:r>
            <a:r>
              <a:rPr lang="sr-Cyrl-RS" altLang="en-US" sz="1800" dirty="0">
                <a:latin typeface="Book Antiqua" panose="02040602050305030304" pitchFamily="18" charset="0"/>
              </a:rPr>
              <a:t>(</a:t>
            </a:r>
            <a:r>
              <a:rPr lang="en-GB" altLang="en-US" sz="1800" dirty="0">
                <a:latin typeface="Book Antiqua" panose="02040602050305030304" pitchFamily="18" charset="0"/>
              </a:rPr>
              <a:t>forming distal </a:t>
            </a:r>
            <a:r>
              <a:rPr lang="en-GB" altLang="en-US" sz="1800" dirty="0" err="1">
                <a:latin typeface="Book Antiqua" panose="02040602050305030304" pitchFamily="18" charset="0"/>
              </a:rPr>
              <a:t>radioulnar</a:t>
            </a:r>
            <a:r>
              <a:rPr lang="en-GB" altLang="en-US" sz="1800" dirty="0">
                <a:latin typeface="Book Antiqua" panose="02040602050305030304" pitchFamily="18" charset="0"/>
              </a:rPr>
              <a:t> joint</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in distal (bottom) surface there is articular surface that articulates with the</a:t>
            </a:r>
            <a:br>
              <a:rPr lang="en-GB" altLang="en-US" sz="1800" dirty="0">
                <a:latin typeface="Book Antiqua" panose="02040602050305030304" pitchFamily="18" charset="0"/>
              </a:rPr>
            </a:br>
            <a:r>
              <a:rPr lang="en-GB" altLang="en-US" sz="1800" dirty="0">
                <a:latin typeface="Book Antiqua" panose="02040602050305030304" pitchFamily="18" charset="0"/>
              </a:rPr>
              <a:t>            proximal carpal bones </a:t>
            </a:r>
            <a:r>
              <a:rPr lang="sr-Cyrl-RS" altLang="en-US" sz="1800" dirty="0">
                <a:latin typeface="Book Antiqua" panose="02040602050305030304" pitchFamily="18" charset="0"/>
              </a:rPr>
              <a:t>(</a:t>
            </a:r>
            <a:r>
              <a:rPr lang="en-GB" altLang="en-US" sz="1800" dirty="0">
                <a:latin typeface="Book Antiqua" panose="02040602050305030304" pitchFamily="18" charset="0"/>
              </a:rPr>
              <a:t>forming art. </a:t>
            </a:r>
            <a:r>
              <a:rPr lang="en-GB" altLang="en-US" sz="1800" dirty="0" err="1">
                <a:latin typeface="Book Antiqua" panose="02040602050305030304" pitchFamily="18" charset="0"/>
              </a:rPr>
              <a:t>radiocarpea</a:t>
            </a:r>
            <a:r>
              <a:rPr lang="en-GB" altLang="en-US" sz="1800" dirty="0">
                <a:latin typeface="Book Antiqua" panose="02040602050305030304" pitchFamily="18" charset="0"/>
              </a:rPr>
              <a:t> – wrist joint</a:t>
            </a:r>
            <a:r>
              <a:rPr lang="sr-Cyrl-RS" altLang="en-US" sz="1800" dirty="0">
                <a:latin typeface="Book Antiqua" panose="02040602050305030304" pitchFamily="18" charset="0"/>
              </a:rPr>
              <a:t>)</a:t>
            </a:r>
            <a:br>
              <a:rPr lang="en-GB"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 </a:t>
            </a:r>
            <a:r>
              <a:rPr lang="en-GB" altLang="en-US" sz="1800" b="1" dirty="0" err="1">
                <a:latin typeface="Book Antiqua" panose="02040602050305030304" pitchFamily="18" charset="0"/>
              </a:rPr>
              <a:t>processus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styloideus</a:t>
            </a:r>
            <a:r>
              <a:rPr lang="en-GB" altLang="en-US" sz="1800" dirty="0">
                <a:latin typeface="Book Antiqua" panose="02040602050305030304" pitchFamily="18" charset="0"/>
              </a:rPr>
              <a:t> (</a:t>
            </a:r>
            <a:r>
              <a:rPr lang="en-GB" altLang="en-US" sz="1800" dirty="0" err="1">
                <a:latin typeface="Book Antiqua" panose="02040602050305030304" pitchFamily="18" charset="0"/>
              </a:rPr>
              <a:t>styloid</a:t>
            </a:r>
            <a:r>
              <a:rPr lang="en-GB" altLang="en-US" sz="1800" dirty="0">
                <a:latin typeface="Book Antiqua" panose="02040602050305030304" pitchFamily="18" charset="0"/>
              </a:rPr>
              <a:t> process</a:t>
            </a:r>
            <a:r>
              <a:rPr lang="sr-Cyrl-RS" altLang="en-US" sz="1800" dirty="0">
                <a:latin typeface="Book Antiqua" panose="02040602050305030304" pitchFamily="18" charset="0"/>
              </a:rPr>
              <a:t>), </a:t>
            </a:r>
            <a:r>
              <a:rPr lang="en-GB" altLang="en-US" sz="1800" dirty="0">
                <a:latin typeface="Book Antiqua" panose="02040602050305030304" pitchFamily="18" charset="0"/>
              </a:rPr>
              <a:t>is the process of the </a:t>
            </a:r>
            <a:r>
              <a:rPr lang="en-GB" altLang="en-US" sz="1800" dirty="0" err="1">
                <a:latin typeface="Book Antiqua" panose="02040602050305030304" pitchFamily="18" charset="0"/>
              </a:rPr>
              <a:t>latereal</a:t>
            </a:r>
            <a:r>
              <a:rPr lang="en-GB" altLang="en-US" sz="1800" dirty="0">
                <a:latin typeface="Book Antiqua" panose="02040602050305030304" pitchFamily="18" charset="0"/>
              </a:rPr>
              <a:t> surface of</a:t>
            </a:r>
            <a:br>
              <a:rPr lang="en-GB" altLang="en-US" sz="1800" dirty="0">
                <a:latin typeface="Book Antiqua" panose="02040602050305030304" pitchFamily="18" charset="0"/>
              </a:rPr>
            </a:br>
            <a:r>
              <a:rPr lang="en-GB" altLang="en-US" sz="1800" dirty="0">
                <a:latin typeface="Book Antiqua" panose="02040602050305030304" pitchFamily="18" charset="0"/>
              </a:rPr>
              <a:t>            distal radial end</a:t>
            </a:r>
            <a:endParaRPr lang="en-US" altLang="en-US" sz="1800" dirty="0">
              <a:latin typeface="Book Antiqua" panose="02040602050305030304" pitchFamily="18" charset="0"/>
            </a:endParaRPr>
          </a:p>
        </p:txBody>
      </p:sp>
      <p:sp>
        <p:nvSpPr>
          <p:cNvPr id="17411" name="Rectangle 2"/>
          <p:cNvSpPr txBox="1">
            <a:spLocks noChangeArrowheads="1"/>
          </p:cNvSpPr>
          <p:nvPr/>
        </p:nvSpPr>
        <p:spPr bwMode="auto">
          <a:xfrm>
            <a:off x="466725" y="192088"/>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RADIUS</a:t>
            </a:r>
          </a:p>
        </p:txBody>
      </p:sp>
      <p:pic>
        <p:nvPicPr>
          <p:cNvPr id="16388" name="Picture 2"/>
          <p:cNvPicPr>
            <a:picLocks noChangeAspect="1" noChangeArrowheads="1"/>
          </p:cNvPicPr>
          <p:nvPr/>
        </p:nvPicPr>
        <p:blipFill>
          <a:blip r:embed="rId3">
            <a:extLst>
              <a:ext uri="{28A0092B-C50C-407E-A947-70E740481C1C}">
                <a14:useLocalDpi xmlns:a14="http://schemas.microsoft.com/office/drawing/2010/main" val="0"/>
              </a:ext>
            </a:extLst>
          </a:blip>
          <a:srcRect l="51875" t="14000" r="26875" b="10001"/>
          <a:stretch>
            <a:fillRect/>
          </a:stretch>
        </p:blipFill>
        <p:spPr bwMode="auto">
          <a:xfrm>
            <a:off x="179388" y="2420888"/>
            <a:ext cx="1984375" cy="443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3"/>
          <p:cNvPicPr>
            <a:picLocks noChangeAspect="1" noChangeArrowheads="1"/>
          </p:cNvPicPr>
          <p:nvPr/>
        </p:nvPicPr>
        <p:blipFill>
          <a:blip r:embed="rId4">
            <a:extLst>
              <a:ext uri="{28A0092B-C50C-407E-A947-70E740481C1C}">
                <a14:useLocalDpi xmlns:a14="http://schemas.microsoft.com/office/drawing/2010/main" val="0"/>
              </a:ext>
            </a:extLst>
          </a:blip>
          <a:srcRect l="31250" t="14999" r="49687" b="9000"/>
          <a:stretch>
            <a:fillRect/>
          </a:stretch>
        </p:blipFill>
        <p:spPr bwMode="auto">
          <a:xfrm>
            <a:off x="2411413" y="2449513"/>
            <a:ext cx="17367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3"/>
          <p:cNvPicPr>
            <a:picLocks noChangeAspect="1" noChangeArrowheads="1"/>
          </p:cNvPicPr>
          <p:nvPr/>
        </p:nvPicPr>
        <p:blipFill>
          <a:blip r:embed="rId4">
            <a:extLst>
              <a:ext uri="{28A0092B-C50C-407E-A947-70E740481C1C}">
                <a14:useLocalDpi xmlns:a14="http://schemas.microsoft.com/office/drawing/2010/main" val="0"/>
              </a:ext>
            </a:extLst>
          </a:blip>
          <a:srcRect l="57478" t="14999" r="25626" b="9000"/>
          <a:stretch>
            <a:fillRect/>
          </a:stretch>
        </p:blipFill>
        <p:spPr bwMode="auto">
          <a:xfrm>
            <a:off x="4867275" y="2452688"/>
            <a:ext cx="1536700"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1" name="Picture 5"/>
          <p:cNvPicPr>
            <a:picLocks noChangeAspect="1" noChangeArrowheads="1"/>
          </p:cNvPicPr>
          <p:nvPr/>
        </p:nvPicPr>
        <p:blipFill>
          <a:blip r:embed="rId5">
            <a:extLst>
              <a:ext uri="{28A0092B-C50C-407E-A947-70E740481C1C}">
                <a14:useLocalDpi xmlns:a14="http://schemas.microsoft.com/office/drawing/2010/main" val="0"/>
              </a:ext>
            </a:extLst>
          </a:blip>
          <a:srcRect l="44965" t="8488" r="42763" b="15385"/>
          <a:stretch>
            <a:fillRect/>
          </a:stretch>
        </p:blipFill>
        <p:spPr bwMode="auto">
          <a:xfrm>
            <a:off x="7731125" y="2133600"/>
            <a:ext cx="1331913" cy="4646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310038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1177245"/>
            <a:ext cx="3456385" cy="5452775"/>
          </a:xfrm>
          <a:prstGeom prst="rect">
            <a:avLst/>
          </a:prstGeom>
        </p:spPr>
        <p:txBody>
          <a:bodyPr vert="horz" wrap="square" lIns="0" tIns="53975" rIns="0" bIns="0" rtlCol="0">
            <a:spAutoFit/>
          </a:bodyPr>
          <a:lstStyle/>
          <a:p>
            <a:pPr marL="12065" marR="5715" algn="just">
              <a:lnSpc>
                <a:spcPts val="2590"/>
              </a:lnSpc>
              <a:spcBef>
                <a:spcPts val="0"/>
              </a:spcBef>
              <a:buClr>
                <a:srgbClr val="FF388B"/>
              </a:buClr>
              <a:buSzPct val="70833"/>
              <a:tabLst>
                <a:tab pos="187960" algn="l"/>
              </a:tabLst>
            </a:pPr>
            <a:r>
              <a:rPr lang="en-GB" sz="2400" b="1" spc="-10" dirty="0">
                <a:latin typeface="Cambria"/>
                <a:cs typeface="Cambria"/>
              </a:rPr>
              <a:t>*	</a:t>
            </a:r>
            <a:r>
              <a:rPr lang="en-GB" sz="2000" b="1" spc="-10" dirty="0">
                <a:latin typeface="Book Antiqua" panose="02040602050305030304" pitchFamily="18" charset="0"/>
                <a:cs typeface="Cambria"/>
              </a:rPr>
              <a:t>D</a:t>
            </a:r>
            <a:r>
              <a:rPr lang="en-GB" sz="2000" spc="-10" dirty="0">
                <a:latin typeface="Book Antiqua" panose="02040602050305030304" pitchFamily="18" charset="0"/>
                <a:cs typeface="Cambria"/>
              </a:rPr>
              <a:t>istal end of radius has four surfaces, and basis.</a:t>
            </a:r>
          </a:p>
          <a:p>
            <a:pPr marL="12065" marR="5715" algn="just">
              <a:lnSpc>
                <a:spcPts val="2590"/>
              </a:lnSpc>
              <a:spcBef>
                <a:spcPts val="0"/>
              </a:spcBef>
              <a:buClr>
                <a:srgbClr val="FF388B"/>
              </a:buClr>
              <a:buSzPct val="70833"/>
              <a:tabLst>
                <a:tab pos="187960" algn="l"/>
              </a:tabLst>
            </a:pPr>
            <a:r>
              <a:rPr lang="en-GB" sz="2000" spc="-10" dirty="0">
                <a:latin typeface="Book Antiqua" panose="02040602050305030304" pitchFamily="18" charset="0"/>
                <a:cs typeface="Cambria"/>
              </a:rPr>
              <a:t>  - at inferior border of </a:t>
            </a:r>
            <a:r>
              <a:rPr lang="en-GB" sz="2000" spc="-10" dirty="0">
                <a:solidFill>
                  <a:srgbClr val="FF0000"/>
                </a:solidFill>
                <a:latin typeface="Book Antiqua" panose="02040602050305030304" pitchFamily="18" charset="0"/>
                <a:cs typeface="Cambria"/>
              </a:rPr>
              <a:t>anterior surface</a:t>
            </a:r>
            <a:r>
              <a:rPr lang="en-GB" sz="2000" spc="-10" dirty="0">
                <a:latin typeface="Book Antiqua" panose="02040602050305030304" pitchFamily="18" charset="0"/>
                <a:cs typeface="Cambria"/>
              </a:rPr>
              <a:t> palmar radiocarpal ligament is attached; tendons of flexors of the wrist and fingers runs over the anterior surface and enter the wrist</a:t>
            </a:r>
          </a:p>
          <a:p>
            <a:pPr marL="12065" marR="5715" algn="just">
              <a:lnSpc>
                <a:spcPts val="2590"/>
              </a:lnSpc>
              <a:spcBef>
                <a:spcPts val="0"/>
              </a:spcBef>
              <a:buClr>
                <a:srgbClr val="FF388B"/>
              </a:buClr>
              <a:buSzPct val="70833"/>
              <a:tabLst>
                <a:tab pos="187960" algn="l"/>
              </a:tabLst>
            </a:pPr>
            <a:r>
              <a:rPr lang="en-GB" sz="2000" spc="-10" dirty="0">
                <a:latin typeface="Book Antiqua" panose="02040602050305030304" pitchFamily="18" charset="0"/>
                <a:cs typeface="Cambria"/>
              </a:rPr>
              <a:t> - at the </a:t>
            </a:r>
            <a:r>
              <a:rPr lang="en-GB" sz="2000" spc="-10" dirty="0">
                <a:solidFill>
                  <a:srgbClr val="FF0000"/>
                </a:solidFill>
                <a:latin typeface="Book Antiqua" panose="02040602050305030304" pitchFamily="18" charset="0"/>
                <a:cs typeface="Cambria"/>
              </a:rPr>
              <a:t>dorsal (posterior) surfaces </a:t>
            </a:r>
            <a:r>
              <a:rPr lang="en-GB" sz="2000" spc="-10" dirty="0">
                <a:latin typeface="Book Antiqua" panose="02040602050305030304" pitchFamily="18" charset="0"/>
                <a:cs typeface="Cambria"/>
              </a:rPr>
              <a:t>grooves and tubercles can be seen</a:t>
            </a:r>
          </a:p>
          <a:p>
            <a:pPr marL="12065" marR="5715" algn="just">
              <a:lnSpc>
                <a:spcPts val="2590"/>
              </a:lnSpc>
              <a:spcBef>
                <a:spcPts val="610"/>
              </a:spcBef>
              <a:buClr>
                <a:srgbClr val="FF388B"/>
              </a:buClr>
              <a:buSzPct val="70833"/>
              <a:tabLst>
                <a:tab pos="187960" algn="l"/>
              </a:tabLst>
            </a:pPr>
            <a:r>
              <a:rPr lang="en-GB" sz="2000" b="1" dirty="0">
                <a:latin typeface="Book Antiqua" panose="02040602050305030304" pitchFamily="18" charset="0"/>
              </a:rPr>
              <a:t>Dorsal tubercle of the radius </a:t>
            </a:r>
            <a:r>
              <a:rPr lang="en-GB" sz="2000" dirty="0">
                <a:latin typeface="Book Antiqua" panose="02040602050305030304" pitchFamily="18" charset="0"/>
              </a:rPr>
              <a:t>lies between otherwise shallow grooves for the passage of the tendons of forearm muscles. </a:t>
            </a:r>
          </a:p>
        </p:txBody>
      </p:sp>
      <p:pic>
        <p:nvPicPr>
          <p:cNvPr id="5" name="Picture 4">
            <a:extLst>
              <a:ext uri="{FF2B5EF4-FFF2-40B4-BE49-F238E27FC236}">
                <a16:creationId xmlns:a16="http://schemas.microsoft.com/office/drawing/2014/main" id="{99828E68-E758-FF98-10DE-191652465BC4}"/>
              </a:ext>
            </a:extLst>
          </p:cNvPr>
          <p:cNvPicPr>
            <a:picLocks noChangeAspect="1"/>
          </p:cNvPicPr>
          <p:nvPr/>
        </p:nvPicPr>
        <p:blipFill rotWithShape="1">
          <a:blip r:embed="rId3"/>
          <a:srcRect l="7135" r="3696"/>
          <a:stretch/>
        </p:blipFill>
        <p:spPr>
          <a:xfrm>
            <a:off x="3743400" y="3717032"/>
            <a:ext cx="5400600" cy="2627114"/>
          </a:xfrm>
          <a:prstGeom prst="rect">
            <a:avLst/>
          </a:prstGeom>
        </p:spPr>
      </p:pic>
      <p:pic>
        <p:nvPicPr>
          <p:cNvPr id="4" name="Picture 2">
            <a:extLst>
              <a:ext uri="{FF2B5EF4-FFF2-40B4-BE49-F238E27FC236}">
                <a16:creationId xmlns:a16="http://schemas.microsoft.com/office/drawing/2014/main" id="{A61F60D3-BCCA-08BB-8AA9-CFA3F7BB923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4430" t="24246" r="36681" b="52157"/>
          <a:stretch/>
        </p:blipFill>
        <p:spPr bwMode="auto">
          <a:xfrm>
            <a:off x="3749933" y="529878"/>
            <a:ext cx="4846313" cy="2227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35C276CA-7F38-F3E6-8234-ABE8B5590F76}"/>
              </a:ext>
            </a:extLst>
          </p:cNvPr>
          <p:cNvSpPr txBox="1"/>
          <p:nvPr/>
        </p:nvSpPr>
        <p:spPr>
          <a:xfrm>
            <a:off x="3933508" y="2867888"/>
            <a:ext cx="1646605" cy="369332"/>
          </a:xfrm>
          <a:prstGeom prst="rect">
            <a:avLst/>
          </a:prstGeom>
          <a:noFill/>
        </p:spPr>
        <p:txBody>
          <a:bodyPr wrap="none" rtlCol="0">
            <a:spAutoFit/>
          </a:bodyPr>
          <a:lstStyle/>
          <a:p>
            <a:r>
              <a:rPr lang="en-GB" b="1" dirty="0"/>
              <a:t>Anterior view</a:t>
            </a:r>
          </a:p>
        </p:txBody>
      </p:sp>
      <p:cxnSp>
        <p:nvCxnSpPr>
          <p:cNvPr id="8" name="Straight Arrow Connector 7">
            <a:extLst>
              <a:ext uri="{FF2B5EF4-FFF2-40B4-BE49-F238E27FC236}">
                <a16:creationId xmlns:a16="http://schemas.microsoft.com/office/drawing/2014/main" id="{97801A90-8E1B-D044-D5BA-EB4A363D5DD2}"/>
              </a:ext>
            </a:extLst>
          </p:cNvPr>
          <p:cNvCxnSpPr/>
          <p:nvPr/>
        </p:nvCxnSpPr>
        <p:spPr bwMode="auto">
          <a:xfrm flipV="1">
            <a:off x="3743400" y="1643643"/>
            <a:ext cx="2124744" cy="41720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827581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876121"/>
            <a:ext cx="4169985" cy="5116850"/>
          </a:xfrm>
          <a:prstGeom prst="rect">
            <a:avLst/>
          </a:prstGeom>
        </p:spPr>
        <p:txBody>
          <a:bodyPr vert="horz" wrap="square" lIns="0" tIns="53975" rIns="0" bIns="0" rtlCol="0">
            <a:spAutoFit/>
          </a:bodyPr>
          <a:lstStyle/>
          <a:p>
            <a:pPr marL="12065" marR="5715" algn="just">
              <a:lnSpc>
                <a:spcPts val="2590"/>
              </a:lnSpc>
              <a:spcBef>
                <a:spcPts val="610"/>
              </a:spcBef>
              <a:buClr>
                <a:srgbClr val="FF388B"/>
              </a:buClr>
              <a:buSzPct val="70833"/>
              <a:tabLst>
                <a:tab pos="187960" algn="l"/>
              </a:tabLst>
            </a:pPr>
            <a:r>
              <a:rPr lang="en-GB" sz="2400" b="1" spc="-10" dirty="0">
                <a:latin typeface="Cambria"/>
                <a:cs typeface="Cambria"/>
              </a:rPr>
              <a:t>-	</a:t>
            </a:r>
            <a:r>
              <a:rPr lang="en-GB" sz="2000" spc="-10" dirty="0">
                <a:latin typeface="Book Antiqua" panose="02040602050305030304" pitchFamily="18" charset="0"/>
                <a:cs typeface="Cambria"/>
              </a:rPr>
              <a:t>Extension of </a:t>
            </a:r>
            <a:r>
              <a:rPr lang="en-GB" sz="2000" spc="-10" dirty="0">
                <a:solidFill>
                  <a:srgbClr val="FF0000"/>
                </a:solidFill>
                <a:latin typeface="Book Antiqua" panose="02040602050305030304" pitchFamily="18" charset="0"/>
                <a:cs typeface="Cambria"/>
              </a:rPr>
              <a:t>lateral surface </a:t>
            </a:r>
            <a:r>
              <a:rPr lang="en-GB" sz="2000" b="1" spc="-10" dirty="0">
                <a:latin typeface="Cambria"/>
                <a:cs typeface="Cambria"/>
              </a:rPr>
              <a:t>s</a:t>
            </a:r>
            <a:r>
              <a:rPr sz="2000" b="1" spc="-10" dirty="0" err="1">
                <a:latin typeface="Cambria"/>
                <a:cs typeface="Cambria"/>
              </a:rPr>
              <a:t>tyloid</a:t>
            </a:r>
            <a:r>
              <a:rPr sz="2000" b="1" spc="-5" dirty="0">
                <a:latin typeface="Cambria"/>
                <a:cs typeface="Cambria"/>
              </a:rPr>
              <a:t> </a:t>
            </a:r>
            <a:r>
              <a:rPr lang="en-GB" sz="2000" b="1" spc="-5" dirty="0">
                <a:latin typeface="Cambria"/>
                <a:cs typeface="Cambria"/>
              </a:rPr>
              <a:t>	</a:t>
            </a:r>
            <a:r>
              <a:rPr sz="2000" b="1" spc="-10" dirty="0">
                <a:latin typeface="Cambria"/>
                <a:cs typeface="Cambria"/>
              </a:rPr>
              <a:t>process</a:t>
            </a:r>
            <a:r>
              <a:rPr sz="2000" b="1" spc="-5" dirty="0">
                <a:latin typeface="Cambria"/>
                <a:cs typeface="Cambria"/>
              </a:rPr>
              <a:t> </a:t>
            </a:r>
            <a:r>
              <a:rPr sz="2000" b="1" dirty="0">
                <a:latin typeface="Cambria"/>
                <a:cs typeface="Cambria"/>
              </a:rPr>
              <a:t>of</a:t>
            </a:r>
            <a:r>
              <a:rPr sz="2000" b="1" spc="5" dirty="0">
                <a:latin typeface="Cambria"/>
                <a:cs typeface="Cambria"/>
              </a:rPr>
              <a:t> </a:t>
            </a:r>
            <a:r>
              <a:rPr sz="2000" b="1" spc="-5" dirty="0">
                <a:latin typeface="Cambria"/>
                <a:cs typeface="Cambria"/>
              </a:rPr>
              <a:t>the</a:t>
            </a:r>
            <a:r>
              <a:rPr lang="en-GB" sz="2000" b="1" spc="-5" dirty="0">
                <a:latin typeface="Cambria"/>
                <a:cs typeface="Cambria"/>
              </a:rPr>
              <a:t> </a:t>
            </a:r>
            <a:r>
              <a:rPr sz="2000" b="1" spc="-10" dirty="0">
                <a:latin typeface="Cambria"/>
                <a:cs typeface="Cambria"/>
              </a:rPr>
              <a:t>radius</a:t>
            </a:r>
            <a:r>
              <a:rPr sz="2000" b="1" spc="-5" dirty="0">
                <a:latin typeface="Cambria"/>
                <a:cs typeface="Cambria"/>
              </a:rPr>
              <a:t> </a:t>
            </a:r>
            <a:r>
              <a:rPr lang="en-GB" sz="2000" spc="-5" dirty="0">
                <a:latin typeface="Cambria"/>
                <a:cs typeface="Cambria"/>
              </a:rPr>
              <a:t>which</a:t>
            </a:r>
            <a:r>
              <a:rPr lang="en-GB" sz="2000" b="1" spc="-5" dirty="0">
                <a:latin typeface="Cambria"/>
                <a:cs typeface="Cambria"/>
              </a:rPr>
              <a:t> </a:t>
            </a:r>
            <a:r>
              <a:rPr sz="2000" dirty="0">
                <a:latin typeface="Cambria"/>
                <a:cs typeface="Cambria"/>
              </a:rPr>
              <a:t>is</a:t>
            </a:r>
            <a:r>
              <a:rPr sz="2000" spc="5" dirty="0">
                <a:latin typeface="Cambria"/>
                <a:cs typeface="Cambria"/>
              </a:rPr>
              <a:t> </a:t>
            </a:r>
            <a:r>
              <a:rPr sz="2000" dirty="0">
                <a:latin typeface="Cambria"/>
                <a:cs typeface="Cambria"/>
              </a:rPr>
              <a:t>a</a:t>
            </a:r>
            <a:r>
              <a:rPr sz="2000" spc="5" dirty="0">
                <a:latin typeface="Cambria"/>
                <a:cs typeface="Cambria"/>
              </a:rPr>
              <a:t> </a:t>
            </a:r>
            <a:r>
              <a:rPr lang="en-GB" sz="2000" spc="5" dirty="0">
                <a:latin typeface="Cambria"/>
                <a:cs typeface="Cambria"/>
              </a:rPr>
              <a:t>	</a:t>
            </a:r>
            <a:r>
              <a:rPr sz="2000" spc="-5" dirty="0">
                <a:latin typeface="Cambria"/>
                <a:cs typeface="Cambria"/>
              </a:rPr>
              <a:t>thick,</a:t>
            </a:r>
            <a:r>
              <a:rPr sz="2000" dirty="0">
                <a:latin typeface="Cambria"/>
                <a:cs typeface="Cambria"/>
              </a:rPr>
              <a:t> </a:t>
            </a:r>
            <a:r>
              <a:rPr sz="2000" spc="-10" dirty="0">
                <a:latin typeface="Cambria"/>
                <a:cs typeface="Cambria"/>
              </a:rPr>
              <a:t>pointed, </a:t>
            </a:r>
            <a:r>
              <a:rPr sz="2000" spc="-5" dirty="0">
                <a:latin typeface="Cambria"/>
                <a:cs typeface="Cambria"/>
              </a:rPr>
              <a:t> </a:t>
            </a:r>
            <a:r>
              <a:rPr sz="2000" spc="-10" dirty="0">
                <a:latin typeface="Cambria"/>
                <a:cs typeface="Cambria"/>
              </a:rPr>
              <a:t>lateral</a:t>
            </a:r>
            <a:r>
              <a:rPr sz="2000" spc="-5" dirty="0">
                <a:latin typeface="Cambria"/>
                <a:cs typeface="Cambria"/>
              </a:rPr>
              <a:t> </a:t>
            </a:r>
            <a:r>
              <a:rPr sz="2000" spc="-10" dirty="0">
                <a:latin typeface="Cambria"/>
                <a:cs typeface="Cambria"/>
              </a:rPr>
              <a:t>projection</a:t>
            </a:r>
            <a:r>
              <a:rPr lang="en-GB" sz="2000" spc="-5" dirty="0">
                <a:latin typeface="Cambria"/>
                <a:cs typeface="Cambria"/>
              </a:rPr>
              <a:t> 	</a:t>
            </a:r>
            <a:r>
              <a:rPr sz="2000" spc="-15" dirty="0">
                <a:latin typeface="Cambria"/>
                <a:cs typeface="Cambria"/>
              </a:rPr>
              <a:t>from</a:t>
            </a:r>
            <a:r>
              <a:rPr sz="2000" spc="-10" dirty="0">
                <a:latin typeface="Cambria"/>
                <a:cs typeface="Cambria"/>
              </a:rPr>
              <a:t> </a:t>
            </a:r>
            <a:r>
              <a:rPr sz="2000" spc="-5" dirty="0">
                <a:latin typeface="Cambria"/>
                <a:cs typeface="Cambria"/>
              </a:rPr>
              <a:t>the </a:t>
            </a:r>
            <a:r>
              <a:rPr sz="2000" dirty="0">
                <a:latin typeface="Cambria"/>
                <a:cs typeface="Cambria"/>
              </a:rPr>
              <a:t> distal</a:t>
            </a:r>
            <a:r>
              <a:rPr sz="2000" spc="-10" dirty="0">
                <a:latin typeface="Cambria"/>
                <a:cs typeface="Cambria"/>
              </a:rPr>
              <a:t> </a:t>
            </a:r>
            <a:r>
              <a:rPr sz="2000" dirty="0">
                <a:latin typeface="Cambria"/>
                <a:cs typeface="Cambria"/>
              </a:rPr>
              <a:t>end</a:t>
            </a:r>
            <a:r>
              <a:rPr sz="2000" spc="-20" dirty="0">
                <a:latin typeface="Cambria"/>
                <a:cs typeface="Cambria"/>
              </a:rPr>
              <a:t> </a:t>
            </a:r>
            <a:r>
              <a:rPr sz="2000" spc="-5" dirty="0">
                <a:latin typeface="Cambria"/>
                <a:cs typeface="Cambria"/>
              </a:rPr>
              <a:t>of</a:t>
            </a:r>
            <a:r>
              <a:rPr sz="2000" dirty="0">
                <a:latin typeface="Cambria"/>
                <a:cs typeface="Cambria"/>
              </a:rPr>
              <a:t> </a:t>
            </a:r>
            <a:r>
              <a:rPr sz="2000" spc="-5" dirty="0">
                <a:latin typeface="Cambria"/>
                <a:cs typeface="Cambria"/>
              </a:rPr>
              <a:t>bone.</a:t>
            </a:r>
            <a:r>
              <a:rPr lang="en-GB" sz="2000" spc="-5" dirty="0">
                <a:latin typeface="Cambria"/>
                <a:cs typeface="Cambria"/>
              </a:rPr>
              <a:t> </a:t>
            </a:r>
            <a:r>
              <a:rPr lang="en-GB" sz="2000" dirty="0">
                <a:latin typeface="Cambria"/>
                <a:cs typeface="Cambria"/>
              </a:rPr>
              <a:t>It</a:t>
            </a:r>
            <a:r>
              <a:rPr lang="en-GB" sz="2000" spc="5" dirty="0">
                <a:latin typeface="Cambria"/>
                <a:cs typeface="Cambria"/>
              </a:rPr>
              <a:t> </a:t>
            </a:r>
            <a:r>
              <a:rPr lang="en-GB" sz="2000" spc="-10" dirty="0">
                <a:latin typeface="Cambria"/>
                <a:cs typeface="Cambria"/>
              </a:rPr>
              <a:t>forms</a:t>
            </a:r>
            <a:r>
              <a:rPr lang="en-GB" sz="2000" spc="-5" dirty="0">
                <a:latin typeface="Cambria"/>
                <a:cs typeface="Cambria"/>
              </a:rPr>
              <a:t> 	the</a:t>
            </a:r>
            <a:r>
              <a:rPr lang="en-GB" sz="2000" dirty="0">
                <a:latin typeface="Cambria"/>
                <a:cs typeface="Cambria"/>
              </a:rPr>
              <a:t> </a:t>
            </a:r>
            <a:r>
              <a:rPr lang="en-GB" sz="2000" spc="-10" dirty="0">
                <a:latin typeface="Cambria"/>
                <a:cs typeface="Cambria"/>
              </a:rPr>
              <a:t>lateral </a:t>
            </a:r>
            <a:r>
              <a:rPr lang="en-GB" sz="2000" spc="-5" dirty="0">
                <a:latin typeface="Cambria"/>
                <a:cs typeface="Cambria"/>
              </a:rPr>
              <a:t> portion of 	</a:t>
            </a:r>
            <a:r>
              <a:rPr lang="en-GB" sz="2000" dirty="0">
                <a:latin typeface="Cambria"/>
                <a:cs typeface="Cambria"/>
              </a:rPr>
              <a:t>the wrist 	</a:t>
            </a:r>
            <a:r>
              <a:rPr lang="en-GB" sz="2000" spc="-10" dirty="0">
                <a:latin typeface="Cambria"/>
                <a:cs typeface="Cambria"/>
              </a:rPr>
              <a:t>joint and </a:t>
            </a:r>
            <a:r>
              <a:rPr lang="en-GB" sz="2000" spc="-5" dirty="0">
                <a:latin typeface="Cambria"/>
                <a:cs typeface="Cambria"/>
              </a:rPr>
              <a:t> </a:t>
            </a:r>
            <a:r>
              <a:rPr lang="en-GB" sz="2000" spc="-10" dirty="0">
                <a:latin typeface="Cambria"/>
                <a:cs typeface="Cambria"/>
              </a:rPr>
              <a:t>serves</a:t>
            </a:r>
            <a:r>
              <a:rPr lang="en-GB" sz="2000" spc="-5" dirty="0">
                <a:latin typeface="Cambria"/>
                <a:cs typeface="Cambria"/>
              </a:rPr>
              <a:t> as</a:t>
            </a:r>
            <a:r>
              <a:rPr lang="en-GB" sz="2000" dirty="0">
                <a:latin typeface="Cambria"/>
                <a:cs typeface="Cambria"/>
              </a:rPr>
              <a:t> an</a:t>
            </a:r>
            <a:r>
              <a:rPr lang="en-GB" sz="2000" spc="5" dirty="0">
                <a:latin typeface="Cambria"/>
                <a:cs typeface="Cambria"/>
              </a:rPr>
              <a:t> 	</a:t>
            </a:r>
            <a:r>
              <a:rPr lang="en-GB" sz="2000" spc="-5" dirty="0">
                <a:latin typeface="Cambria"/>
                <a:cs typeface="Cambria"/>
              </a:rPr>
              <a:t>attachment  	site </a:t>
            </a:r>
            <a:r>
              <a:rPr lang="en-GB" sz="2000" spc="-470" dirty="0">
                <a:latin typeface="Cambria"/>
                <a:cs typeface="Cambria"/>
              </a:rPr>
              <a:t> </a:t>
            </a:r>
            <a:r>
              <a:rPr lang="en-GB" sz="2000" spc="-15" dirty="0">
                <a:latin typeface="Cambria"/>
                <a:cs typeface="Cambria"/>
              </a:rPr>
              <a:t>for </a:t>
            </a:r>
            <a:r>
              <a:rPr lang="en-GB" sz="2000" spc="-10" dirty="0">
                <a:latin typeface="Cambria"/>
                <a:cs typeface="Cambria"/>
              </a:rPr>
              <a:t>the brachioradialis </a:t>
            </a:r>
            <a:r>
              <a:rPr lang="en-GB" sz="2000" spc="-5" dirty="0">
                <a:latin typeface="Cambria"/>
                <a:cs typeface="Cambria"/>
              </a:rPr>
              <a:t>muscle 	</a:t>
            </a:r>
            <a:r>
              <a:rPr lang="en-GB" sz="2000" spc="-10" dirty="0">
                <a:latin typeface="Cambria"/>
                <a:cs typeface="Cambria"/>
              </a:rPr>
              <a:t>and</a:t>
            </a:r>
            <a:r>
              <a:rPr lang="en-GB" sz="2000" spc="-5" dirty="0">
                <a:latin typeface="Cambria"/>
                <a:cs typeface="Cambria"/>
              </a:rPr>
              <a:t> </a:t>
            </a:r>
            <a:r>
              <a:rPr lang="en-GB" sz="2000" spc="-10" dirty="0">
                <a:latin typeface="Cambria"/>
                <a:cs typeface="Cambria"/>
              </a:rPr>
              <a:t>radial</a:t>
            </a:r>
            <a:r>
              <a:rPr lang="en-GB" sz="2000" spc="-5" dirty="0">
                <a:latin typeface="Cambria"/>
                <a:cs typeface="Cambria"/>
              </a:rPr>
              <a:t> </a:t>
            </a:r>
            <a:r>
              <a:rPr lang="en-GB" sz="2000" spc="-10" dirty="0">
                <a:latin typeface="Cambria"/>
                <a:cs typeface="Cambria"/>
              </a:rPr>
              <a:t>(lateral)</a:t>
            </a:r>
            <a:r>
              <a:rPr lang="en-GB" sz="2000" spc="-5" dirty="0">
                <a:latin typeface="Cambria"/>
                <a:cs typeface="Cambria"/>
              </a:rPr>
              <a:t> </a:t>
            </a:r>
            <a:r>
              <a:rPr lang="en-GB" sz="2000" spc="-10" dirty="0">
                <a:latin typeface="Cambria"/>
                <a:cs typeface="Cambria"/>
              </a:rPr>
              <a:t>collateral 	</a:t>
            </a:r>
            <a:r>
              <a:rPr lang="en-GB" sz="2000" spc="-5" dirty="0">
                <a:latin typeface="Cambria"/>
                <a:cs typeface="Cambria"/>
              </a:rPr>
              <a:t>ligament.</a:t>
            </a:r>
            <a:endParaRPr lang="en-GB" sz="2000" dirty="0">
              <a:latin typeface="Cambria"/>
              <a:cs typeface="Cambria"/>
            </a:endParaRPr>
          </a:p>
          <a:p>
            <a:pPr marL="12065" marR="5715" algn="just">
              <a:lnSpc>
                <a:spcPts val="2590"/>
              </a:lnSpc>
              <a:spcBef>
                <a:spcPts val="610"/>
              </a:spcBef>
              <a:buClr>
                <a:srgbClr val="FF388B"/>
              </a:buClr>
              <a:buSzPct val="70833"/>
              <a:tabLst>
                <a:tab pos="187960" algn="l"/>
              </a:tabLst>
            </a:pPr>
            <a:r>
              <a:rPr lang="en-GB" sz="2000" dirty="0">
                <a:latin typeface="Book Antiqua" panose="02040602050305030304" pitchFamily="18" charset="0"/>
              </a:rPr>
              <a:t>- The styloid process of the radius is larger than the ulnar styloid process and extends farther distally. This relationship is of clinical importance when the ulna and/or the radius is fractured.</a:t>
            </a:r>
            <a:endParaRPr sz="2000" dirty="0">
              <a:latin typeface="Cambria"/>
              <a:cs typeface="Cambria"/>
            </a:endParaRPr>
          </a:p>
        </p:txBody>
      </p:sp>
      <p:pic>
        <p:nvPicPr>
          <p:cNvPr id="3" name="object 3"/>
          <p:cNvPicPr/>
          <p:nvPr/>
        </p:nvPicPr>
        <p:blipFill>
          <a:blip r:embed="rId2" cstate="print"/>
          <a:stretch>
            <a:fillRect/>
          </a:stretch>
        </p:blipFill>
        <p:spPr>
          <a:xfrm>
            <a:off x="4632959" y="1371600"/>
            <a:ext cx="4041647" cy="4495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6F7B7D-7C12-90A4-11C7-3881DB9B63D4}"/>
              </a:ext>
            </a:extLst>
          </p:cNvPr>
          <p:cNvPicPr>
            <a:picLocks noChangeAspect="1"/>
          </p:cNvPicPr>
          <p:nvPr/>
        </p:nvPicPr>
        <p:blipFill>
          <a:blip r:embed="rId2"/>
          <a:stretch>
            <a:fillRect/>
          </a:stretch>
        </p:blipFill>
        <p:spPr>
          <a:xfrm>
            <a:off x="1699011" y="125443"/>
            <a:ext cx="5745978" cy="6607113"/>
          </a:xfrm>
          <a:prstGeom prst="rect">
            <a:avLst/>
          </a:prstGeom>
        </p:spPr>
      </p:pic>
    </p:spTree>
    <p:extLst>
      <p:ext uri="{BB962C8B-B14F-4D97-AF65-F5344CB8AC3E}">
        <p14:creationId xmlns:p14="http://schemas.microsoft.com/office/powerpoint/2010/main" val="4404585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04" y="229750"/>
            <a:ext cx="4169985" cy="4851328"/>
          </a:xfrm>
          <a:prstGeom prst="rect">
            <a:avLst/>
          </a:prstGeom>
        </p:spPr>
        <p:txBody>
          <a:bodyPr vert="horz" wrap="square" lIns="0" tIns="53975" rIns="0" bIns="0" rtlCol="0">
            <a:spAutoFit/>
          </a:bodyPr>
          <a:lstStyle/>
          <a:p>
            <a:pPr marL="12065" marR="5715" algn="just">
              <a:lnSpc>
                <a:spcPts val="2590"/>
              </a:lnSpc>
              <a:spcBef>
                <a:spcPts val="610"/>
              </a:spcBef>
              <a:buClr>
                <a:srgbClr val="FF388B"/>
              </a:buClr>
              <a:buSzPct val="70833"/>
              <a:tabLst>
                <a:tab pos="187960" algn="l"/>
              </a:tabLst>
            </a:pPr>
            <a:r>
              <a:rPr lang="en-GB" sz="2000" b="1" spc="-5" dirty="0">
                <a:latin typeface="Cambria"/>
                <a:cs typeface="Cambria"/>
              </a:rPr>
              <a:t> - </a:t>
            </a:r>
            <a:r>
              <a:rPr lang="en-GB" sz="2000" spc="-5" dirty="0">
                <a:latin typeface="Cambria"/>
                <a:cs typeface="Cambria"/>
              </a:rPr>
              <a:t>At </a:t>
            </a:r>
            <a:r>
              <a:rPr lang="en-GB" sz="2000" spc="-5" dirty="0">
                <a:solidFill>
                  <a:srgbClr val="FF0000"/>
                </a:solidFill>
                <a:latin typeface="Cambria"/>
                <a:cs typeface="Cambria"/>
              </a:rPr>
              <a:t>medial surface </a:t>
            </a:r>
            <a:r>
              <a:rPr lang="en-GB" sz="2000" spc="-5" dirty="0">
                <a:latin typeface="Cambria"/>
                <a:cs typeface="Cambria"/>
              </a:rPr>
              <a:t>of distal end of radius there is </a:t>
            </a:r>
            <a:r>
              <a:rPr lang="en-GB" sz="2000" b="1" spc="-5" dirty="0">
                <a:latin typeface="Cambria"/>
                <a:cs typeface="Cambria"/>
              </a:rPr>
              <a:t>u</a:t>
            </a:r>
            <a:r>
              <a:rPr sz="2000" b="1" spc="-5" dirty="0" err="1">
                <a:latin typeface="Cambria"/>
                <a:cs typeface="Cambria"/>
              </a:rPr>
              <a:t>lnar</a:t>
            </a:r>
            <a:r>
              <a:rPr sz="2000" b="1" dirty="0">
                <a:latin typeface="Cambria"/>
                <a:cs typeface="Cambria"/>
              </a:rPr>
              <a:t> </a:t>
            </a:r>
            <a:r>
              <a:rPr sz="2000" b="1" spc="-10" dirty="0">
                <a:latin typeface="Cambria"/>
                <a:cs typeface="Cambria"/>
              </a:rPr>
              <a:t>notch</a:t>
            </a:r>
            <a:r>
              <a:rPr lang="en-GB" sz="2000" b="1" spc="-10" dirty="0">
                <a:latin typeface="Cambria"/>
                <a:cs typeface="Cambria"/>
              </a:rPr>
              <a:t>, </a:t>
            </a:r>
            <a:r>
              <a:rPr lang="en-GB" sz="2000" spc="-10" dirty="0">
                <a:latin typeface="Cambria"/>
                <a:cs typeface="Cambria"/>
              </a:rPr>
              <a:t>which</a:t>
            </a:r>
            <a:r>
              <a:rPr sz="2000" b="1" spc="-5" dirty="0">
                <a:latin typeface="Cambria"/>
                <a:cs typeface="Cambria"/>
              </a:rPr>
              <a:t> </a:t>
            </a:r>
            <a:r>
              <a:rPr sz="2000" dirty="0">
                <a:latin typeface="Cambria"/>
                <a:cs typeface="Cambria"/>
              </a:rPr>
              <a:t>is</a:t>
            </a:r>
            <a:r>
              <a:rPr sz="2000" spc="5" dirty="0">
                <a:latin typeface="Cambria"/>
                <a:cs typeface="Cambria"/>
              </a:rPr>
              <a:t> </a:t>
            </a:r>
            <a:r>
              <a:rPr sz="2000" dirty="0">
                <a:latin typeface="Cambria"/>
                <a:cs typeface="Cambria"/>
              </a:rPr>
              <a:t>a</a:t>
            </a:r>
            <a:r>
              <a:rPr sz="2000" spc="5" dirty="0">
                <a:latin typeface="Cambria"/>
                <a:cs typeface="Cambria"/>
              </a:rPr>
              <a:t> </a:t>
            </a:r>
            <a:r>
              <a:rPr sz="2000" spc="-5" dirty="0">
                <a:latin typeface="Cambria"/>
                <a:cs typeface="Cambria"/>
              </a:rPr>
              <a:t>medio- </a:t>
            </a:r>
            <a:r>
              <a:rPr sz="2000" spc="-515" dirty="0">
                <a:latin typeface="Cambria"/>
                <a:cs typeface="Cambria"/>
              </a:rPr>
              <a:t> </a:t>
            </a:r>
            <a:r>
              <a:rPr sz="2000" dirty="0">
                <a:latin typeface="Cambria"/>
                <a:cs typeface="Cambria"/>
              </a:rPr>
              <a:t>distal </a:t>
            </a:r>
            <a:r>
              <a:rPr lang="en-GB" sz="2000" dirty="0">
                <a:latin typeface="Cambria"/>
                <a:cs typeface="Cambria"/>
              </a:rPr>
              <a:t>	</a:t>
            </a:r>
            <a:r>
              <a:rPr sz="2000" spc="-5" dirty="0">
                <a:latin typeface="Cambria"/>
                <a:cs typeface="Cambria"/>
              </a:rPr>
              <a:t>concavity that </a:t>
            </a:r>
            <a:r>
              <a:rPr sz="2000" spc="-10" dirty="0">
                <a:latin typeface="Cambria"/>
                <a:cs typeface="Cambria"/>
              </a:rPr>
              <a:t>allows </a:t>
            </a:r>
            <a:r>
              <a:rPr sz="2000" spc="-5" dirty="0">
                <a:latin typeface="Cambria"/>
                <a:cs typeface="Cambria"/>
              </a:rPr>
              <a:t> the</a:t>
            </a:r>
            <a:r>
              <a:rPr sz="2000" dirty="0">
                <a:latin typeface="Cambria"/>
                <a:cs typeface="Cambria"/>
              </a:rPr>
              <a:t> </a:t>
            </a:r>
            <a:r>
              <a:rPr sz="2000" spc="-10" dirty="0">
                <a:latin typeface="Cambria"/>
                <a:cs typeface="Cambria"/>
              </a:rPr>
              <a:t>radius</a:t>
            </a:r>
            <a:r>
              <a:rPr sz="2000" spc="-5" dirty="0">
                <a:latin typeface="Cambria"/>
                <a:cs typeface="Cambria"/>
              </a:rPr>
              <a:t> </a:t>
            </a:r>
            <a:r>
              <a:rPr sz="2000" spc="-15" dirty="0">
                <a:latin typeface="Cambria"/>
                <a:cs typeface="Cambria"/>
              </a:rPr>
              <a:t>to</a:t>
            </a:r>
            <a:r>
              <a:rPr sz="2000" spc="-10" dirty="0">
                <a:latin typeface="Cambria"/>
                <a:cs typeface="Cambria"/>
              </a:rPr>
              <a:t> </a:t>
            </a:r>
            <a:r>
              <a:rPr sz="2000" spc="-25" dirty="0">
                <a:latin typeface="Cambria"/>
                <a:cs typeface="Cambria"/>
              </a:rPr>
              <a:t>pivot</a:t>
            </a:r>
            <a:r>
              <a:rPr sz="2000" spc="-20" dirty="0">
                <a:latin typeface="Cambria"/>
                <a:cs typeface="Cambria"/>
              </a:rPr>
              <a:t> </a:t>
            </a:r>
            <a:r>
              <a:rPr sz="2000" spc="-15" dirty="0">
                <a:latin typeface="Cambria"/>
                <a:cs typeface="Cambria"/>
              </a:rPr>
              <a:t>around </a:t>
            </a:r>
            <a:r>
              <a:rPr sz="2000" spc="-515" dirty="0">
                <a:latin typeface="Cambria"/>
                <a:cs typeface="Cambria"/>
              </a:rPr>
              <a:t> </a:t>
            </a:r>
            <a:r>
              <a:rPr sz="2000" spc="-5" dirty="0">
                <a:latin typeface="Cambria"/>
                <a:cs typeface="Cambria"/>
              </a:rPr>
              <a:t>the </a:t>
            </a:r>
            <a:r>
              <a:rPr sz="2000" dirty="0">
                <a:latin typeface="Cambria"/>
                <a:cs typeface="Cambria"/>
              </a:rPr>
              <a:t>head </a:t>
            </a:r>
            <a:r>
              <a:rPr sz="2000" spc="-5" dirty="0">
                <a:latin typeface="Cambria"/>
                <a:cs typeface="Cambria"/>
              </a:rPr>
              <a:t>of the</a:t>
            </a:r>
            <a:r>
              <a:rPr lang="en-GB" sz="2000" spc="-5" dirty="0">
                <a:latin typeface="Cambria"/>
                <a:cs typeface="Cambria"/>
              </a:rPr>
              <a:t> </a:t>
            </a:r>
            <a:r>
              <a:rPr sz="2000" spc="-5" dirty="0">
                <a:latin typeface="Cambria"/>
                <a:cs typeface="Cambria"/>
              </a:rPr>
              <a:t>ulna </a:t>
            </a:r>
            <a:r>
              <a:rPr sz="2000" spc="-10" dirty="0">
                <a:latin typeface="Cambria"/>
                <a:cs typeface="Cambria"/>
              </a:rPr>
              <a:t>during</a:t>
            </a:r>
            <a:r>
              <a:rPr lang="en-GB" sz="2000" spc="-10" dirty="0">
                <a:latin typeface="Cambria"/>
                <a:cs typeface="Cambria"/>
              </a:rPr>
              <a:t> </a:t>
            </a:r>
            <a:r>
              <a:rPr sz="2000" spc="-5" dirty="0">
                <a:latin typeface="Cambria"/>
                <a:cs typeface="Cambria"/>
              </a:rPr>
              <a:t>pronation and supination of </a:t>
            </a:r>
            <a:r>
              <a:rPr sz="2000" spc="-515" dirty="0">
                <a:latin typeface="Cambria"/>
                <a:cs typeface="Cambria"/>
              </a:rPr>
              <a:t> </a:t>
            </a:r>
            <a:r>
              <a:rPr sz="2000" spc="-5" dirty="0">
                <a:latin typeface="Cambria"/>
                <a:cs typeface="Cambria"/>
              </a:rPr>
              <a:t>the</a:t>
            </a:r>
            <a:r>
              <a:rPr sz="2000" dirty="0">
                <a:latin typeface="Cambria"/>
                <a:cs typeface="Cambria"/>
              </a:rPr>
              <a:t> </a:t>
            </a:r>
            <a:r>
              <a:rPr sz="2000" spc="-10" dirty="0">
                <a:latin typeface="Cambria"/>
                <a:cs typeface="Cambria"/>
              </a:rPr>
              <a:t>forearm,</a:t>
            </a:r>
            <a:r>
              <a:rPr sz="2000" spc="-5" dirty="0">
                <a:latin typeface="Cambria"/>
                <a:cs typeface="Cambria"/>
              </a:rPr>
              <a:t> </a:t>
            </a:r>
            <a:r>
              <a:rPr sz="2000" spc="5" dirty="0">
                <a:latin typeface="Cambria"/>
                <a:cs typeface="Cambria"/>
              </a:rPr>
              <a:t>wrist,</a:t>
            </a:r>
            <a:r>
              <a:rPr sz="2000" spc="540" dirty="0">
                <a:latin typeface="Cambria"/>
                <a:cs typeface="Cambria"/>
              </a:rPr>
              <a:t> </a:t>
            </a:r>
            <a:r>
              <a:rPr sz="2000" dirty="0">
                <a:latin typeface="Cambria"/>
                <a:cs typeface="Cambria"/>
              </a:rPr>
              <a:t>and </a:t>
            </a:r>
            <a:r>
              <a:rPr sz="2000" spc="5" dirty="0">
                <a:latin typeface="Cambria"/>
                <a:cs typeface="Cambria"/>
              </a:rPr>
              <a:t> </a:t>
            </a:r>
            <a:r>
              <a:rPr sz="2000" dirty="0">
                <a:latin typeface="Cambria"/>
                <a:cs typeface="Cambria"/>
              </a:rPr>
              <a:t>hand.</a:t>
            </a:r>
            <a:endParaRPr lang="en-GB" sz="2000" dirty="0">
              <a:latin typeface="Cambria"/>
              <a:cs typeface="Cambria"/>
            </a:endParaRPr>
          </a:p>
          <a:p>
            <a:pPr marL="12065" marR="5715" algn="just">
              <a:lnSpc>
                <a:spcPts val="2590"/>
              </a:lnSpc>
              <a:spcBef>
                <a:spcPts val="610"/>
              </a:spcBef>
              <a:buClr>
                <a:srgbClr val="FF388B"/>
              </a:buClr>
              <a:buSzPct val="70833"/>
              <a:tabLst>
                <a:tab pos="187960" algn="l"/>
              </a:tabLst>
            </a:pPr>
            <a:endParaRPr lang="en-GB" sz="2000" dirty="0">
              <a:latin typeface="Cambria"/>
              <a:cs typeface="Cambria"/>
            </a:endParaRPr>
          </a:p>
          <a:p>
            <a:pPr marL="12065" marR="5715" algn="just">
              <a:lnSpc>
                <a:spcPts val="2590"/>
              </a:lnSpc>
              <a:spcBef>
                <a:spcPts val="610"/>
              </a:spcBef>
              <a:buClr>
                <a:srgbClr val="FF388B"/>
              </a:buClr>
              <a:buSzPct val="70833"/>
              <a:tabLst>
                <a:tab pos="187960" algn="l"/>
              </a:tabLst>
            </a:pPr>
            <a:r>
              <a:rPr lang="en-GB" sz="2000" dirty="0">
                <a:latin typeface="Cambria"/>
                <a:cs typeface="Cambria"/>
              </a:rPr>
              <a:t>- At the </a:t>
            </a:r>
            <a:r>
              <a:rPr lang="en-GB" sz="2000" dirty="0">
                <a:solidFill>
                  <a:srgbClr val="FF0000"/>
                </a:solidFill>
                <a:latin typeface="Cambria"/>
                <a:cs typeface="Cambria"/>
              </a:rPr>
              <a:t>basis</a:t>
            </a:r>
            <a:r>
              <a:rPr lang="en-GB" sz="2000" dirty="0">
                <a:latin typeface="Cambria"/>
                <a:cs typeface="Cambria"/>
              </a:rPr>
              <a:t> of the distal end of radius there is articular surface named </a:t>
            </a:r>
            <a:r>
              <a:rPr lang="en-GB" sz="2000" b="1" dirty="0">
                <a:latin typeface="Cambria"/>
                <a:cs typeface="Cambria"/>
              </a:rPr>
              <a:t>facies </a:t>
            </a:r>
            <a:r>
              <a:rPr lang="en-GB" sz="2000" b="1" dirty="0" err="1">
                <a:latin typeface="Cambria"/>
                <a:cs typeface="Cambria"/>
              </a:rPr>
              <a:t>articularis</a:t>
            </a:r>
            <a:r>
              <a:rPr lang="en-GB" sz="2000" b="1" dirty="0">
                <a:latin typeface="Cambria"/>
                <a:cs typeface="Cambria"/>
              </a:rPr>
              <a:t> inferior </a:t>
            </a:r>
            <a:r>
              <a:rPr lang="en-GB" sz="2000" dirty="0">
                <a:latin typeface="Cambria"/>
                <a:cs typeface="Cambria"/>
              </a:rPr>
              <a:t>that articulate with scaphoid and lunate bone of wrist and form the part of radiocarpal joint.</a:t>
            </a:r>
            <a:endParaRPr sz="2000" dirty="0">
              <a:latin typeface="Cambria"/>
              <a:cs typeface="Cambria"/>
            </a:endParaRPr>
          </a:p>
        </p:txBody>
      </p:sp>
      <p:pic>
        <p:nvPicPr>
          <p:cNvPr id="3" name="object 3"/>
          <p:cNvPicPr/>
          <p:nvPr/>
        </p:nvPicPr>
        <p:blipFill>
          <a:blip r:embed="rId2" cstate="print"/>
          <a:stretch>
            <a:fillRect/>
          </a:stretch>
        </p:blipFill>
        <p:spPr>
          <a:xfrm>
            <a:off x="5364088" y="169305"/>
            <a:ext cx="2601487" cy="2551584"/>
          </a:xfrm>
          <a:prstGeom prst="rect">
            <a:avLst/>
          </a:prstGeom>
        </p:spPr>
      </p:pic>
      <p:pic>
        <p:nvPicPr>
          <p:cNvPr id="7" name="Picture 6">
            <a:extLst>
              <a:ext uri="{FF2B5EF4-FFF2-40B4-BE49-F238E27FC236}">
                <a16:creationId xmlns:a16="http://schemas.microsoft.com/office/drawing/2014/main" id="{78945EC8-DB21-C7AA-B32E-01625B8EACB0}"/>
              </a:ext>
            </a:extLst>
          </p:cNvPr>
          <p:cNvPicPr>
            <a:picLocks noChangeAspect="1"/>
          </p:cNvPicPr>
          <p:nvPr/>
        </p:nvPicPr>
        <p:blipFill>
          <a:blip r:embed="rId3"/>
          <a:stretch>
            <a:fillRect/>
          </a:stretch>
        </p:blipFill>
        <p:spPr>
          <a:xfrm>
            <a:off x="4561056" y="4725144"/>
            <a:ext cx="4391929" cy="1955311"/>
          </a:xfrm>
          <a:prstGeom prst="rect">
            <a:avLst/>
          </a:prstGeom>
        </p:spPr>
      </p:pic>
      <p:pic>
        <p:nvPicPr>
          <p:cNvPr id="8" name="Picture 7">
            <a:extLst>
              <a:ext uri="{FF2B5EF4-FFF2-40B4-BE49-F238E27FC236}">
                <a16:creationId xmlns:a16="http://schemas.microsoft.com/office/drawing/2014/main" id="{C6E2333E-25BF-3E37-76A5-9BD853BF2C7F}"/>
              </a:ext>
            </a:extLst>
          </p:cNvPr>
          <p:cNvPicPr>
            <a:picLocks noChangeAspect="1"/>
          </p:cNvPicPr>
          <p:nvPr/>
        </p:nvPicPr>
        <p:blipFill rotWithShape="1">
          <a:blip r:embed="rId4"/>
          <a:srcRect l="7135" r="3696"/>
          <a:stretch/>
        </p:blipFill>
        <p:spPr>
          <a:xfrm>
            <a:off x="4866513" y="2823994"/>
            <a:ext cx="3960440" cy="1926550"/>
          </a:xfrm>
          <a:prstGeom prst="rect">
            <a:avLst/>
          </a:prstGeom>
        </p:spPr>
      </p:pic>
    </p:spTree>
    <p:extLst>
      <p:ext uri="{BB962C8B-B14F-4D97-AF65-F5344CB8AC3E}">
        <p14:creationId xmlns:p14="http://schemas.microsoft.com/office/powerpoint/2010/main" val="33976014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A0A891-392D-F5E4-548C-A5A889A4DDFE}"/>
              </a:ext>
            </a:extLst>
          </p:cNvPr>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Radius</a:t>
            </a:r>
            <a:endParaRPr lang="ar-SA" sz="4000" b="1" i="1" dirty="0">
              <a:solidFill>
                <a:schemeClr val="bg1"/>
              </a:solidFill>
            </a:endParaRPr>
          </a:p>
        </p:txBody>
      </p:sp>
      <p:pic>
        <p:nvPicPr>
          <p:cNvPr id="25605" name="Picture 2" descr="C:\Documents and Settings\User\My Documents\Student Gray\7. Upper limb\F66122-007-f077a.jpg">
            <a:extLst>
              <a:ext uri="{FF2B5EF4-FFF2-40B4-BE49-F238E27FC236}">
                <a16:creationId xmlns:a16="http://schemas.microsoft.com/office/drawing/2014/main" id="{FA50429E-8061-CC7E-C64E-5951E4177130}"/>
              </a:ext>
            </a:extLst>
          </p:cNvPr>
          <p:cNvPicPr>
            <a:picLocks noGrp="1" noChangeAspect="1" noChangeArrowheads="1"/>
          </p:cNvPicPr>
          <p:nvPr>
            <p:ph sz="half" idx="1"/>
          </p:nvPr>
        </p:nvPicPr>
        <p:blipFill>
          <a:blip r:embed="rId2">
            <a:lum contrast="-10000"/>
            <a:extLst>
              <a:ext uri="{28A0092B-C50C-407E-A947-70E740481C1C}">
                <a14:useLocalDpi xmlns:a14="http://schemas.microsoft.com/office/drawing/2010/main" val="0"/>
              </a:ext>
            </a:extLst>
          </a:blip>
          <a:srcRect l="11118" r="12910" b="2614"/>
          <a:stretch>
            <a:fillRect/>
          </a:stretch>
        </p:blipFill>
        <p:spPr>
          <a:xfrm>
            <a:off x="250825" y="1916113"/>
            <a:ext cx="4249738" cy="4752975"/>
          </a:xfrm>
          <a:ln w="38100">
            <a:solidFill>
              <a:schemeClr val="tx1"/>
            </a:solidFill>
            <a:miter lim="800000"/>
            <a:headEnd/>
            <a:tailEnd/>
          </a:ln>
        </p:spPr>
      </p:pic>
      <p:sp>
        <p:nvSpPr>
          <p:cNvPr id="3" name="Content Placeholder 2">
            <a:extLst>
              <a:ext uri="{FF2B5EF4-FFF2-40B4-BE49-F238E27FC236}">
                <a16:creationId xmlns:a16="http://schemas.microsoft.com/office/drawing/2014/main" id="{F319B76A-3D10-A2DC-4596-A6ABBF23FA05}"/>
              </a:ext>
            </a:extLst>
          </p:cNvPr>
          <p:cNvSpPr>
            <a:spLocks noGrp="1"/>
          </p:cNvSpPr>
          <p:nvPr>
            <p:ph sz="half" idx="2"/>
          </p:nvPr>
        </p:nvSpPr>
        <p:spPr>
          <a:xfrm>
            <a:off x="4500563" y="1920875"/>
            <a:ext cx="4643437" cy="5151438"/>
          </a:xfrm>
          <a:solidFill>
            <a:schemeClr val="accent4">
              <a:lumMod val="20000"/>
              <a:lumOff val="80000"/>
            </a:schemeClr>
          </a:solidFill>
          <a:ln>
            <a:solidFill>
              <a:schemeClr val="tx1"/>
            </a:solidFill>
          </a:ln>
        </p:spPr>
        <p:txBody>
          <a:bodyPr>
            <a:normAutofit/>
          </a:bodyPr>
          <a:lstStyle/>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is the shorter and lateral of the two forearm bones.</a:t>
            </a:r>
          </a:p>
          <a:p>
            <a:pPr marL="274320" indent="-274320" fontAlgn="auto">
              <a:spcAft>
                <a:spcPts val="0"/>
              </a:spcAft>
              <a:buClr>
                <a:schemeClr val="accent3"/>
              </a:buClr>
              <a:buFont typeface="Wingdings 2"/>
              <a:buChar char=""/>
              <a:defRPr/>
            </a:pPr>
            <a:r>
              <a:rPr lang="en-US" sz="2000" b="1" i="1" u="sng" dirty="0">
                <a:solidFill>
                  <a:srgbClr val="FF0000"/>
                </a:solidFill>
              </a:rPr>
              <a:t>Proximal End:</a:t>
            </a:r>
          </a:p>
          <a:p>
            <a:pPr marL="274320" indent="-274320" fontAlgn="auto">
              <a:spcAft>
                <a:spcPts val="0"/>
              </a:spcAft>
              <a:buClr>
                <a:schemeClr val="accent3"/>
              </a:buClr>
              <a:buFont typeface="Wingdings 2"/>
              <a:buChar char=""/>
              <a:defRPr/>
            </a:pPr>
            <a:r>
              <a:rPr lang="en-US" sz="2000" b="1" i="1" u="sng" dirty="0">
                <a:solidFill>
                  <a:schemeClr val="accent1">
                    <a:lumMod val="75000"/>
                  </a:schemeClr>
                </a:solidFill>
              </a:rPr>
              <a:t>1. </a:t>
            </a:r>
            <a:r>
              <a:rPr lang="en-US" sz="2000" b="1" i="1" u="sng" dirty="0">
                <a:solidFill>
                  <a:srgbClr val="0033CC"/>
                </a:solidFill>
              </a:rPr>
              <a:t>Head</a:t>
            </a:r>
            <a:r>
              <a:rPr lang="en-US" sz="2000" b="1" i="1" dirty="0"/>
              <a:t>: small &amp; circular</a:t>
            </a:r>
          </a:p>
          <a:p>
            <a:pPr marL="274320" indent="-274320" fontAlgn="auto">
              <a:spcAft>
                <a:spcPts val="0"/>
              </a:spcAft>
              <a:buClr>
                <a:schemeClr val="accent3"/>
              </a:buClr>
              <a:buFont typeface="Wingdings 2"/>
              <a:buChar char=""/>
              <a:defRPr/>
            </a:pPr>
            <a:r>
              <a:rPr lang="en-US" sz="2000" b="1" i="1" dirty="0"/>
              <a:t>Its upper surface is concave for articulation with the </a:t>
            </a:r>
            <a:r>
              <a:rPr lang="en-US" sz="2000" b="1" i="1" dirty="0" err="1"/>
              <a:t>Capitulum</a:t>
            </a:r>
            <a:r>
              <a:rPr lang="en-US" sz="2000" b="1" i="1" dirty="0"/>
              <a:t>.</a:t>
            </a:r>
          </a:p>
          <a:p>
            <a:pPr marL="274320" indent="-274320" fontAlgn="auto">
              <a:spcAft>
                <a:spcPts val="0"/>
              </a:spcAft>
              <a:buClr>
                <a:schemeClr val="accent3"/>
              </a:buClr>
              <a:buFont typeface="Wingdings 2"/>
              <a:buChar char=""/>
              <a:defRPr/>
            </a:pPr>
            <a:r>
              <a:rPr lang="en-US" sz="2000" b="1" i="1" u="sng" dirty="0">
                <a:solidFill>
                  <a:schemeClr val="accent1">
                    <a:lumMod val="75000"/>
                  </a:schemeClr>
                </a:solidFill>
              </a:rPr>
              <a:t>2</a:t>
            </a:r>
            <a:r>
              <a:rPr lang="en-US" sz="2000" b="1" i="1" u="sng" dirty="0">
                <a:solidFill>
                  <a:srgbClr val="0033CC"/>
                </a:solidFill>
              </a:rPr>
              <a:t>. Neck</a:t>
            </a:r>
            <a:r>
              <a:rPr lang="en-US" sz="2000" b="1" i="1" u="sng" dirty="0">
                <a:solidFill>
                  <a:schemeClr val="accent1">
                    <a:lumMod val="75000"/>
                  </a:schemeClr>
                </a:solidFill>
              </a:rPr>
              <a:t>.</a:t>
            </a:r>
          </a:p>
          <a:p>
            <a:pPr marL="274320" indent="-274320" fontAlgn="auto">
              <a:spcAft>
                <a:spcPts val="0"/>
              </a:spcAft>
              <a:buClr>
                <a:schemeClr val="accent3"/>
              </a:buClr>
              <a:buFont typeface="Wingdings 2"/>
              <a:buChar char=""/>
              <a:defRPr/>
            </a:pPr>
            <a:r>
              <a:rPr lang="en-US" sz="2000" b="1" i="1" dirty="0">
                <a:solidFill>
                  <a:schemeClr val="accent1">
                    <a:lumMod val="75000"/>
                  </a:schemeClr>
                </a:solidFill>
              </a:rPr>
              <a:t>3</a:t>
            </a:r>
            <a:r>
              <a:rPr lang="en-US" sz="2000" b="1" i="1" u="sng" dirty="0">
                <a:solidFill>
                  <a:schemeClr val="accent1">
                    <a:lumMod val="75000"/>
                  </a:schemeClr>
                </a:solidFill>
              </a:rPr>
              <a:t>. </a:t>
            </a:r>
            <a:r>
              <a:rPr lang="en-US" sz="2000" b="1" i="1" u="sng" dirty="0">
                <a:solidFill>
                  <a:srgbClr val="0033CC"/>
                </a:solidFill>
              </a:rPr>
              <a:t>Radial (</a:t>
            </a:r>
            <a:r>
              <a:rPr lang="en-US" sz="2000" b="1" i="1" u="sng" dirty="0" err="1">
                <a:solidFill>
                  <a:srgbClr val="0033CC"/>
                </a:solidFill>
              </a:rPr>
              <a:t>Biciptal</a:t>
            </a:r>
            <a:r>
              <a:rPr lang="en-US" sz="2000" b="1" i="1" u="sng" dirty="0">
                <a:solidFill>
                  <a:srgbClr val="0033CC"/>
                </a:solidFill>
              </a:rPr>
              <a:t>) Tuberosity</a:t>
            </a:r>
            <a:r>
              <a:rPr lang="en-US" sz="2000" b="1" i="1" u="sng" dirty="0">
                <a:solidFill>
                  <a:schemeClr val="accent1">
                    <a:lumMod val="75000"/>
                  </a:schemeClr>
                </a:solidFill>
              </a:rPr>
              <a:t> </a:t>
            </a:r>
            <a:r>
              <a:rPr lang="en-US" sz="2000" b="1" i="1" dirty="0">
                <a:solidFill>
                  <a:schemeClr val="accent1">
                    <a:lumMod val="75000"/>
                  </a:schemeClr>
                </a:solidFill>
              </a:rPr>
              <a:t>: </a:t>
            </a:r>
            <a:r>
              <a:rPr lang="en-US" sz="2000" b="1" i="1" dirty="0"/>
              <a:t>medially directed and separates the proximal end from the body.</a:t>
            </a:r>
          </a:p>
          <a:p>
            <a:pPr marL="274320" indent="-274320" fontAlgn="auto">
              <a:spcAft>
                <a:spcPts val="0"/>
              </a:spcAft>
              <a:buClr>
                <a:schemeClr val="accent3"/>
              </a:buClr>
              <a:buFont typeface="Wingdings 2"/>
              <a:buChar char=""/>
              <a:defRPr/>
            </a:pPr>
            <a:r>
              <a:rPr lang="en-US" sz="2000" b="1" i="1" u="sng" dirty="0">
                <a:solidFill>
                  <a:srgbClr val="FF0000"/>
                </a:solidFill>
              </a:rPr>
              <a:t>Shaft:</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Has a lateral convexity.</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gradually enlarges as it passes distally. </a:t>
            </a:r>
          </a:p>
          <a:p>
            <a:pPr marL="274320" indent="-274320" fontAlgn="auto">
              <a:spcAft>
                <a:spcPts val="0"/>
              </a:spcAft>
              <a:buClr>
                <a:schemeClr val="accent3"/>
              </a:buClr>
              <a:buFont typeface="Wingdings 2"/>
              <a:buChar char=""/>
              <a:defRPr/>
            </a:pPr>
            <a:endParaRPr lang="en-US" sz="2400" b="1" i="1" dirty="0"/>
          </a:p>
          <a:p>
            <a:pPr marL="274320" indent="-274320" fontAlgn="auto">
              <a:spcAft>
                <a:spcPts val="0"/>
              </a:spcAft>
              <a:buClr>
                <a:schemeClr val="accent3"/>
              </a:buClr>
              <a:buFont typeface="Wingdings 2"/>
              <a:buChar char=""/>
              <a:defRPr/>
            </a:pPr>
            <a:endParaRPr lang="en-US" sz="2400" b="1" i="1" dirty="0"/>
          </a:p>
          <a:p>
            <a:pPr marL="274320" indent="-274320" fontAlgn="auto">
              <a:spcAft>
                <a:spcPts val="0"/>
              </a:spcAft>
              <a:buClr>
                <a:schemeClr val="accent3"/>
              </a:buClr>
              <a:buFont typeface="Wingdings 2"/>
              <a:buChar char=""/>
              <a:defRPr/>
            </a:pPr>
            <a:endParaRPr lang="en-US" sz="2400" b="1" i="1" dirty="0"/>
          </a:p>
          <a:p>
            <a:pPr marL="274320" indent="-274320" fontAlgn="auto">
              <a:spcAft>
                <a:spcPts val="0"/>
              </a:spcAft>
              <a:buClr>
                <a:schemeClr val="accent3"/>
              </a:buClr>
              <a:buFont typeface="Wingdings 2"/>
              <a:buChar char=""/>
              <a:defRPr/>
            </a:pPr>
            <a:endParaRPr lang="en-US" dirty="0"/>
          </a:p>
          <a:p>
            <a:pPr marL="274320" indent="-274320" fontAlgn="auto">
              <a:spcAft>
                <a:spcPts val="0"/>
              </a:spcAft>
              <a:buClr>
                <a:schemeClr val="accent3"/>
              </a:buClr>
              <a:buFont typeface="Wingdings 2"/>
              <a:buChar char=""/>
              <a:defRPr/>
            </a:pPr>
            <a:endParaRPr lang="ar-SA" dirty="0"/>
          </a:p>
        </p:txBody>
      </p:sp>
    </p:spTree>
    <p:extLst>
      <p:ext uri="{BB962C8B-B14F-4D97-AF65-F5344CB8AC3E}">
        <p14:creationId xmlns:p14="http://schemas.microsoft.com/office/powerpoint/2010/main" val="39205591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B349A-1549-1352-D0A9-C014A9D20DE4}"/>
              </a:ext>
            </a:extLst>
          </p:cNvPr>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Radius</a:t>
            </a:r>
            <a:endParaRPr lang="en-US" sz="4000" dirty="0">
              <a:solidFill>
                <a:schemeClr val="bg1"/>
              </a:solidFill>
            </a:endParaRPr>
          </a:p>
        </p:txBody>
      </p:sp>
      <p:sp>
        <p:nvSpPr>
          <p:cNvPr id="4" name="Content Placeholder 3">
            <a:extLst>
              <a:ext uri="{FF2B5EF4-FFF2-40B4-BE49-F238E27FC236}">
                <a16:creationId xmlns:a16="http://schemas.microsoft.com/office/drawing/2014/main" id="{ADD82452-003E-F2EC-8450-184535194D89}"/>
              </a:ext>
            </a:extLst>
          </p:cNvPr>
          <p:cNvSpPr>
            <a:spLocks noGrp="1"/>
          </p:cNvSpPr>
          <p:nvPr>
            <p:ph sz="half" idx="2"/>
          </p:nvPr>
        </p:nvSpPr>
        <p:spPr>
          <a:xfrm>
            <a:off x="4284663" y="1920875"/>
            <a:ext cx="4402137" cy="4433888"/>
          </a:xfrm>
          <a:solidFill>
            <a:schemeClr val="accent6">
              <a:lumMod val="20000"/>
              <a:lumOff val="80000"/>
            </a:schemeClr>
          </a:solidFill>
          <a:ln>
            <a:solidFill>
              <a:schemeClr val="tx1"/>
            </a:solidFill>
          </a:ln>
        </p:spPr>
        <p:txBody>
          <a:bodyPr>
            <a:normAutofit/>
          </a:bodyPr>
          <a:lstStyle/>
          <a:p>
            <a:pPr marL="274320" indent="-274320" fontAlgn="auto">
              <a:spcAft>
                <a:spcPts val="0"/>
              </a:spcAft>
              <a:buClr>
                <a:schemeClr val="accent3"/>
              </a:buClr>
              <a:buFont typeface="Wingdings 2"/>
              <a:buChar char=""/>
              <a:defRPr/>
            </a:pPr>
            <a:r>
              <a:rPr lang="en-US" sz="2000" b="1" i="1" u="sng" dirty="0">
                <a:solidFill>
                  <a:srgbClr val="FF0000"/>
                </a:solidFill>
                <a:latin typeface="Times New Roman" pitchFamily="18" charset="0"/>
                <a:cs typeface="Times New Roman" pitchFamily="18" charset="0"/>
              </a:rPr>
              <a:t>Distal (Lower) End:</a:t>
            </a:r>
            <a:r>
              <a:rPr lang="en-US" sz="2000" b="1" i="1" dirty="0">
                <a:latin typeface="Times New Roman" pitchFamily="18" charset="0"/>
                <a:cs typeface="Times New Roman" pitchFamily="18" charset="0"/>
              </a:rPr>
              <a:t> It is rectangular</a:t>
            </a:r>
            <a:endParaRPr lang="en-US" sz="2000" b="1" i="1" u="sng" dirty="0">
              <a:solidFill>
                <a:srgbClr val="FF0000"/>
              </a:solidFill>
              <a:latin typeface="Times New Roman" pitchFamily="18" charset="0"/>
              <a:cs typeface="Times New Roman" pitchFamily="18" charset="0"/>
            </a:endParaRPr>
          </a:p>
          <a:p>
            <a:pPr marL="274320" indent="-274320" fontAlgn="auto">
              <a:spcAft>
                <a:spcPts val="0"/>
              </a:spcAft>
              <a:buClr>
                <a:schemeClr val="accent3"/>
              </a:buClr>
              <a:buFont typeface="Wingdings 2"/>
              <a:buChar char=""/>
              <a:defRPr/>
            </a:pPr>
            <a:r>
              <a:rPr lang="en-US" sz="2000" b="1" i="1" dirty="0">
                <a:solidFill>
                  <a:srgbClr val="0033CC"/>
                </a:solidFill>
                <a:latin typeface="Times New Roman" pitchFamily="18" charset="0"/>
                <a:cs typeface="Times New Roman" pitchFamily="18" charset="0"/>
              </a:rPr>
              <a:t>1. </a:t>
            </a:r>
            <a:r>
              <a:rPr lang="en-US" sz="2000" b="1" i="1" u="sng" dirty="0" err="1">
                <a:solidFill>
                  <a:srgbClr val="0033CC"/>
                </a:solidFill>
                <a:latin typeface="Times New Roman" pitchFamily="18" charset="0"/>
                <a:cs typeface="Times New Roman" pitchFamily="18" charset="0"/>
              </a:rPr>
              <a:t>Ulnar</a:t>
            </a:r>
            <a:r>
              <a:rPr lang="en-US" sz="2000" b="1" i="1" u="sng" dirty="0">
                <a:solidFill>
                  <a:srgbClr val="0033CC"/>
                </a:solidFill>
                <a:latin typeface="Times New Roman" pitchFamily="18" charset="0"/>
                <a:cs typeface="Times New Roman" pitchFamily="18" charset="0"/>
              </a:rPr>
              <a:t> Notch :</a:t>
            </a:r>
            <a:r>
              <a:rPr lang="en-US" sz="2000" b="1" i="1" dirty="0">
                <a:latin typeface="Times New Roman" pitchFamily="18" charset="0"/>
                <a:cs typeface="Times New Roman" pitchFamily="18" charset="0"/>
              </a:rPr>
              <a:t> a medial concavity</a:t>
            </a:r>
            <a:r>
              <a:rPr lang="en-US" sz="2000" b="1" i="1" u="sng" dirty="0">
                <a:solidFill>
                  <a:srgbClr val="0033CC"/>
                </a:solidFill>
                <a:latin typeface="Times New Roman" pitchFamily="18" charset="0"/>
                <a:cs typeface="Times New Roman" pitchFamily="18" charset="0"/>
              </a:rPr>
              <a:t> </a:t>
            </a:r>
            <a:r>
              <a:rPr lang="en-US" sz="2000" b="1" i="1" dirty="0">
                <a:latin typeface="Times New Roman" pitchFamily="18" charset="0"/>
                <a:cs typeface="Times New Roman" pitchFamily="18" charset="0"/>
              </a:rPr>
              <a:t>to accommodate the head of the ulna.</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2.Radial </a:t>
            </a:r>
            <a:r>
              <a:rPr lang="en-US" sz="2000" b="1" i="1" u="sng" dirty="0" err="1">
                <a:solidFill>
                  <a:srgbClr val="0033CC"/>
                </a:solidFill>
                <a:latin typeface="Times New Roman" pitchFamily="18" charset="0"/>
                <a:cs typeface="Times New Roman" pitchFamily="18" charset="0"/>
              </a:rPr>
              <a:t>Styloid</a:t>
            </a:r>
            <a:r>
              <a:rPr lang="en-US" sz="2000" b="1" i="1" u="sng" dirty="0">
                <a:solidFill>
                  <a:srgbClr val="0033CC"/>
                </a:solidFill>
                <a:latin typeface="Times New Roman" pitchFamily="18" charset="0"/>
                <a:cs typeface="Times New Roman" pitchFamily="18" charset="0"/>
              </a:rPr>
              <a:t> process</a:t>
            </a:r>
            <a:r>
              <a:rPr lang="en-US" sz="2000" b="1" i="1" dirty="0">
                <a:solidFill>
                  <a:srgbClr val="0033CC"/>
                </a:solidFill>
                <a:latin typeface="Times New Roman" pitchFamily="18" charset="0"/>
                <a:cs typeface="Times New Roman" pitchFamily="18" charset="0"/>
              </a:rPr>
              <a:t>:  </a:t>
            </a:r>
            <a:r>
              <a:rPr lang="en-US" sz="2000" b="1" i="1" dirty="0">
                <a:latin typeface="Times New Roman" pitchFamily="18" charset="0"/>
                <a:cs typeface="Times New Roman" pitchFamily="18" charset="0"/>
              </a:rPr>
              <a:t>extends from the lateral aspect. </a:t>
            </a:r>
          </a:p>
          <a:p>
            <a:pPr marL="274320" indent="-274320" fontAlgn="auto">
              <a:spcAft>
                <a:spcPts val="0"/>
              </a:spcAft>
              <a:buClr>
                <a:schemeClr val="accent3"/>
              </a:buClr>
              <a:buFont typeface="Wingdings 2"/>
              <a:buChar char=""/>
              <a:defRPr/>
            </a:pPr>
            <a:r>
              <a:rPr lang="en-US" sz="2000" b="1" i="1" u="sng" dirty="0">
                <a:solidFill>
                  <a:srgbClr val="0033CC"/>
                </a:solidFill>
                <a:latin typeface="Times New Roman" pitchFamily="18" charset="0"/>
                <a:cs typeface="Times New Roman" pitchFamily="18" charset="0"/>
              </a:rPr>
              <a:t>3.Dorsal tubercle</a:t>
            </a:r>
            <a:r>
              <a:rPr lang="en-US" sz="2000" b="1" i="1" dirty="0">
                <a:solidFill>
                  <a:srgbClr val="0033CC"/>
                </a:solidFill>
                <a:latin typeface="Times New Roman" pitchFamily="18" charset="0"/>
                <a:cs typeface="Times New Roman" pitchFamily="18" charset="0"/>
              </a:rPr>
              <a:t>: </a:t>
            </a:r>
            <a:r>
              <a:rPr lang="en-US" sz="2000" b="1" i="1" dirty="0">
                <a:latin typeface="Times New Roman" pitchFamily="18" charset="0"/>
                <a:cs typeface="Times New Roman" pitchFamily="18" charset="0"/>
              </a:rPr>
              <a:t>projects dorsally.</a:t>
            </a:r>
          </a:p>
        </p:txBody>
      </p:sp>
      <p:pic>
        <p:nvPicPr>
          <p:cNvPr id="26630" name="Picture 2" descr="C:\Documents and Settings\User\My Documents\Student Gray\7. Upper limb\F66122-007-f077a.jpg">
            <a:extLst>
              <a:ext uri="{FF2B5EF4-FFF2-40B4-BE49-F238E27FC236}">
                <a16:creationId xmlns:a16="http://schemas.microsoft.com/office/drawing/2014/main" id="{82005C3C-2DFA-0698-26E1-1CEA69D2A1F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10001" r="12000" b="1540"/>
          <a:stretch>
            <a:fillRect/>
          </a:stretch>
        </p:blipFill>
        <p:spPr>
          <a:xfrm>
            <a:off x="1071563" y="2000250"/>
            <a:ext cx="2786062" cy="4643438"/>
          </a:xfrm>
          <a:ln w="38100">
            <a:solidFill>
              <a:schemeClr val="tx1"/>
            </a:solidFill>
            <a:miter lim="800000"/>
            <a:headEnd/>
            <a:tailEnd/>
          </a:ln>
        </p:spPr>
      </p:pic>
    </p:spTree>
    <p:extLst>
      <p:ext uri="{BB962C8B-B14F-4D97-AF65-F5344CB8AC3E}">
        <p14:creationId xmlns:p14="http://schemas.microsoft.com/office/powerpoint/2010/main" val="38184610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A8C74-6E1B-99EB-66E5-CA873A1CC61F}"/>
              </a:ext>
            </a:extLst>
          </p:cNvPr>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Fractures of radius &amp; ulna</a:t>
            </a:r>
          </a:p>
        </p:txBody>
      </p:sp>
      <p:sp>
        <p:nvSpPr>
          <p:cNvPr id="4" name="Content Placeholder 3">
            <a:extLst>
              <a:ext uri="{FF2B5EF4-FFF2-40B4-BE49-F238E27FC236}">
                <a16:creationId xmlns:a16="http://schemas.microsoft.com/office/drawing/2014/main" id="{087ACBF1-B65F-1F9F-DB90-FC013D132BE7}"/>
              </a:ext>
            </a:extLst>
          </p:cNvPr>
          <p:cNvSpPr>
            <a:spLocks noGrp="1"/>
          </p:cNvSpPr>
          <p:nvPr>
            <p:ph sz="half" idx="2"/>
          </p:nvPr>
        </p:nvSpPr>
        <p:spPr>
          <a:xfrm>
            <a:off x="4067175" y="1920875"/>
            <a:ext cx="4826000" cy="4937125"/>
          </a:xfrm>
          <a:solidFill>
            <a:schemeClr val="accent4">
              <a:lumMod val="20000"/>
              <a:lumOff val="80000"/>
            </a:schemeClr>
          </a:solidFill>
          <a:ln w="28575">
            <a:solidFill>
              <a:schemeClr val="tx1"/>
            </a:solidFill>
          </a:ln>
        </p:spPr>
        <p:txBody>
          <a:bodyPr>
            <a:normAutofit fontScale="92500" lnSpcReduction="20000"/>
          </a:bodyPr>
          <a:lstStyle/>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Because the radius &amp; ulna are firmly bound by the </a:t>
            </a:r>
            <a:r>
              <a:rPr lang="en-US" sz="2000" b="1" i="1" dirty="0" err="1">
                <a:latin typeface="Times New Roman" pitchFamily="18" charset="0"/>
                <a:cs typeface="Times New Roman" pitchFamily="18" charset="0"/>
              </a:rPr>
              <a:t>interosseous</a:t>
            </a:r>
            <a:r>
              <a:rPr lang="en-US" sz="2000" b="1" i="1" dirty="0">
                <a:latin typeface="Times New Roman" pitchFamily="18" charset="0"/>
                <a:cs typeface="Times New Roman" pitchFamily="18" charset="0"/>
              </a:rPr>
              <a:t> membrane, a fracture of one bone is commonly associated with dislocation of the nearest joint.</a:t>
            </a:r>
          </a:p>
          <a:p>
            <a:pPr marL="274320" indent="-274320" fontAlgn="auto">
              <a:spcAft>
                <a:spcPts val="0"/>
              </a:spcAft>
              <a:buClr>
                <a:schemeClr val="accent3"/>
              </a:buClr>
              <a:buFont typeface="Wingdings 2"/>
              <a:buChar char=""/>
              <a:defRPr/>
            </a:pPr>
            <a:r>
              <a:rPr lang="en-US" sz="2000" b="1" i="1" u="sng" dirty="0" err="1">
                <a:solidFill>
                  <a:srgbClr val="C00000"/>
                </a:solidFill>
                <a:latin typeface="Times New Roman" pitchFamily="18" charset="0"/>
                <a:cs typeface="Times New Roman" pitchFamily="18" charset="0"/>
              </a:rPr>
              <a:t>Colle</a:t>
            </a:r>
            <a:r>
              <a:rPr lang="en-US" sz="2000" b="1" i="1" u="sng" dirty="0">
                <a:solidFill>
                  <a:srgbClr val="C00000"/>
                </a:solidFill>
                <a:latin typeface="Times New Roman" pitchFamily="18" charset="0"/>
                <a:cs typeface="Times New Roman" pitchFamily="18" charset="0"/>
              </a:rPr>
              <a:t>’ s Fracture </a:t>
            </a:r>
            <a:r>
              <a:rPr lang="en-US" sz="2000" b="1" i="1" dirty="0">
                <a:latin typeface="Times New Roman" pitchFamily="18" charset="0"/>
                <a:cs typeface="Times New Roman" pitchFamily="18" charset="0"/>
              </a:rPr>
              <a:t>(fracture of the distal end of radius) </a:t>
            </a:r>
            <a:r>
              <a:rPr lang="en-US" sz="2000" b="1" i="1" u="sng" dirty="0">
                <a:latin typeface="Times New Roman" pitchFamily="18" charset="0"/>
                <a:cs typeface="Times New Roman" pitchFamily="18" charset="0"/>
              </a:rPr>
              <a:t>is the most common fracture of the forearm.</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is </a:t>
            </a:r>
            <a:r>
              <a:rPr lang="en-US" sz="2000" b="1" i="1" dirty="0">
                <a:solidFill>
                  <a:srgbClr val="C00000"/>
                </a:solidFill>
                <a:latin typeface="Times New Roman" pitchFamily="18" charset="0"/>
                <a:cs typeface="Times New Roman" pitchFamily="18" charset="0"/>
              </a:rPr>
              <a:t>more common in women after middle age because of osteoporosis.</a:t>
            </a:r>
          </a:p>
          <a:p>
            <a:pPr marL="274320" indent="-274320" fontAlgn="auto">
              <a:spcAft>
                <a:spcPts val="0"/>
              </a:spcAft>
              <a:buClr>
                <a:schemeClr val="accent3"/>
              </a:buClr>
              <a:buFont typeface="Wingdings 2"/>
              <a:buChar char=""/>
              <a:defRPr/>
            </a:pPr>
            <a:r>
              <a:rPr lang="en-US" sz="2000" b="1" i="1" dirty="0">
                <a:solidFill>
                  <a:srgbClr val="0000FF"/>
                </a:solidFill>
                <a:latin typeface="Times New Roman" pitchFamily="18" charset="0"/>
                <a:cs typeface="Times New Roman" pitchFamily="18" charset="0"/>
              </a:rPr>
              <a:t>It causes dinner fork deformity.</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It results from forced dorsiflexion of the hand as a result to ease  a fall by outstretching the upper limb.</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 typical history of the fracture includes </a:t>
            </a:r>
            <a:r>
              <a:rPr lang="en-US" sz="2000" b="1" i="1" u="sng" dirty="0">
                <a:latin typeface="Times New Roman" pitchFamily="18" charset="0"/>
                <a:cs typeface="Times New Roman" pitchFamily="18" charset="0"/>
              </a:rPr>
              <a:t>slipping.</a:t>
            </a:r>
            <a:r>
              <a:rPr lang="en-US" sz="2000" b="1" i="1" dirty="0">
                <a:latin typeface="Times New Roman" pitchFamily="18" charset="0"/>
                <a:cs typeface="Times New Roman" pitchFamily="18" charset="0"/>
              </a:rPr>
              <a:t> Because of the rich blood supply to the distal end of the radius, bony union is usually good.</a:t>
            </a:r>
          </a:p>
        </p:txBody>
      </p:sp>
      <p:pic>
        <p:nvPicPr>
          <p:cNvPr id="27654" name="Picture 4" descr="9B13F2C5">
            <a:extLst>
              <a:ext uri="{FF2B5EF4-FFF2-40B4-BE49-F238E27FC236}">
                <a16:creationId xmlns:a16="http://schemas.microsoft.com/office/drawing/2014/main" id="{B1FA4137-F6DE-6BDF-C002-4A3B283771E7}"/>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39809" t="2423" r="20966" b="69096"/>
          <a:stretch>
            <a:fillRect/>
          </a:stretch>
        </p:blipFill>
        <p:spPr>
          <a:xfrm>
            <a:off x="539750" y="2060575"/>
            <a:ext cx="3455988" cy="1935163"/>
          </a:xfrm>
        </p:spPr>
      </p:pic>
      <p:pic>
        <p:nvPicPr>
          <p:cNvPr id="27655" name="Picture 4" descr="90D9BB79">
            <a:extLst>
              <a:ext uri="{FF2B5EF4-FFF2-40B4-BE49-F238E27FC236}">
                <a16:creationId xmlns:a16="http://schemas.microsoft.com/office/drawing/2014/main" id="{578C5A10-08C1-5C5F-2B3B-077F0F087E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987" t="43167" r="63646" b="11588"/>
          <a:stretch>
            <a:fillRect/>
          </a:stretch>
        </p:blipFill>
        <p:spPr bwMode="auto">
          <a:xfrm>
            <a:off x="179388" y="3860800"/>
            <a:ext cx="3455987"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F0C57DB9-052E-38A0-966F-B4E66AA4A2BF}"/>
              </a:ext>
            </a:extLst>
          </p:cNvPr>
          <p:cNvCxnSpPr/>
          <p:nvPr/>
        </p:nvCxnSpPr>
        <p:spPr>
          <a:xfrm flipV="1">
            <a:off x="1979613" y="6092825"/>
            <a:ext cx="144462" cy="431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8472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3249" y="188640"/>
            <a:ext cx="8059420" cy="444352"/>
          </a:xfrm>
          <a:prstGeom prst="rect">
            <a:avLst/>
          </a:prstGeom>
        </p:spPr>
        <p:txBody>
          <a:bodyPr vert="horz" wrap="square" lIns="0" tIns="13335" rIns="0" bIns="0" rtlCol="0">
            <a:spAutoFit/>
          </a:bodyPr>
          <a:lstStyle/>
          <a:p>
            <a:pPr marL="12700">
              <a:lnSpc>
                <a:spcPct val="100000"/>
              </a:lnSpc>
              <a:spcBef>
                <a:spcPts val="105"/>
              </a:spcBef>
            </a:pPr>
            <a:r>
              <a:rPr sz="2800" spc="-10" dirty="0"/>
              <a:t>General </a:t>
            </a:r>
            <a:r>
              <a:rPr sz="2800" spc="-15" dirty="0"/>
              <a:t>Anatomy</a:t>
            </a:r>
            <a:r>
              <a:rPr sz="2800" dirty="0"/>
              <a:t> of</a:t>
            </a:r>
            <a:r>
              <a:rPr sz="2800" spc="-5" dirty="0"/>
              <a:t> the Hand</a:t>
            </a:r>
            <a:r>
              <a:rPr sz="2800" spc="-25" dirty="0"/>
              <a:t> </a:t>
            </a:r>
            <a:r>
              <a:rPr sz="2800" spc="-5" dirty="0"/>
              <a:t>and </a:t>
            </a:r>
            <a:r>
              <a:rPr sz="2800" spc="-15" dirty="0"/>
              <a:t>Wrist </a:t>
            </a:r>
            <a:r>
              <a:rPr sz="2800" spc="-5" dirty="0"/>
              <a:t>Bones</a:t>
            </a:r>
          </a:p>
        </p:txBody>
      </p:sp>
      <p:sp>
        <p:nvSpPr>
          <p:cNvPr id="3" name="object 3"/>
          <p:cNvSpPr txBox="1"/>
          <p:nvPr/>
        </p:nvSpPr>
        <p:spPr>
          <a:xfrm>
            <a:off x="395536" y="1104887"/>
            <a:ext cx="3885565" cy="5753113"/>
          </a:xfrm>
          <a:prstGeom prst="rect">
            <a:avLst/>
          </a:prstGeom>
        </p:spPr>
        <p:txBody>
          <a:bodyPr vert="horz" wrap="square" lIns="0" tIns="67310" rIns="0" bIns="0" rtlCol="0">
            <a:spAutoFit/>
          </a:bodyPr>
          <a:lstStyle/>
          <a:p>
            <a:pPr marL="286385" marR="6985" indent="-274320" algn="just">
              <a:lnSpc>
                <a:spcPct val="80000"/>
              </a:lnSpc>
              <a:spcBef>
                <a:spcPts val="530"/>
              </a:spcBef>
              <a:buClr>
                <a:srgbClr val="FF388B"/>
              </a:buClr>
              <a:buSzPct val="75000"/>
              <a:buFont typeface="Microsoft Sans Serif"/>
              <a:buChar char=""/>
              <a:tabLst>
                <a:tab pos="287020" algn="l"/>
              </a:tabLst>
            </a:pPr>
            <a:r>
              <a:rPr sz="1800" spc="-5" dirty="0">
                <a:latin typeface="Cambria"/>
                <a:cs typeface="Cambria"/>
              </a:rPr>
              <a:t>Distal</a:t>
            </a:r>
            <a:r>
              <a:rPr sz="1800" dirty="0">
                <a:latin typeface="Cambria"/>
                <a:cs typeface="Cambria"/>
              </a:rPr>
              <a:t> </a:t>
            </a:r>
            <a:r>
              <a:rPr sz="1800" spc="-5" dirty="0">
                <a:latin typeface="Cambria"/>
                <a:cs typeface="Cambria"/>
              </a:rPr>
              <a:t>to</a:t>
            </a:r>
            <a:r>
              <a:rPr sz="1800"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radius</a:t>
            </a:r>
            <a:r>
              <a:rPr sz="1800" spc="-5" dirty="0">
                <a:latin typeface="Cambria"/>
                <a:cs typeface="Cambria"/>
              </a:rPr>
              <a:t> and</a:t>
            </a:r>
            <a:r>
              <a:rPr sz="1800" dirty="0">
                <a:latin typeface="Cambria"/>
                <a:cs typeface="Cambria"/>
              </a:rPr>
              <a:t> </a:t>
            </a:r>
            <a:r>
              <a:rPr sz="1800" spc="-5" dirty="0">
                <a:latin typeface="Cambria"/>
                <a:cs typeface="Cambria"/>
              </a:rPr>
              <a:t>ulna</a:t>
            </a:r>
            <a:r>
              <a:rPr sz="1800" dirty="0">
                <a:latin typeface="Cambria"/>
                <a:cs typeface="Cambria"/>
              </a:rPr>
              <a:t> </a:t>
            </a:r>
            <a:r>
              <a:rPr sz="1800" spc="-15" dirty="0">
                <a:latin typeface="Cambria"/>
                <a:cs typeface="Cambria"/>
              </a:rPr>
              <a:t>are </a:t>
            </a:r>
            <a:r>
              <a:rPr sz="1800" spc="-10" dirty="0">
                <a:latin typeface="Cambria"/>
                <a:cs typeface="Cambria"/>
              </a:rPr>
              <a:t> twenty-seven</a:t>
            </a:r>
            <a:r>
              <a:rPr sz="1800" spc="-5" dirty="0">
                <a:latin typeface="Cambria"/>
                <a:cs typeface="Cambria"/>
              </a:rPr>
              <a:t> bones</a:t>
            </a:r>
            <a:r>
              <a:rPr sz="1800" dirty="0">
                <a:latin typeface="Cambria"/>
                <a:cs typeface="Cambria"/>
              </a:rPr>
              <a:t> </a:t>
            </a:r>
            <a:r>
              <a:rPr sz="1800" spc="-5" dirty="0">
                <a:latin typeface="Cambria"/>
                <a:cs typeface="Cambria"/>
              </a:rPr>
              <a:t>that</a:t>
            </a:r>
            <a:r>
              <a:rPr sz="1800" dirty="0">
                <a:latin typeface="Cambria"/>
                <a:cs typeface="Cambria"/>
              </a:rPr>
              <a:t> </a:t>
            </a:r>
            <a:r>
              <a:rPr sz="1800" spc="-10" dirty="0">
                <a:latin typeface="Cambria"/>
                <a:cs typeface="Cambria"/>
              </a:rPr>
              <a:t>form</a:t>
            </a:r>
            <a:r>
              <a:rPr sz="1800" spc="-5" dirty="0">
                <a:latin typeface="Cambria"/>
                <a:cs typeface="Cambria"/>
              </a:rPr>
              <a:t> the </a:t>
            </a:r>
            <a:r>
              <a:rPr sz="1800" dirty="0">
                <a:latin typeface="Cambria"/>
                <a:cs typeface="Cambria"/>
              </a:rPr>
              <a:t> hand.</a:t>
            </a:r>
          </a:p>
          <a:p>
            <a:pPr marL="287020" indent="-274320" algn="just">
              <a:lnSpc>
                <a:spcPts val="1945"/>
              </a:lnSpc>
              <a:spcBef>
                <a:spcPts val="170"/>
              </a:spcBef>
              <a:buClr>
                <a:srgbClr val="FF388B"/>
              </a:buClr>
              <a:buSzPct val="75000"/>
              <a:buFont typeface="Microsoft Sans Serif"/>
              <a:buChar char=""/>
              <a:tabLst>
                <a:tab pos="287020" algn="l"/>
              </a:tabLst>
            </a:pPr>
            <a:r>
              <a:rPr sz="1800" spc="-5" dirty="0">
                <a:latin typeface="Cambria"/>
                <a:cs typeface="Cambria"/>
              </a:rPr>
              <a:t>Eight</a:t>
            </a:r>
            <a:r>
              <a:rPr sz="1800" spc="25" dirty="0">
                <a:latin typeface="Cambria"/>
                <a:cs typeface="Cambria"/>
              </a:rPr>
              <a:t> </a:t>
            </a:r>
            <a:r>
              <a:rPr sz="1800" spc="-5" dirty="0">
                <a:latin typeface="Cambria"/>
                <a:cs typeface="Cambria"/>
              </a:rPr>
              <a:t>small</a:t>
            </a:r>
            <a:r>
              <a:rPr sz="1800" spc="15" dirty="0">
                <a:latin typeface="Cambria"/>
                <a:cs typeface="Cambria"/>
              </a:rPr>
              <a:t> </a:t>
            </a:r>
            <a:r>
              <a:rPr sz="1800" spc="-5" dirty="0">
                <a:latin typeface="Cambria"/>
                <a:cs typeface="Cambria"/>
              </a:rPr>
              <a:t>carpal</a:t>
            </a:r>
            <a:r>
              <a:rPr sz="1800" spc="20" dirty="0">
                <a:latin typeface="Cambria"/>
                <a:cs typeface="Cambria"/>
              </a:rPr>
              <a:t> </a:t>
            </a:r>
            <a:r>
              <a:rPr sz="1800" spc="-5" dirty="0">
                <a:latin typeface="Cambria"/>
                <a:cs typeface="Cambria"/>
              </a:rPr>
              <a:t>bones</a:t>
            </a:r>
            <a:r>
              <a:rPr sz="1800" spc="20" dirty="0">
                <a:latin typeface="Cambria"/>
                <a:cs typeface="Cambria"/>
              </a:rPr>
              <a:t> </a:t>
            </a:r>
            <a:r>
              <a:rPr sz="1800" spc="-5" dirty="0">
                <a:latin typeface="Cambria"/>
                <a:cs typeface="Cambria"/>
              </a:rPr>
              <a:t>support</a:t>
            </a:r>
            <a:r>
              <a:rPr sz="1800" spc="30" dirty="0">
                <a:latin typeface="Cambria"/>
                <a:cs typeface="Cambria"/>
              </a:rPr>
              <a:t> </a:t>
            </a:r>
            <a:r>
              <a:rPr sz="1800" spc="-5" dirty="0">
                <a:latin typeface="Cambria"/>
                <a:cs typeface="Cambria"/>
              </a:rPr>
              <a:t>the</a:t>
            </a:r>
            <a:endParaRPr sz="1800" dirty="0">
              <a:latin typeface="Cambria"/>
              <a:cs typeface="Cambria"/>
            </a:endParaRPr>
          </a:p>
          <a:p>
            <a:pPr marL="286385" algn="just">
              <a:lnSpc>
                <a:spcPts val="1945"/>
              </a:lnSpc>
            </a:pPr>
            <a:r>
              <a:rPr sz="1800" spc="-5" dirty="0">
                <a:latin typeface="Cambria"/>
                <a:cs typeface="Cambria"/>
              </a:rPr>
              <a:t>wrist</a:t>
            </a:r>
            <a:r>
              <a:rPr sz="1800" spc="-15" dirty="0">
                <a:latin typeface="Cambria"/>
                <a:cs typeface="Cambria"/>
              </a:rPr>
              <a:t> </a:t>
            </a:r>
            <a:r>
              <a:rPr sz="1800" spc="-5" dirty="0">
                <a:latin typeface="Cambria"/>
                <a:cs typeface="Cambria"/>
              </a:rPr>
              <a:t>(carpus).</a:t>
            </a:r>
            <a:endParaRPr sz="1800" dirty="0">
              <a:latin typeface="Cambria"/>
              <a:cs typeface="Cambria"/>
            </a:endParaRPr>
          </a:p>
          <a:p>
            <a:pPr marL="286385" marR="5080" indent="-274320" algn="just">
              <a:lnSpc>
                <a:spcPct val="80000"/>
              </a:lnSpc>
              <a:spcBef>
                <a:spcPts val="600"/>
              </a:spcBef>
              <a:buClr>
                <a:srgbClr val="FF388B"/>
              </a:buClr>
              <a:buSzPct val="75000"/>
              <a:buFont typeface="Microsoft Sans Serif"/>
              <a:buChar char=""/>
              <a:tabLst>
                <a:tab pos="287020" algn="l"/>
              </a:tabLst>
            </a:pPr>
            <a:r>
              <a:rPr sz="1800" dirty="0">
                <a:latin typeface="Cambria"/>
                <a:cs typeface="Cambria"/>
              </a:rPr>
              <a:t>The </a:t>
            </a:r>
            <a:r>
              <a:rPr sz="1800" spc="-10" dirty="0">
                <a:latin typeface="Cambria"/>
                <a:cs typeface="Cambria"/>
              </a:rPr>
              <a:t>proximal </a:t>
            </a:r>
            <a:r>
              <a:rPr sz="1800" spc="-15" dirty="0">
                <a:latin typeface="Cambria"/>
                <a:cs typeface="Cambria"/>
              </a:rPr>
              <a:t>row </a:t>
            </a:r>
            <a:r>
              <a:rPr sz="1800" dirty="0">
                <a:latin typeface="Cambria"/>
                <a:cs typeface="Cambria"/>
              </a:rPr>
              <a:t>of </a:t>
            </a:r>
            <a:r>
              <a:rPr sz="1800" spc="-5" dirty="0">
                <a:latin typeface="Cambria"/>
                <a:cs typeface="Cambria"/>
              </a:rPr>
              <a:t>carpal bones </a:t>
            </a:r>
            <a:r>
              <a:rPr sz="1800" dirty="0">
                <a:latin typeface="Cambria"/>
                <a:cs typeface="Cambria"/>
              </a:rPr>
              <a:t>is </a:t>
            </a:r>
            <a:r>
              <a:rPr sz="1800" spc="5" dirty="0">
                <a:latin typeface="Cambria"/>
                <a:cs typeface="Cambria"/>
              </a:rPr>
              <a:t> </a:t>
            </a:r>
            <a:r>
              <a:rPr sz="1800" spc="-20" dirty="0">
                <a:latin typeface="Cambria"/>
                <a:cs typeface="Cambria"/>
              </a:rPr>
              <a:t>convex</a:t>
            </a:r>
            <a:r>
              <a:rPr sz="1800" spc="-15" dirty="0">
                <a:latin typeface="Cambria"/>
                <a:cs typeface="Cambria"/>
              </a:rPr>
              <a:t> </a:t>
            </a:r>
            <a:r>
              <a:rPr sz="1800" spc="-5" dirty="0">
                <a:latin typeface="Cambria"/>
                <a:cs typeface="Cambria"/>
              </a:rPr>
              <a:t>and</a:t>
            </a:r>
            <a:r>
              <a:rPr sz="1800" dirty="0">
                <a:latin typeface="Cambria"/>
                <a:cs typeface="Cambria"/>
              </a:rPr>
              <a:t> </a:t>
            </a:r>
            <a:r>
              <a:rPr sz="1800" spc="-15" dirty="0">
                <a:latin typeface="Cambria"/>
                <a:cs typeface="Cambria"/>
              </a:rPr>
              <a:t>two</a:t>
            </a:r>
            <a:r>
              <a:rPr sz="1800" spc="-10" dirty="0">
                <a:latin typeface="Cambria"/>
                <a:cs typeface="Cambria"/>
              </a:rPr>
              <a:t> </a:t>
            </a:r>
            <a:r>
              <a:rPr sz="1800" dirty="0">
                <a:latin typeface="Cambria"/>
                <a:cs typeface="Cambria"/>
              </a:rPr>
              <a:t>of</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bones </a:t>
            </a:r>
            <a:r>
              <a:rPr sz="1800" dirty="0">
                <a:latin typeface="Cambria"/>
                <a:cs typeface="Cambria"/>
              </a:rPr>
              <a:t> </a:t>
            </a:r>
            <a:r>
              <a:rPr sz="1800" spc="-5" dirty="0">
                <a:latin typeface="Cambria"/>
                <a:cs typeface="Cambria"/>
              </a:rPr>
              <a:t>articulates</a:t>
            </a:r>
            <a:r>
              <a:rPr sz="1800" dirty="0">
                <a:latin typeface="Cambria"/>
                <a:cs typeface="Cambria"/>
              </a:rPr>
              <a:t> </a:t>
            </a:r>
            <a:r>
              <a:rPr sz="1800" spc="-5" dirty="0">
                <a:latin typeface="Cambria"/>
                <a:cs typeface="Cambria"/>
              </a:rPr>
              <a:t>with</a:t>
            </a:r>
            <a:r>
              <a:rPr sz="1800" dirty="0">
                <a:latin typeface="Cambria"/>
                <a:cs typeface="Cambria"/>
              </a:rPr>
              <a:t> </a:t>
            </a:r>
            <a:r>
              <a:rPr sz="1800" spc="-5" dirty="0">
                <a:latin typeface="Cambria"/>
                <a:cs typeface="Cambria"/>
              </a:rPr>
              <a:t>the</a:t>
            </a:r>
            <a:r>
              <a:rPr sz="1800" dirty="0">
                <a:latin typeface="Cambria"/>
                <a:cs typeface="Cambria"/>
              </a:rPr>
              <a:t> </a:t>
            </a:r>
            <a:r>
              <a:rPr sz="1800" spc="-20" dirty="0">
                <a:latin typeface="Cambria"/>
                <a:cs typeface="Cambria"/>
              </a:rPr>
              <a:t>concave</a:t>
            </a:r>
            <a:r>
              <a:rPr sz="1800" spc="-15" dirty="0">
                <a:latin typeface="Cambria"/>
                <a:cs typeface="Cambria"/>
              </a:rPr>
              <a:t> </a:t>
            </a:r>
            <a:r>
              <a:rPr sz="1800" spc="-5" dirty="0">
                <a:latin typeface="Cambria"/>
                <a:cs typeface="Cambria"/>
              </a:rPr>
              <a:t>distal </a:t>
            </a:r>
            <a:r>
              <a:rPr sz="1800" dirty="0">
                <a:latin typeface="Cambria"/>
                <a:cs typeface="Cambria"/>
              </a:rPr>
              <a:t> </a:t>
            </a:r>
            <a:r>
              <a:rPr sz="1800" spc="-10" dirty="0">
                <a:latin typeface="Cambria"/>
                <a:cs typeface="Cambria"/>
              </a:rPr>
              <a:t>surface </a:t>
            </a:r>
            <a:r>
              <a:rPr sz="1800" dirty="0">
                <a:latin typeface="Cambria"/>
                <a:cs typeface="Cambria"/>
              </a:rPr>
              <a:t>of </a:t>
            </a:r>
            <a:r>
              <a:rPr sz="1800" spc="-5" dirty="0">
                <a:latin typeface="Cambria"/>
                <a:cs typeface="Cambria"/>
              </a:rPr>
              <a:t>the </a:t>
            </a:r>
            <a:r>
              <a:rPr sz="1800" spc="-10" dirty="0">
                <a:latin typeface="Cambria"/>
                <a:cs typeface="Cambria"/>
              </a:rPr>
              <a:t>radius.</a:t>
            </a:r>
            <a:r>
              <a:rPr sz="1800" spc="-5" dirty="0">
                <a:latin typeface="Cambria"/>
                <a:cs typeface="Cambria"/>
              </a:rPr>
              <a:t> </a:t>
            </a:r>
            <a:r>
              <a:rPr sz="1800" dirty="0">
                <a:latin typeface="Cambria"/>
                <a:cs typeface="Cambria"/>
              </a:rPr>
              <a:t>This </a:t>
            </a:r>
            <a:r>
              <a:rPr sz="1800" spc="-5" dirty="0">
                <a:latin typeface="Cambria"/>
                <a:cs typeface="Cambria"/>
              </a:rPr>
              <a:t>junction </a:t>
            </a:r>
            <a:r>
              <a:rPr sz="1800" dirty="0">
                <a:latin typeface="Cambria"/>
                <a:cs typeface="Cambria"/>
              </a:rPr>
              <a:t> </a:t>
            </a:r>
            <a:r>
              <a:rPr sz="1800" spc="-5" dirty="0">
                <a:latin typeface="Cambria"/>
                <a:cs typeface="Cambria"/>
              </a:rPr>
              <a:t>permits</a:t>
            </a:r>
            <a:r>
              <a:rPr sz="1800" dirty="0">
                <a:latin typeface="Cambria"/>
                <a:cs typeface="Cambria"/>
              </a:rPr>
              <a:t> </a:t>
            </a:r>
            <a:r>
              <a:rPr sz="1800" spc="-5" dirty="0">
                <a:latin typeface="Cambria"/>
                <a:cs typeface="Cambria"/>
              </a:rPr>
              <a:t>abduction</a:t>
            </a:r>
            <a:r>
              <a:rPr sz="1800" dirty="0">
                <a:latin typeface="Cambria"/>
                <a:cs typeface="Cambria"/>
              </a:rPr>
              <a:t> </a:t>
            </a:r>
            <a:r>
              <a:rPr sz="1800" spc="-10" dirty="0">
                <a:latin typeface="Cambria"/>
                <a:cs typeface="Cambria"/>
              </a:rPr>
              <a:t>and</a:t>
            </a:r>
            <a:r>
              <a:rPr sz="1800" spc="-5" dirty="0">
                <a:latin typeface="Cambria"/>
                <a:cs typeface="Cambria"/>
              </a:rPr>
              <a:t> adduction </a:t>
            </a:r>
            <a:r>
              <a:rPr sz="1800" dirty="0">
                <a:latin typeface="Cambria"/>
                <a:cs typeface="Cambria"/>
              </a:rPr>
              <a:t> </a:t>
            </a:r>
            <a:r>
              <a:rPr sz="1800" spc="-5" dirty="0">
                <a:latin typeface="Cambria"/>
                <a:cs typeface="Cambria"/>
              </a:rPr>
              <a:t>(side</a:t>
            </a:r>
            <a:r>
              <a:rPr sz="1800" dirty="0">
                <a:latin typeface="Cambria"/>
                <a:cs typeface="Cambria"/>
              </a:rPr>
              <a:t> </a:t>
            </a:r>
            <a:r>
              <a:rPr sz="1800" spc="-5" dirty="0">
                <a:latin typeface="Cambria"/>
                <a:cs typeface="Cambria"/>
              </a:rPr>
              <a:t>to</a:t>
            </a:r>
            <a:r>
              <a:rPr sz="1800" dirty="0">
                <a:latin typeface="Cambria"/>
                <a:cs typeface="Cambria"/>
              </a:rPr>
              <a:t> side)</a:t>
            </a:r>
            <a:r>
              <a:rPr sz="1800" spc="5" dirty="0">
                <a:latin typeface="Cambria"/>
                <a:cs typeface="Cambria"/>
              </a:rPr>
              <a:t> </a:t>
            </a:r>
            <a:r>
              <a:rPr sz="1800" spc="-5" dirty="0">
                <a:latin typeface="Cambria"/>
                <a:cs typeface="Cambria"/>
              </a:rPr>
              <a:t>and</a:t>
            </a:r>
            <a:r>
              <a:rPr sz="1800" dirty="0">
                <a:latin typeface="Cambria"/>
                <a:cs typeface="Cambria"/>
              </a:rPr>
              <a:t> </a:t>
            </a:r>
            <a:r>
              <a:rPr sz="1800" spc="-5" dirty="0">
                <a:latin typeface="Cambria"/>
                <a:cs typeface="Cambria"/>
              </a:rPr>
              <a:t>flexion</a:t>
            </a:r>
            <a:r>
              <a:rPr sz="1800" dirty="0">
                <a:latin typeface="Cambria"/>
                <a:cs typeface="Cambria"/>
              </a:rPr>
              <a:t> </a:t>
            </a:r>
            <a:r>
              <a:rPr sz="1800" spc="-5" dirty="0">
                <a:latin typeface="Cambria"/>
                <a:cs typeface="Cambria"/>
              </a:rPr>
              <a:t>and </a:t>
            </a:r>
            <a:r>
              <a:rPr sz="1800" spc="-385" dirty="0">
                <a:latin typeface="Cambria"/>
                <a:cs typeface="Cambria"/>
              </a:rPr>
              <a:t> </a:t>
            </a:r>
            <a:r>
              <a:rPr sz="1800" spc="-10" dirty="0">
                <a:latin typeface="Cambria"/>
                <a:cs typeface="Cambria"/>
              </a:rPr>
              <a:t>extension (front </a:t>
            </a:r>
            <a:r>
              <a:rPr sz="1800" spc="-5" dirty="0">
                <a:latin typeface="Cambria"/>
                <a:cs typeface="Cambria"/>
              </a:rPr>
              <a:t>to back) </a:t>
            </a:r>
            <a:r>
              <a:rPr sz="1800" dirty="0">
                <a:latin typeface="Cambria"/>
                <a:cs typeface="Cambria"/>
              </a:rPr>
              <a:t>of </a:t>
            </a:r>
            <a:r>
              <a:rPr sz="1800" spc="-5" dirty="0">
                <a:latin typeface="Cambria"/>
                <a:cs typeface="Cambria"/>
              </a:rPr>
              <a:t>the </a:t>
            </a:r>
            <a:r>
              <a:rPr sz="1800" dirty="0">
                <a:latin typeface="Cambria"/>
                <a:cs typeface="Cambria"/>
              </a:rPr>
              <a:t>wrist </a:t>
            </a:r>
            <a:r>
              <a:rPr sz="1800" spc="-385" dirty="0">
                <a:latin typeface="Cambria"/>
                <a:cs typeface="Cambria"/>
              </a:rPr>
              <a:t> </a:t>
            </a:r>
            <a:r>
              <a:rPr sz="1800" spc="5" dirty="0">
                <a:latin typeface="Cambria"/>
                <a:cs typeface="Cambria"/>
              </a:rPr>
              <a:t>joint.</a:t>
            </a:r>
            <a:endParaRPr lang="en-GB" sz="1800" spc="5" dirty="0">
              <a:latin typeface="Cambria"/>
              <a:cs typeface="Cambria"/>
            </a:endParaRPr>
          </a:p>
          <a:p>
            <a:pPr marL="286385" marR="5080" indent="-274320" algn="just">
              <a:lnSpc>
                <a:spcPct val="80000"/>
              </a:lnSpc>
              <a:spcBef>
                <a:spcPts val="600"/>
              </a:spcBef>
              <a:buClr>
                <a:srgbClr val="FF388B"/>
              </a:buClr>
              <a:buSzPct val="75000"/>
              <a:buFont typeface="Microsoft Sans Serif"/>
              <a:buChar char=""/>
              <a:tabLst>
                <a:tab pos="287020" algn="l"/>
              </a:tabLst>
            </a:pPr>
            <a:r>
              <a:rPr lang="en-GB" dirty="0">
                <a:latin typeface="Book Antiqua" panose="02040602050305030304" pitchFamily="18" charset="0"/>
              </a:rPr>
              <a:t>The proximal surfaces of the distal row of carpal bones articulate with the proximal row of carpal bones, and their distal surfaces articulate with the metacarpals.</a:t>
            </a:r>
            <a:endParaRPr sz="1800" dirty="0">
              <a:latin typeface="Book Antiqua" panose="02040602050305030304" pitchFamily="18" charset="0"/>
              <a:cs typeface="Cambria"/>
            </a:endParaRPr>
          </a:p>
          <a:p>
            <a:pPr marL="286385" marR="6985" indent="-274320" algn="just">
              <a:lnSpc>
                <a:spcPts val="1730"/>
              </a:lnSpc>
              <a:spcBef>
                <a:spcPts val="580"/>
              </a:spcBef>
              <a:buClr>
                <a:srgbClr val="FF388B"/>
              </a:buClr>
              <a:buSzPct val="75000"/>
              <a:buFont typeface="Microsoft Sans Serif"/>
              <a:buChar char=""/>
              <a:tabLst>
                <a:tab pos="287020" algn="l"/>
              </a:tabLst>
            </a:pPr>
            <a:r>
              <a:rPr sz="1800" spc="-5" dirty="0">
                <a:latin typeface="Cambria"/>
                <a:cs typeface="Cambria"/>
              </a:rPr>
              <a:t>Distal</a:t>
            </a:r>
            <a:r>
              <a:rPr sz="1800" dirty="0">
                <a:latin typeface="Cambria"/>
                <a:cs typeface="Cambria"/>
              </a:rPr>
              <a:t> </a:t>
            </a:r>
            <a:r>
              <a:rPr sz="1800" spc="-5" dirty="0">
                <a:latin typeface="Cambria"/>
                <a:cs typeface="Cambria"/>
              </a:rPr>
              <a:t>to</a:t>
            </a:r>
            <a:r>
              <a:rPr sz="1800" dirty="0">
                <a:latin typeface="Cambria"/>
                <a:cs typeface="Cambria"/>
              </a:rPr>
              <a:t> </a:t>
            </a:r>
            <a:r>
              <a:rPr sz="1800" spc="-10" dirty="0">
                <a:latin typeface="Cambria"/>
                <a:cs typeface="Cambria"/>
              </a:rPr>
              <a:t>the</a:t>
            </a:r>
            <a:r>
              <a:rPr sz="1800" spc="-5" dirty="0">
                <a:latin typeface="Cambria"/>
                <a:cs typeface="Cambria"/>
              </a:rPr>
              <a:t> metacarpals</a:t>
            </a:r>
            <a:r>
              <a:rPr sz="1800" dirty="0">
                <a:latin typeface="Cambria"/>
                <a:cs typeface="Cambria"/>
              </a:rPr>
              <a:t> </a:t>
            </a:r>
            <a:r>
              <a:rPr sz="1800" spc="-15" dirty="0">
                <a:latin typeface="Cambria"/>
                <a:cs typeface="Cambria"/>
              </a:rPr>
              <a:t>are </a:t>
            </a:r>
            <a:r>
              <a:rPr sz="1800" spc="-385" dirty="0">
                <a:latin typeface="Cambria"/>
                <a:cs typeface="Cambria"/>
              </a:rPr>
              <a:t> </a:t>
            </a:r>
            <a:r>
              <a:rPr sz="1800" spc="-5" dirty="0">
                <a:latin typeface="Cambria"/>
                <a:cs typeface="Cambria"/>
              </a:rPr>
              <a:t>fourteen</a:t>
            </a:r>
            <a:r>
              <a:rPr sz="1800" dirty="0">
                <a:latin typeface="Cambria"/>
                <a:cs typeface="Cambria"/>
              </a:rPr>
              <a:t> </a:t>
            </a:r>
            <a:r>
              <a:rPr sz="1800" spc="-10" dirty="0">
                <a:latin typeface="Cambria"/>
                <a:cs typeface="Cambria"/>
              </a:rPr>
              <a:t>phalanges</a:t>
            </a:r>
            <a:r>
              <a:rPr sz="1800" spc="-5" dirty="0">
                <a:latin typeface="Cambria"/>
                <a:cs typeface="Cambria"/>
              </a:rPr>
              <a:t> </a:t>
            </a:r>
            <a:r>
              <a:rPr sz="1800" spc="-10" dirty="0">
                <a:latin typeface="Cambria"/>
                <a:cs typeface="Cambria"/>
              </a:rPr>
              <a:t>which</a:t>
            </a:r>
            <a:r>
              <a:rPr sz="1800" spc="-5" dirty="0">
                <a:latin typeface="Cambria"/>
                <a:cs typeface="Cambria"/>
              </a:rPr>
              <a:t> support </a:t>
            </a:r>
            <a:r>
              <a:rPr sz="1800" dirty="0">
                <a:latin typeface="Cambria"/>
                <a:cs typeface="Cambria"/>
              </a:rPr>
              <a:t> </a:t>
            </a:r>
            <a:r>
              <a:rPr sz="1800" spc="-5" dirty="0">
                <a:latin typeface="Cambria"/>
                <a:cs typeface="Cambria"/>
              </a:rPr>
              <a:t>the </a:t>
            </a:r>
            <a:r>
              <a:rPr sz="1800" dirty="0">
                <a:latin typeface="Cambria"/>
                <a:cs typeface="Cambria"/>
              </a:rPr>
              <a:t>fingers</a:t>
            </a:r>
            <a:r>
              <a:rPr sz="1800" spc="-5" dirty="0">
                <a:latin typeface="Cambria"/>
                <a:cs typeface="Cambria"/>
              </a:rPr>
              <a:t> </a:t>
            </a:r>
            <a:r>
              <a:rPr sz="1800" dirty="0">
                <a:latin typeface="Cambria"/>
                <a:cs typeface="Cambria"/>
              </a:rPr>
              <a:t>or</a:t>
            </a:r>
            <a:r>
              <a:rPr sz="1800" spc="-10" dirty="0">
                <a:latin typeface="Cambria"/>
                <a:cs typeface="Cambria"/>
              </a:rPr>
              <a:t> </a:t>
            </a:r>
            <a:r>
              <a:rPr sz="1800" dirty="0">
                <a:latin typeface="Cambria"/>
                <a:cs typeface="Cambria"/>
              </a:rPr>
              <a:t>digits</a:t>
            </a:r>
            <a:r>
              <a:rPr sz="1800" spc="-10" dirty="0">
                <a:latin typeface="Cambria"/>
                <a:cs typeface="Cambria"/>
              </a:rPr>
              <a:t> </a:t>
            </a:r>
            <a:r>
              <a:rPr sz="1800" dirty="0">
                <a:latin typeface="Cambria"/>
                <a:cs typeface="Cambria"/>
              </a:rPr>
              <a:t>of </a:t>
            </a:r>
            <a:r>
              <a:rPr sz="1800" spc="-5" dirty="0">
                <a:latin typeface="Cambria"/>
                <a:cs typeface="Cambria"/>
              </a:rPr>
              <a:t>the</a:t>
            </a:r>
            <a:r>
              <a:rPr sz="1800" spc="-15" dirty="0">
                <a:latin typeface="Cambria"/>
                <a:cs typeface="Cambria"/>
              </a:rPr>
              <a:t> </a:t>
            </a:r>
            <a:r>
              <a:rPr sz="1800" spc="-5" dirty="0">
                <a:latin typeface="Cambria"/>
                <a:cs typeface="Cambria"/>
              </a:rPr>
              <a:t>hand.</a:t>
            </a:r>
            <a:endParaRPr sz="1800" dirty="0">
              <a:latin typeface="Cambria"/>
              <a:cs typeface="Cambria"/>
            </a:endParaRPr>
          </a:p>
          <a:p>
            <a:pPr marL="286385" marR="5080" indent="-274320" algn="just">
              <a:lnSpc>
                <a:spcPct val="80100"/>
              </a:lnSpc>
              <a:spcBef>
                <a:spcPts val="610"/>
              </a:spcBef>
              <a:buClr>
                <a:srgbClr val="FF388B"/>
              </a:buClr>
              <a:buSzPct val="75000"/>
              <a:buFont typeface="Microsoft Sans Serif"/>
              <a:buChar char=""/>
              <a:tabLst>
                <a:tab pos="287020" algn="l"/>
              </a:tabLst>
            </a:pPr>
            <a:r>
              <a:rPr sz="1800" spc="-5" dirty="0">
                <a:latin typeface="Cambria"/>
                <a:cs typeface="Cambria"/>
              </a:rPr>
              <a:t>Each</a:t>
            </a:r>
            <a:r>
              <a:rPr sz="1800" dirty="0">
                <a:latin typeface="Cambria"/>
                <a:cs typeface="Cambria"/>
              </a:rPr>
              <a:t> finger</a:t>
            </a:r>
            <a:r>
              <a:rPr sz="1800" spc="5" dirty="0">
                <a:latin typeface="Cambria"/>
                <a:cs typeface="Cambria"/>
              </a:rPr>
              <a:t> </a:t>
            </a:r>
            <a:r>
              <a:rPr sz="1800" dirty="0">
                <a:latin typeface="Cambria"/>
                <a:cs typeface="Cambria"/>
              </a:rPr>
              <a:t>is</a:t>
            </a:r>
            <a:r>
              <a:rPr sz="1800" spc="5" dirty="0">
                <a:latin typeface="Cambria"/>
                <a:cs typeface="Cambria"/>
              </a:rPr>
              <a:t> </a:t>
            </a:r>
            <a:r>
              <a:rPr sz="1800" spc="-5" dirty="0">
                <a:latin typeface="Cambria"/>
                <a:cs typeface="Cambria"/>
              </a:rPr>
              <a:t>supported</a:t>
            </a:r>
            <a:r>
              <a:rPr sz="1800" dirty="0">
                <a:latin typeface="Cambria"/>
                <a:cs typeface="Cambria"/>
              </a:rPr>
              <a:t> </a:t>
            </a:r>
            <a:r>
              <a:rPr sz="1800" spc="-15" dirty="0">
                <a:latin typeface="Cambria"/>
                <a:cs typeface="Cambria"/>
              </a:rPr>
              <a:t>by</a:t>
            </a:r>
            <a:r>
              <a:rPr sz="1800" spc="-10" dirty="0">
                <a:latin typeface="Cambria"/>
                <a:cs typeface="Cambria"/>
              </a:rPr>
              <a:t> three </a:t>
            </a:r>
            <a:r>
              <a:rPr sz="1800" spc="-5" dirty="0">
                <a:latin typeface="Cambria"/>
                <a:cs typeface="Cambria"/>
              </a:rPr>
              <a:t> </a:t>
            </a:r>
            <a:r>
              <a:rPr sz="1800" spc="-10" dirty="0">
                <a:latin typeface="Cambria"/>
                <a:cs typeface="Cambria"/>
              </a:rPr>
              <a:t>phalanges, </a:t>
            </a:r>
            <a:r>
              <a:rPr sz="1800" spc="-5" dirty="0">
                <a:latin typeface="Cambria"/>
                <a:cs typeface="Cambria"/>
              </a:rPr>
              <a:t>with the </a:t>
            </a:r>
            <a:r>
              <a:rPr sz="1800" spc="-10" dirty="0">
                <a:latin typeface="Cambria"/>
                <a:cs typeface="Cambria"/>
              </a:rPr>
              <a:t>exception </a:t>
            </a:r>
            <a:r>
              <a:rPr sz="1800" dirty="0">
                <a:latin typeface="Cambria"/>
                <a:cs typeface="Cambria"/>
              </a:rPr>
              <a:t>of </a:t>
            </a:r>
            <a:r>
              <a:rPr sz="1800" spc="-5" dirty="0">
                <a:latin typeface="Cambria"/>
                <a:cs typeface="Cambria"/>
              </a:rPr>
              <a:t>the </a:t>
            </a:r>
            <a:r>
              <a:rPr sz="1800" dirty="0">
                <a:latin typeface="Cambria"/>
                <a:cs typeface="Cambria"/>
              </a:rPr>
              <a:t> </a:t>
            </a:r>
            <a:r>
              <a:rPr sz="1800" spc="-5" dirty="0">
                <a:latin typeface="Cambria"/>
                <a:cs typeface="Cambria"/>
              </a:rPr>
              <a:t>thumb.</a:t>
            </a:r>
            <a:endParaRPr sz="1800" dirty="0">
              <a:latin typeface="Cambria"/>
              <a:cs typeface="Cambria"/>
            </a:endParaRPr>
          </a:p>
        </p:txBody>
      </p:sp>
      <p:pic>
        <p:nvPicPr>
          <p:cNvPr id="4" name="object 4"/>
          <p:cNvPicPr/>
          <p:nvPr/>
        </p:nvPicPr>
        <p:blipFill>
          <a:blip r:embed="rId2" cstate="print"/>
          <a:stretch>
            <a:fillRect/>
          </a:stretch>
        </p:blipFill>
        <p:spPr>
          <a:xfrm>
            <a:off x="4632959" y="2065020"/>
            <a:ext cx="4041647" cy="3238499"/>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l="30000" t="11000" r="33656" b="12485"/>
          <a:stretch>
            <a:fillRect/>
          </a:stretch>
        </p:blipFill>
        <p:spPr bwMode="auto">
          <a:xfrm>
            <a:off x="5867400" y="1125538"/>
            <a:ext cx="3263900" cy="429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1" name="Rectangle 2"/>
          <p:cNvSpPr>
            <a:spLocks noGrp="1" noChangeArrowheads="1"/>
          </p:cNvSpPr>
          <p:nvPr>
            <p:ph/>
          </p:nvPr>
        </p:nvSpPr>
        <p:spPr>
          <a:xfrm>
            <a:off x="36513" y="1558925"/>
            <a:ext cx="9107487" cy="5111750"/>
          </a:xfrm>
        </p:spPr>
        <p:txBody>
          <a:bodyPr/>
          <a:lstStyle/>
          <a:p>
            <a:pPr eaLnBrk="1" hangingPunct="1"/>
            <a:r>
              <a:rPr lang="en-GB" altLang="en-US" sz="1600" b="1" dirty="0">
                <a:latin typeface="Book Antiqua" panose="02040602050305030304" pitchFamily="18" charset="0"/>
              </a:rPr>
              <a:t>Ossa carpi </a:t>
            </a:r>
            <a:r>
              <a:rPr lang="sr-Cyrl-RS" altLang="en-US" sz="1600" b="1" dirty="0">
                <a:latin typeface="Book Antiqua" panose="02040602050305030304" pitchFamily="18" charset="0"/>
              </a:rPr>
              <a:t>(</a:t>
            </a:r>
            <a:r>
              <a:rPr lang="en-GB" altLang="en-US" sz="1600" b="1" dirty="0">
                <a:latin typeface="Book Antiqua" panose="02040602050305030304" pitchFamily="18" charset="0"/>
              </a:rPr>
              <a:t>carpal bones</a:t>
            </a:r>
            <a:r>
              <a:rPr lang="sr-Cyrl-RS" altLang="en-US" sz="1600" b="1" dirty="0">
                <a:latin typeface="Book Antiqua" panose="02040602050305030304" pitchFamily="18" charset="0"/>
              </a:rPr>
              <a:t>)</a:t>
            </a:r>
            <a:r>
              <a:rPr lang="sr-Cyrl-RS" altLang="en-US" sz="1600" dirty="0">
                <a:latin typeface="Book Antiqua" panose="02040602050305030304" pitchFamily="18" charset="0"/>
              </a:rPr>
              <a:t> - 8 </a:t>
            </a:r>
            <a:r>
              <a:rPr lang="en-GB" altLang="en-US" sz="1600" dirty="0">
                <a:latin typeface="Book Antiqua" panose="02040602050305030304" pitchFamily="18" charset="0"/>
              </a:rPr>
              <a:t>short bones</a:t>
            </a:r>
            <a:r>
              <a:rPr lang="sr-Cyrl-RS" altLang="en-US" sz="1600" dirty="0">
                <a:latin typeface="Book Antiqua" panose="02040602050305030304" pitchFamily="18" charset="0"/>
              </a:rPr>
              <a:t>, </a:t>
            </a:r>
            <a:r>
              <a:rPr lang="en-GB" altLang="en-US" sz="1600" dirty="0">
                <a:latin typeface="Book Antiqua" panose="02040602050305030304" pitchFamily="18" charset="0"/>
              </a:rPr>
              <a:t>divided in two carpal rows</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br>
              <a:rPr lang="sr-Cyrl-RS" altLang="en-US" sz="1600" dirty="0">
                <a:latin typeface="Book Antiqua" panose="02040602050305030304" pitchFamily="18" charset="0"/>
              </a:rPr>
            </a:br>
            <a:r>
              <a:rPr lang="sr-Cyrl-RS" altLang="en-US" sz="1600" dirty="0">
                <a:latin typeface="Book Antiqua" panose="02040602050305030304" pitchFamily="18" charset="0"/>
              </a:rPr>
              <a:t>1) </a:t>
            </a:r>
            <a:r>
              <a:rPr lang="en-GB" altLang="en-US" sz="1600" b="1" dirty="0">
                <a:latin typeface="Book Antiqua" panose="02040602050305030304" pitchFamily="18" charset="0"/>
              </a:rPr>
              <a:t>proximal carpal row </a:t>
            </a:r>
            <a:r>
              <a:rPr lang="sr-Cyrl-RS" altLang="en-US" sz="1600" dirty="0">
                <a:latin typeface="Book Antiqua" panose="02040602050305030304" pitchFamily="18" charset="0"/>
              </a:rPr>
              <a:t>(</a:t>
            </a:r>
            <a:r>
              <a:rPr lang="en-GB" altLang="en-US" sz="1600" dirty="0">
                <a:latin typeface="Book Antiqua" panose="02040602050305030304" pitchFamily="18" charset="0"/>
              </a:rPr>
              <a:t>from lateral to medial side</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sr-Cyrl-RS"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scaphoideum</a:t>
            </a:r>
            <a:r>
              <a:rPr lang="en-GB" altLang="en-US" sz="1600" dirty="0">
                <a:latin typeface="Book Antiqua" panose="02040602050305030304" pitchFamily="18" charset="0"/>
              </a:rPr>
              <a:t> </a:t>
            </a:r>
            <a:r>
              <a:rPr lang="sr-Cyrl-RS" altLang="en-US" sz="1600" dirty="0">
                <a:latin typeface="Book Antiqua" panose="02040602050305030304" pitchFamily="18" charset="0"/>
              </a:rPr>
              <a:t>(</a:t>
            </a:r>
            <a:r>
              <a:rPr lang="en-GB" altLang="en-US" sz="1600" dirty="0">
                <a:latin typeface="Book Antiqua" panose="02040602050305030304" pitchFamily="18" charset="0"/>
              </a:rPr>
              <a:t>scaphoid bone</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lunatum</a:t>
            </a:r>
            <a:r>
              <a:rPr lang="sr-Cyrl-RS" altLang="en-US" sz="1600" dirty="0">
                <a:latin typeface="Book Antiqua" panose="02040602050305030304" pitchFamily="18" charset="0"/>
              </a:rPr>
              <a:t> (</a:t>
            </a:r>
            <a:r>
              <a:rPr lang="en-GB" altLang="en-US" sz="1600" dirty="0">
                <a:latin typeface="Book Antiqua" panose="02040602050305030304" pitchFamily="18" charset="0"/>
              </a:rPr>
              <a:t>lunate bone</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triquetrum</a:t>
            </a:r>
            <a:r>
              <a:rPr lang="sr-Cyrl-RS" altLang="en-US" sz="1600" dirty="0">
                <a:latin typeface="Book Antiqua" panose="02040602050305030304" pitchFamily="18" charset="0"/>
              </a:rPr>
              <a:t> (</a:t>
            </a:r>
            <a:r>
              <a:rPr lang="en-GB" altLang="en-US" sz="1600" dirty="0" err="1">
                <a:latin typeface="Book Antiqua" panose="02040602050305030304" pitchFamily="18" charset="0"/>
              </a:rPr>
              <a:t>triquetrum</a:t>
            </a:r>
            <a:r>
              <a:rPr lang="en-GB" altLang="en-US" sz="1600" dirty="0">
                <a:latin typeface="Book Antiqua" panose="02040602050305030304" pitchFamily="18" charset="0"/>
              </a:rPr>
              <a:t> bone</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pisiforme</a:t>
            </a:r>
            <a:r>
              <a:rPr lang="sr-Cyrl-RS" altLang="en-US" sz="1600" dirty="0">
                <a:latin typeface="Book Antiqua" panose="02040602050305030304" pitchFamily="18" charset="0"/>
              </a:rPr>
              <a:t> (</a:t>
            </a:r>
            <a:r>
              <a:rPr lang="en-GB" altLang="en-US" sz="1600" dirty="0">
                <a:latin typeface="Book Antiqua" panose="02040602050305030304" pitchFamily="18" charset="0"/>
              </a:rPr>
              <a:t>pisiform bone</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located on the anterior (front) side of </a:t>
            </a:r>
            <a:r>
              <a:rPr lang="en-GB" altLang="en-US" sz="1600" dirty="0" err="1">
                <a:latin typeface="Book Antiqua" panose="02040602050305030304" pitchFamily="18" charset="0"/>
              </a:rPr>
              <a:t>triquetrum</a:t>
            </a:r>
            <a:r>
              <a:rPr lang="en-GB" altLang="en-US" sz="1600" dirty="0">
                <a:latin typeface="Book Antiqua" panose="02040602050305030304" pitchFamily="18" charset="0"/>
              </a:rPr>
              <a:t> bone</a:t>
            </a:r>
            <a:br>
              <a:rPr lang="sr-Cyrl-RS" altLang="en-US" sz="1600" dirty="0">
                <a:latin typeface="Book Antiqua" panose="02040602050305030304" pitchFamily="18" charset="0"/>
              </a:rPr>
            </a:br>
            <a:br>
              <a:rPr lang="sr-Cyrl-RS" altLang="en-US" sz="1600" dirty="0">
                <a:latin typeface="Book Antiqua" panose="02040602050305030304" pitchFamily="18" charset="0"/>
              </a:rPr>
            </a:br>
            <a:r>
              <a:rPr lang="sr-Cyrl-RS" altLang="en-US" sz="1600" dirty="0">
                <a:latin typeface="Book Antiqua" panose="02040602050305030304" pitchFamily="18" charset="0"/>
              </a:rPr>
              <a:t>2) </a:t>
            </a:r>
            <a:r>
              <a:rPr lang="en-GB" altLang="en-US" sz="1600" b="1" dirty="0">
                <a:latin typeface="Book Antiqua" panose="02040602050305030304" pitchFamily="18" charset="0"/>
              </a:rPr>
              <a:t>distal carpal row </a:t>
            </a:r>
            <a:r>
              <a:rPr lang="sr-Cyrl-RS" altLang="en-US" sz="1600" dirty="0">
                <a:latin typeface="Book Antiqua" panose="02040602050305030304" pitchFamily="18" charset="0"/>
              </a:rPr>
              <a:t>(</a:t>
            </a:r>
            <a:r>
              <a:rPr lang="en-GB" altLang="en-US" sz="1600" dirty="0">
                <a:latin typeface="Book Antiqua" panose="02040602050305030304" pitchFamily="18" charset="0"/>
              </a:rPr>
              <a:t>from lateral to medial side</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sr-Cyrl-RS"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trapezium</a:t>
            </a:r>
            <a:r>
              <a:rPr lang="en-GB" altLang="en-US" sz="1600" dirty="0">
                <a:latin typeface="Book Antiqua" panose="02040602050305030304" pitchFamily="18" charset="0"/>
              </a:rPr>
              <a:t> (trapezium bone)</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trapezoideum</a:t>
            </a:r>
            <a:r>
              <a:rPr lang="sr-Cyrl-RS" altLang="en-US" sz="1600" dirty="0">
                <a:latin typeface="Book Antiqua" panose="02040602050305030304" pitchFamily="18" charset="0"/>
              </a:rPr>
              <a:t> (</a:t>
            </a:r>
            <a:r>
              <a:rPr lang="en-GB" altLang="en-US" sz="1600" dirty="0">
                <a:latin typeface="Book Antiqua" panose="02040602050305030304" pitchFamily="18" charset="0"/>
              </a:rPr>
              <a:t>trapezoid bone</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capitatum</a:t>
            </a:r>
            <a:r>
              <a:rPr lang="sr-Cyrl-RS" altLang="en-US" sz="1600" dirty="0">
                <a:latin typeface="Book Antiqua" panose="02040602050305030304" pitchFamily="18" charset="0"/>
              </a:rPr>
              <a:t> (</a:t>
            </a:r>
            <a:r>
              <a:rPr lang="en-GB" altLang="en-US" sz="1600" dirty="0" err="1">
                <a:latin typeface="Book Antiqua" panose="02040602050305030304" pitchFamily="18" charset="0"/>
              </a:rPr>
              <a:t>capitate</a:t>
            </a:r>
            <a:r>
              <a:rPr lang="en-GB" altLang="en-US" sz="1600" dirty="0">
                <a:latin typeface="Book Antiqua" panose="02040602050305030304" pitchFamily="18" charset="0"/>
              </a:rPr>
              <a:t> bone</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err="1">
                <a:latin typeface="Book Antiqua" panose="02040602050305030304" pitchFamily="18" charset="0"/>
              </a:rPr>
              <a:t>os</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hamatum</a:t>
            </a:r>
            <a:r>
              <a:rPr lang="sr-Cyrl-RS" altLang="en-US" sz="1600" dirty="0">
                <a:latin typeface="Book Antiqua" panose="02040602050305030304" pitchFamily="18" charset="0"/>
              </a:rPr>
              <a:t> (</a:t>
            </a:r>
            <a:r>
              <a:rPr lang="en-GB" altLang="en-US" sz="1600" dirty="0">
                <a:latin typeface="Book Antiqua" panose="02040602050305030304" pitchFamily="18" charset="0"/>
              </a:rPr>
              <a:t>hamate bone</a:t>
            </a:r>
            <a:r>
              <a:rPr lang="sr-Cyrl-RS" altLang="en-US" sz="1600" dirty="0">
                <a:latin typeface="Book Antiqua" panose="02040602050305030304" pitchFamily="18" charset="0"/>
              </a:rPr>
              <a:t>)</a:t>
            </a:r>
          </a:p>
        </p:txBody>
      </p:sp>
      <p:sp>
        <p:nvSpPr>
          <p:cNvPr id="19459" name="Rectangle 2"/>
          <p:cNvSpPr txBox="1">
            <a:spLocks noChangeArrowheads="1"/>
          </p:cNvSpPr>
          <p:nvPr/>
        </p:nvSpPr>
        <p:spPr bwMode="auto">
          <a:xfrm>
            <a:off x="466725" y="12065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OSSA MANUS (bones of the hand</a:t>
            </a:r>
            <a:r>
              <a:rPr lang="sr-Cyrl-RS" altLang="en-US" dirty="0">
                <a:solidFill>
                  <a:schemeClr val="hlink"/>
                </a:solidFill>
                <a:effectLst>
                  <a:outerShdw blurRad="38100" dist="38100" dir="2700000" algn="tl">
                    <a:srgbClr val="C0C0C0"/>
                  </a:outerShdw>
                </a:effectLst>
                <a:latin typeface="Book Antiqua" panose="02040602050305030304" pitchFamily="18" charset="0"/>
              </a:rPr>
              <a:t>)</a:t>
            </a:r>
            <a:endParaRPr lang="en-GB" altLang="en-US" dirty="0">
              <a:solidFill>
                <a:schemeClr val="hlink"/>
              </a:solidFill>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34004621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5536" y="456496"/>
            <a:ext cx="3885565" cy="6380336"/>
          </a:xfrm>
          <a:prstGeom prst="rect">
            <a:avLst/>
          </a:prstGeom>
        </p:spPr>
        <p:txBody>
          <a:bodyPr vert="horz" wrap="square" lIns="0" tIns="33655" rIns="0" bIns="0" rtlCol="0">
            <a:spAutoFit/>
          </a:bodyPr>
          <a:lstStyle/>
          <a:p>
            <a:pPr marL="12700" algn="just">
              <a:lnSpc>
                <a:spcPct val="100000"/>
              </a:lnSpc>
              <a:spcBef>
                <a:spcPts val="265"/>
              </a:spcBef>
            </a:pPr>
            <a:r>
              <a:rPr sz="1800" b="1" spc="-5" dirty="0">
                <a:latin typeface="Cambria"/>
                <a:cs typeface="Cambria"/>
              </a:rPr>
              <a:t>Carpal</a:t>
            </a:r>
            <a:r>
              <a:rPr sz="1800" b="1" spc="-25" dirty="0">
                <a:latin typeface="Cambria"/>
                <a:cs typeface="Cambria"/>
              </a:rPr>
              <a:t> </a:t>
            </a:r>
            <a:r>
              <a:rPr sz="1800" b="1" spc="-5" dirty="0">
                <a:latin typeface="Cambria"/>
                <a:cs typeface="Cambria"/>
              </a:rPr>
              <a:t>Bones:</a:t>
            </a:r>
            <a:r>
              <a:rPr sz="1800" b="1" spc="-30" dirty="0">
                <a:latin typeface="Cambria"/>
                <a:cs typeface="Cambria"/>
              </a:rPr>
              <a:t> </a:t>
            </a:r>
            <a:r>
              <a:rPr sz="1800" b="1" spc="-10" dirty="0">
                <a:latin typeface="Cambria"/>
                <a:cs typeface="Cambria"/>
              </a:rPr>
              <a:t>Proximal</a:t>
            </a:r>
            <a:r>
              <a:rPr sz="1800" b="1" spc="-35" dirty="0">
                <a:latin typeface="Cambria"/>
                <a:cs typeface="Cambria"/>
              </a:rPr>
              <a:t> </a:t>
            </a:r>
            <a:r>
              <a:rPr sz="1800" b="1" spc="-20" dirty="0">
                <a:latin typeface="Cambria"/>
                <a:cs typeface="Cambria"/>
              </a:rPr>
              <a:t>Row</a:t>
            </a:r>
            <a:r>
              <a:rPr sz="1800" spc="-20" dirty="0">
                <a:latin typeface="Cambria"/>
                <a:cs typeface="Cambria"/>
              </a:rPr>
              <a:t>.</a:t>
            </a:r>
            <a:endParaRPr sz="1800" dirty="0">
              <a:latin typeface="Cambria"/>
              <a:cs typeface="Cambria"/>
            </a:endParaRPr>
          </a:p>
          <a:p>
            <a:pPr marL="239395" marR="5080" indent="-227329" algn="just">
              <a:lnSpc>
                <a:spcPct val="80000"/>
              </a:lnSpc>
              <a:spcBef>
                <a:spcPts val="600"/>
              </a:spcBef>
              <a:buClr>
                <a:srgbClr val="FF388B"/>
              </a:buClr>
              <a:buSzPct val="75000"/>
              <a:buAutoNum type="alphaLcPeriod"/>
              <a:tabLst>
                <a:tab pos="240029" algn="l"/>
              </a:tabLst>
            </a:pPr>
            <a:r>
              <a:rPr sz="1800" spc="-5" dirty="0">
                <a:solidFill>
                  <a:srgbClr val="FF0000"/>
                </a:solidFill>
                <a:latin typeface="Cambria"/>
                <a:cs typeface="Cambria"/>
              </a:rPr>
              <a:t>Scaphoid bone </a:t>
            </a:r>
            <a:r>
              <a:rPr sz="1800" spc="-5" dirty="0">
                <a:latin typeface="Cambria"/>
                <a:cs typeface="Cambria"/>
              </a:rPr>
              <a:t>is </a:t>
            </a:r>
            <a:r>
              <a:rPr sz="1800" dirty="0">
                <a:latin typeface="Cambria"/>
                <a:cs typeface="Cambria"/>
              </a:rPr>
              <a:t>a </a:t>
            </a:r>
            <a:r>
              <a:rPr sz="1800" spc="-5" dirty="0">
                <a:latin typeface="Cambria"/>
                <a:cs typeface="Cambria"/>
              </a:rPr>
              <a:t>boat-shaped bone </a:t>
            </a:r>
            <a:r>
              <a:rPr sz="1800" spc="-385" dirty="0">
                <a:latin typeface="Cambria"/>
                <a:cs typeface="Cambria"/>
              </a:rPr>
              <a:t> </a:t>
            </a:r>
            <a:r>
              <a:rPr sz="1800" spc="-10" dirty="0">
                <a:latin typeface="Cambria"/>
                <a:cs typeface="Cambria"/>
              </a:rPr>
              <a:t>located </a:t>
            </a:r>
            <a:r>
              <a:rPr sz="1800" spc="-5" dirty="0">
                <a:latin typeface="Cambria"/>
                <a:cs typeface="Cambria"/>
              </a:rPr>
              <a:t>on the </a:t>
            </a:r>
            <a:r>
              <a:rPr sz="1800" spc="-15" dirty="0">
                <a:latin typeface="Cambria"/>
                <a:cs typeface="Cambria"/>
              </a:rPr>
              <a:t>lateral </a:t>
            </a:r>
            <a:r>
              <a:rPr sz="1800" dirty="0">
                <a:latin typeface="Cambria"/>
                <a:cs typeface="Cambria"/>
              </a:rPr>
              <a:t>(thumb) </a:t>
            </a:r>
            <a:r>
              <a:rPr sz="1800" spc="-5" dirty="0">
                <a:latin typeface="Cambria"/>
                <a:cs typeface="Cambria"/>
              </a:rPr>
              <a:t>side </a:t>
            </a:r>
            <a:r>
              <a:rPr sz="1800" dirty="0">
                <a:latin typeface="Cambria"/>
                <a:cs typeface="Cambria"/>
              </a:rPr>
              <a:t>of </a:t>
            </a:r>
            <a:r>
              <a:rPr sz="1800" spc="-385" dirty="0">
                <a:latin typeface="Cambria"/>
                <a:cs typeface="Cambria"/>
              </a:rPr>
              <a:t> </a:t>
            </a:r>
            <a:r>
              <a:rPr sz="1800" spc="-5" dirty="0">
                <a:latin typeface="Cambria"/>
                <a:cs typeface="Cambria"/>
              </a:rPr>
              <a:t>the carpus </a:t>
            </a:r>
            <a:r>
              <a:rPr sz="1800" dirty="0">
                <a:latin typeface="Cambria"/>
                <a:cs typeface="Cambria"/>
              </a:rPr>
              <a:t>(wrist). It </a:t>
            </a:r>
            <a:r>
              <a:rPr sz="1800" spc="-5" dirty="0">
                <a:latin typeface="Cambria"/>
                <a:cs typeface="Cambria"/>
              </a:rPr>
              <a:t>articulates with </a:t>
            </a:r>
            <a:r>
              <a:rPr sz="1800" dirty="0">
                <a:latin typeface="Cambria"/>
                <a:cs typeface="Cambria"/>
              </a:rPr>
              <a:t> </a:t>
            </a:r>
            <a:r>
              <a:rPr sz="1800" spc="-5" dirty="0">
                <a:latin typeface="Cambria"/>
                <a:cs typeface="Cambria"/>
              </a:rPr>
              <a:t>the distal </a:t>
            </a:r>
            <a:r>
              <a:rPr sz="1800" dirty="0">
                <a:latin typeface="Cambria"/>
                <a:cs typeface="Cambria"/>
              </a:rPr>
              <a:t>end</a:t>
            </a:r>
            <a:r>
              <a:rPr sz="1800" spc="-5" dirty="0">
                <a:latin typeface="Cambria"/>
                <a:cs typeface="Cambria"/>
              </a:rPr>
              <a:t> </a:t>
            </a:r>
            <a:r>
              <a:rPr sz="1800" dirty="0">
                <a:latin typeface="Cambria"/>
                <a:cs typeface="Cambria"/>
              </a:rPr>
              <a:t>of</a:t>
            </a:r>
            <a:r>
              <a:rPr sz="1800" spc="-1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radius</a:t>
            </a:r>
            <a:r>
              <a:rPr sz="1800" spc="15" dirty="0">
                <a:latin typeface="Cambria"/>
                <a:cs typeface="Cambria"/>
              </a:rPr>
              <a:t> </a:t>
            </a:r>
            <a:r>
              <a:rPr sz="1800" spc="-5" dirty="0">
                <a:latin typeface="Cambria"/>
                <a:cs typeface="Cambria"/>
              </a:rPr>
              <a:t>bone.</a:t>
            </a:r>
            <a:r>
              <a:rPr lang="en-GB" sz="1800" spc="-5" dirty="0">
                <a:latin typeface="Cambria"/>
                <a:cs typeface="Cambria"/>
              </a:rPr>
              <a:t> </a:t>
            </a:r>
            <a:r>
              <a:rPr lang="en-GB" dirty="0">
                <a:latin typeface="Book Antiqua" panose="02040602050305030304" pitchFamily="18" charset="0"/>
              </a:rPr>
              <a:t>It has a prominent scaphoid tubercle and is the largest bone in the proximal row of carpals</a:t>
            </a:r>
            <a:endParaRPr sz="1800" dirty="0">
              <a:latin typeface="Book Antiqua" panose="02040602050305030304" pitchFamily="18" charset="0"/>
              <a:cs typeface="Cambria"/>
            </a:endParaRPr>
          </a:p>
          <a:p>
            <a:pPr marL="239395" marR="5080" indent="-227329" algn="just">
              <a:lnSpc>
                <a:spcPct val="80000"/>
              </a:lnSpc>
              <a:spcBef>
                <a:spcPts val="600"/>
              </a:spcBef>
              <a:buClr>
                <a:srgbClr val="FF388B"/>
              </a:buClr>
              <a:buSzPct val="75000"/>
              <a:buAutoNum type="alphaLcPeriod"/>
              <a:tabLst>
                <a:tab pos="240029" algn="l"/>
              </a:tabLst>
            </a:pPr>
            <a:r>
              <a:rPr sz="1800" spc="-5" dirty="0">
                <a:solidFill>
                  <a:srgbClr val="FF0000"/>
                </a:solidFill>
                <a:latin typeface="Cambria"/>
                <a:cs typeface="Cambria"/>
              </a:rPr>
              <a:t>Lunate bone </a:t>
            </a:r>
            <a:r>
              <a:rPr sz="1800" dirty="0">
                <a:latin typeface="Cambria"/>
                <a:cs typeface="Cambria"/>
              </a:rPr>
              <a:t>is </a:t>
            </a:r>
            <a:r>
              <a:rPr lang="en-GB" sz="1800" spc="-5" dirty="0">
                <a:latin typeface="Cambria"/>
                <a:cs typeface="Cambria"/>
              </a:rPr>
              <a:t>moon</a:t>
            </a:r>
            <a:r>
              <a:rPr sz="1800" spc="-5" dirty="0">
                <a:latin typeface="Cambria"/>
                <a:cs typeface="Cambria"/>
              </a:rPr>
              <a:t>-shaped bone </a:t>
            </a:r>
            <a:r>
              <a:rPr sz="1800" dirty="0">
                <a:latin typeface="Cambria"/>
                <a:cs typeface="Cambria"/>
              </a:rPr>
              <a:t> </a:t>
            </a:r>
            <a:r>
              <a:rPr sz="1800" spc="-10" dirty="0">
                <a:latin typeface="Cambria"/>
                <a:cs typeface="Cambria"/>
              </a:rPr>
              <a:t>located </a:t>
            </a:r>
            <a:r>
              <a:rPr sz="1800" spc="-5" dirty="0">
                <a:latin typeface="Cambria"/>
                <a:cs typeface="Cambria"/>
              </a:rPr>
              <a:t>medial to the scaphoid bone. </a:t>
            </a:r>
            <a:r>
              <a:rPr sz="1800" dirty="0">
                <a:latin typeface="Cambria"/>
                <a:cs typeface="Cambria"/>
              </a:rPr>
              <a:t> Its</a:t>
            </a:r>
            <a:r>
              <a:rPr sz="1800" spc="5" dirty="0">
                <a:latin typeface="Cambria"/>
                <a:cs typeface="Cambria"/>
              </a:rPr>
              <a:t> </a:t>
            </a:r>
            <a:r>
              <a:rPr sz="1800" spc="-15" dirty="0">
                <a:latin typeface="Cambria"/>
                <a:cs typeface="Cambria"/>
              </a:rPr>
              <a:t>concave</a:t>
            </a:r>
            <a:r>
              <a:rPr sz="1800" spc="-10" dirty="0">
                <a:latin typeface="Cambria"/>
                <a:cs typeface="Cambria"/>
              </a:rPr>
              <a:t> proximal</a:t>
            </a:r>
            <a:r>
              <a:rPr sz="1800" spc="-5" dirty="0">
                <a:latin typeface="Cambria"/>
                <a:cs typeface="Cambria"/>
              </a:rPr>
              <a:t> </a:t>
            </a:r>
            <a:r>
              <a:rPr sz="1800" spc="-10" dirty="0">
                <a:latin typeface="Cambria"/>
                <a:cs typeface="Cambria"/>
              </a:rPr>
              <a:t>surface</a:t>
            </a:r>
            <a:r>
              <a:rPr sz="1800" spc="-5" dirty="0">
                <a:latin typeface="Cambria"/>
                <a:cs typeface="Cambria"/>
              </a:rPr>
              <a:t> also </a:t>
            </a:r>
            <a:r>
              <a:rPr sz="1800" spc="-385" dirty="0">
                <a:latin typeface="Cambria"/>
                <a:cs typeface="Cambria"/>
              </a:rPr>
              <a:t> </a:t>
            </a:r>
            <a:r>
              <a:rPr sz="1800" spc="-5" dirty="0">
                <a:latin typeface="Cambria"/>
                <a:cs typeface="Cambria"/>
              </a:rPr>
              <a:t>articulates with the distal </a:t>
            </a:r>
            <a:r>
              <a:rPr sz="1800" spc="-10" dirty="0">
                <a:latin typeface="Cambria"/>
                <a:cs typeface="Cambria"/>
              </a:rPr>
              <a:t>end </a:t>
            </a:r>
            <a:r>
              <a:rPr sz="1800" dirty="0">
                <a:latin typeface="Cambria"/>
                <a:cs typeface="Cambria"/>
              </a:rPr>
              <a:t>of </a:t>
            </a:r>
            <a:r>
              <a:rPr sz="1800" spc="-5" dirty="0">
                <a:latin typeface="Cambria"/>
                <a:cs typeface="Cambria"/>
              </a:rPr>
              <a:t>the </a:t>
            </a:r>
            <a:r>
              <a:rPr sz="1800" dirty="0">
                <a:latin typeface="Cambria"/>
                <a:cs typeface="Cambria"/>
              </a:rPr>
              <a:t> </a:t>
            </a:r>
            <a:r>
              <a:rPr sz="1800" spc="-10" dirty="0">
                <a:latin typeface="Cambria"/>
                <a:cs typeface="Cambria"/>
              </a:rPr>
              <a:t>radius</a:t>
            </a:r>
            <a:r>
              <a:rPr sz="1800" spc="15" dirty="0">
                <a:latin typeface="Cambria"/>
                <a:cs typeface="Cambria"/>
              </a:rPr>
              <a:t> </a:t>
            </a:r>
            <a:r>
              <a:rPr sz="1800" spc="-5" dirty="0">
                <a:latin typeface="Cambria"/>
                <a:cs typeface="Cambria"/>
              </a:rPr>
              <a:t>bone.</a:t>
            </a:r>
            <a:endParaRPr sz="1800" dirty="0">
              <a:latin typeface="Cambria"/>
              <a:cs typeface="Cambria"/>
            </a:endParaRPr>
          </a:p>
          <a:p>
            <a:pPr marL="239395" marR="5080" indent="-227329" algn="just">
              <a:lnSpc>
                <a:spcPct val="80000"/>
              </a:lnSpc>
              <a:spcBef>
                <a:spcPts val="605"/>
              </a:spcBef>
              <a:buClr>
                <a:srgbClr val="FF388B"/>
              </a:buClr>
              <a:buSzPct val="75000"/>
              <a:buAutoNum type="alphaLcPeriod"/>
              <a:tabLst>
                <a:tab pos="240029" algn="l"/>
              </a:tabLst>
            </a:pPr>
            <a:r>
              <a:rPr sz="1800" spc="-10" dirty="0">
                <a:solidFill>
                  <a:srgbClr val="FF0000"/>
                </a:solidFill>
                <a:latin typeface="Cambria"/>
                <a:cs typeface="Cambria"/>
              </a:rPr>
              <a:t>Triquetral</a:t>
            </a:r>
            <a:r>
              <a:rPr sz="1800" spc="-10" dirty="0">
                <a:latin typeface="Cambria"/>
                <a:cs typeface="Cambria"/>
              </a:rPr>
              <a:t> </a:t>
            </a:r>
            <a:r>
              <a:rPr sz="1800" spc="-5" dirty="0">
                <a:latin typeface="Cambria"/>
                <a:cs typeface="Cambria"/>
              </a:rPr>
              <a:t>bone </a:t>
            </a:r>
            <a:r>
              <a:rPr sz="1800" dirty="0">
                <a:latin typeface="Cambria"/>
                <a:cs typeface="Cambria"/>
              </a:rPr>
              <a:t>is a </a:t>
            </a:r>
            <a:r>
              <a:rPr sz="1800" spc="-5" dirty="0">
                <a:latin typeface="Cambria"/>
                <a:cs typeface="Cambria"/>
              </a:rPr>
              <a:t>pyramid-shaped </a:t>
            </a:r>
            <a:r>
              <a:rPr sz="1800" dirty="0">
                <a:latin typeface="Cambria"/>
                <a:cs typeface="Cambria"/>
              </a:rPr>
              <a:t> </a:t>
            </a:r>
            <a:r>
              <a:rPr sz="1800" spc="-5" dirty="0">
                <a:latin typeface="Cambria"/>
                <a:cs typeface="Cambria"/>
              </a:rPr>
              <a:t>bone</a:t>
            </a:r>
            <a:r>
              <a:rPr sz="1800" dirty="0">
                <a:latin typeface="Cambria"/>
                <a:cs typeface="Cambria"/>
              </a:rPr>
              <a:t> </a:t>
            </a:r>
            <a:r>
              <a:rPr sz="1800" spc="-10" dirty="0">
                <a:latin typeface="Cambria"/>
                <a:cs typeface="Cambria"/>
              </a:rPr>
              <a:t>located</a:t>
            </a:r>
            <a:r>
              <a:rPr sz="1800" spc="-5" dirty="0">
                <a:latin typeface="Cambria"/>
                <a:cs typeface="Cambria"/>
              </a:rPr>
              <a:t> medial</a:t>
            </a:r>
            <a:r>
              <a:rPr sz="1800" dirty="0">
                <a:latin typeface="Cambria"/>
                <a:cs typeface="Cambria"/>
              </a:rPr>
              <a:t> </a:t>
            </a:r>
            <a:r>
              <a:rPr sz="1800" spc="-15" dirty="0">
                <a:latin typeface="Cambria"/>
                <a:cs typeface="Cambria"/>
              </a:rPr>
              <a:t>to</a:t>
            </a:r>
            <a:r>
              <a:rPr sz="1800" spc="-10"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lunate </a:t>
            </a:r>
            <a:r>
              <a:rPr sz="1800" dirty="0">
                <a:latin typeface="Cambria"/>
                <a:cs typeface="Cambria"/>
              </a:rPr>
              <a:t> </a:t>
            </a:r>
            <a:r>
              <a:rPr sz="1800" spc="-5" dirty="0">
                <a:latin typeface="Cambria"/>
                <a:cs typeface="Cambria"/>
              </a:rPr>
              <a:t>bone</a:t>
            </a:r>
            <a:r>
              <a:rPr sz="1800" spc="-15" dirty="0">
                <a:latin typeface="Cambria"/>
                <a:cs typeface="Cambria"/>
              </a:rPr>
              <a:t> </a:t>
            </a:r>
            <a:r>
              <a:rPr sz="1800" dirty="0">
                <a:latin typeface="Cambria"/>
                <a:cs typeface="Cambria"/>
              </a:rPr>
              <a:t>on</a:t>
            </a:r>
            <a:r>
              <a:rPr sz="1800" spc="-15" dirty="0">
                <a:latin typeface="Cambria"/>
                <a:cs typeface="Cambria"/>
              </a:rPr>
              <a:t> </a:t>
            </a:r>
            <a:r>
              <a:rPr sz="1800" spc="-5" dirty="0">
                <a:latin typeface="Cambria"/>
                <a:cs typeface="Cambria"/>
              </a:rPr>
              <a:t>the</a:t>
            </a:r>
            <a:r>
              <a:rPr sz="1800" spc="-20" dirty="0">
                <a:latin typeface="Cambria"/>
                <a:cs typeface="Cambria"/>
              </a:rPr>
              <a:t> </a:t>
            </a:r>
            <a:r>
              <a:rPr sz="1800" spc="-5" dirty="0">
                <a:latin typeface="Cambria"/>
                <a:cs typeface="Cambria"/>
              </a:rPr>
              <a:t>ulnar</a:t>
            </a:r>
            <a:r>
              <a:rPr sz="1800" spc="5" dirty="0">
                <a:latin typeface="Cambria"/>
                <a:cs typeface="Cambria"/>
              </a:rPr>
              <a:t> </a:t>
            </a:r>
            <a:r>
              <a:rPr sz="1800" spc="-5" dirty="0">
                <a:latin typeface="Cambria"/>
                <a:cs typeface="Cambria"/>
              </a:rPr>
              <a:t>side </a:t>
            </a:r>
            <a:r>
              <a:rPr sz="1800" dirty="0">
                <a:latin typeface="Cambria"/>
                <a:cs typeface="Cambria"/>
              </a:rPr>
              <a:t>of </a:t>
            </a:r>
            <a:r>
              <a:rPr sz="1800" spc="-5" dirty="0">
                <a:latin typeface="Cambria"/>
                <a:cs typeface="Cambria"/>
              </a:rPr>
              <a:t>the</a:t>
            </a:r>
            <a:r>
              <a:rPr sz="1800" spc="-20" dirty="0">
                <a:latin typeface="Cambria"/>
                <a:cs typeface="Cambria"/>
              </a:rPr>
              <a:t> </a:t>
            </a:r>
            <a:r>
              <a:rPr sz="1800" spc="-5" dirty="0">
                <a:latin typeface="Cambria"/>
                <a:cs typeface="Cambria"/>
              </a:rPr>
              <a:t>carpus.</a:t>
            </a:r>
            <a:r>
              <a:rPr lang="en-GB" sz="1800" spc="-5" dirty="0">
                <a:latin typeface="Cambria"/>
                <a:cs typeface="Cambria"/>
              </a:rPr>
              <a:t> </a:t>
            </a:r>
            <a:r>
              <a:rPr lang="en-GB" dirty="0">
                <a:latin typeface="Book Antiqua" panose="02040602050305030304" pitchFamily="18" charset="0"/>
              </a:rPr>
              <a:t>It articulates proximally with the articular disc of the distal radio-ulnar joint. </a:t>
            </a:r>
            <a:endParaRPr sz="1800" dirty="0">
              <a:latin typeface="Book Antiqua" panose="02040602050305030304" pitchFamily="18" charset="0"/>
              <a:cs typeface="Cambria"/>
            </a:endParaRPr>
          </a:p>
          <a:p>
            <a:pPr marL="239395" marR="5080" indent="-227329" algn="just">
              <a:lnSpc>
                <a:spcPct val="80000"/>
              </a:lnSpc>
              <a:spcBef>
                <a:spcPts val="600"/>
              </a:spcBef>
              <a:buClr>
                <a:srgbClr val="FF388B"/>
              </a:buClr>
              <a:buSzPct val="75000"/>
              <a:buAutoNum type="alphaLcPeriod"/>
              <a:tabLst>
                <a:tab pos="240029" algn="l"/>
              </a:tabLst>
            </a:pPr>
            <a:r>
              <a:rPr sz="1800" spc="-5" dirty="0">
                <a:solidFill>
                  <a:srgbClr val="FF0000"/>
                </a:solidFill>
                <a:latin typeface="Cambria"/>
                <a:cs typeface="Cambria"/>
              </a:rPr>
              <a:t>Pisiform bone </a:t>
            </a:r>
            <a:r>
              <a:rPr sz="1800" spc="-5" dirty="0">
                <a:latin typeface="Cambria"/>
                <a:cs typeface="Cambria"/>
              </a:rPr>
              <a:t>is </a:t>
            </a:r>
            <a:r>
              <a:rPr sz="1800" dirty="0">
                <a:latin typeface="Cambria"/>
                <a:cs typeface="Cambria"/>
              </a:rPr>
              <a:t>a </a:t>
            </a:r>
            <a:r>
              <a:rPr sz="1800" spc="-5" dirty="0">
                <a:latin typeface="Cambria"/>
                <a:cs typeface="Cambria"/>
              </a:rPr>
              <a:t>small, pea-shaped </a:t>
            </a:r>
            <a:r>
              <a:rPr sz="1800" dirty="0">
                <a:latin typeface="Cambria"/>
                <a:cs typeface="Cambria"/>
              </a:rPr>
              <a:t> </a:t>
            </a:r>
            <a:r>
              <a:rPr sz="1800" spc="-5" dirty="0">
                <a:latin typeface="Cambria"/>
                <a:cs typeface="Cambria"/>
              </a:rPr>
              <a:t>bone</a:t>
            </a:r>
            <a:r>
              <a:rPr sz="1800" dirty="0">
                <a:latin typeface="Cambria"/>
                <a:cs typeface="Cambria"/>
              </a:rPr>
              <a:t> </a:t>
            </a:r>
            <a:r>
              <a:rPr sz="1800" spc="-5" dirty="0">
                <a:latin typeface="Cambria"/>
                <a:cs typeface="Cambria"/>
              </a:rPr>
              <a:t>that</a:t>
            </a:r>
            <a:r>
              <a:rPr sz="1800" dirty="0">
                <a:latin typeface="Cambria"/>
                <a:cs typeface="Cambria"/>
              </a:rPr>
              <a:t> </a:t>
            </a:r>
            <a:r>
              <a:rPr sz="1800" spc="-5" dirty="0">
                <a:latin typeface="Cambria"/>
                <a:cs typeface="Cambria"/>
              </a:rPr>
              <a:t>articulates</a:t>
            </a:r>
            <a:r>
              <a:rPr sz="1800" dirty="0">
                <a:latin typeface="Cambria"/>
                <a:cs typeface="Cambria"/>
              </a:rPr>
              <a:t> with</a:t>
            </a:r>
            <a:r>
              <a:rPr sz="1800" spc="5" dirty="0">
                <a:latin typeface="Cambria"/>
                <a:cs typeface="Cambria"/>
              </a:rPr>
              <a:t> </a:t>
            </a:r>
            <a:r>
              <a:rPr sz="1800" spc="-5" dirty="0">
                <a:latin typeface="Cambria"/>
                <a:cs typeface="Cambria"/>
              </a:rPr>
              <a:t>the </a:t>
            </a:r>
            <a:r>
              <a:rPr sz="1800" dirty="0">
                <a:latin typeface="Cambria"/>
                <a:cs typeface="Cambria"/>
              </a:rPr>
              <a:t> </a:t>
            </a:r>
            <a:r>
              <a:rPr lang="en-GB" dirty="0">
                <a:latin typeface="Book Antiqua" panose="02040602050305030304" pitchFamily="18" charset="0"/>
              </a:rPr>
              <a:t>palmar surface of </a:t>
            </a:r>
            <a:r>
              <a:rPr sz="1800" spc="-5" dirty="0">
                <a:latin typeface="Cambria"/>
                <a:cs typeface="Cambria"/>
              </a:rPr>
              <a:t>triquetral bone</a:t>
            </a:r>
            <a:r>
              <a:rPr lang="en-GB" spc="-5" dirty="0">
                <a:latin typeface="Cambria"/>
                <a:cs typeface="Cambria"/>
              </a:rPr>
              <a:t>, </a:t>
            </a:r>
            <a:r>
              <a:rPr sz="1800" dirty="0">
                <a:latin typeface="Cambria"/>
                <a:cs typeface="Cambria"/>
              </a:rPr>
              <a:t>on </a:t>
            </a:r>
            <a:r>
              <a:rPr sz="1800" spc="-5" dirty="0">
                <a:latin typeface="Cambria"/>
                <a:cs typeface="Cambria"/>
              </a:rPr>
              <a:t>the ulnar side </a:t>
            </a:r>
            <a:r>
              <a:rPr sz="1800" dirty="0">
                <a:latin typeface="Cambria"/>
                <a:cs typeface="Cambria"/>
              </a:rPr>
              <a:t>of </a:t>
            </a:r>
            <a:r>
              <a:rPr sz="1800" spc="5" dirty="0">
                <a:latin typeface="Cambria"/>
                <a:cs typeface="Cambria"/>
              </a:rPr>
              <a:t> </a:t>
            </a:r>
            <a:r>
              <a:rPr sz="1800" spc="-5" dirty="0">
                <a:latin typeface="Cambria"/>
                <a:cs typeface="Cambria"/>
              </a:rPr>
              <a:t>the</a:t>
            </a:r>
            <a:r>
              <a:rPr sz="1800" dirty="0">
                <a:latin typeface="Cambria"/>
                <a:cs typeface="Cambria"/>
              </a:rPr>
              <a:t> </a:t>
            </a:r>
            <a:r>
              <a:rPr sz="1800" spc="-5" dirty="0">
                <a:latin typeface="Cambria"/>
                <a:cs typeface="Cambria"/>
              </a:rPr>
              <a:t>carpus.</a:t>
            </a:r>
            <a:r>
              <a:rPr sz="1800" dirty="0">
                <a:latin typeface="Cambria"/>
                <a:cs typeface="Cambria"/>
              </a:rPr>
              <a:t> It</a:t>
            </a:r>
            <a:r>
              <a:rPr sz="1800" spc="5" dirty="0">
                <a:latin typeface="Cambria"/>
                <a:cs typeface="Cambria"/>
              </a:rPr>
              <a:t> </a:t>
            </a:r>
            <a:r>
              <a:rPr sz="1800" dirty="0">
                <a:latin typeface="Cambria"/>
                <a:cs typeface="Cambria"/>
              </a:rPr>
              <a:t>is</a:t>
            </a:r>
            <a:r>
              <a:rPr sz="1800" spc="5" dirty="0">
                <a:latin typeface="Cambria"/>
                <a:cs typeface="Cambria"/>
              </a:rPr>
              <a:t> </a:t>
            </a:r>
            <a:r>
              <a:rPr sz="1800" spc="-5" dirty="0">
                <a:latin typeface="Cambria"/>
                <a:cs typeface="Cambria"/>
              </a:rPr>
              <a:t>embedded</a:t>
            </a:r>
            <a:r>
              <a:rPr sz="1800" dirty="0">
                <a:latin typeface="Cambria"/>
                <a:cs typeface="Cambria"/>
              </a:rPr>
              <a:t> in</a:t>
            </a:r>
            <a:r>
              <a:rPr sz="1800" spc="5" dirty="0">
                <a:latin typeface="Cambria"/>
                <a:cs typeface="Cambria"/>
              </a:rPr>
              <a:t> </a:t>
            </a:r>
            <a:r>
              <a:rPr sz="1800" spc="-5" dirty="0">
                <a:latin typeface="Cambria"/>
                <a:cs typeface="Cambria"/>
              </a:rPr>
              <a:t>the </a:t>
            </a:r>
            <a:r>
              <a:rPr sz="1800" dirty="0">
                <a:latin typeface="Cambria"/>
                <a:cs typeface="Cambria"/>
              </a:rPr>
              <a:t> </a:t>
            </a:r>
            <a:r>
              <a:rPr sz="1800" spc="-5" dirty="0">
                <a:latin typeface="Cambria"/>
                <a:cs typeface="Cambria"/>
              </a:rPr>
              <a:t>tendon</a:t>
            </a:r>
            <a:r>
              <a:rPr sz="1800" dirty="0">
                <a:latin typeface="Cambria"/>
                <a:cs typeface="Cambria"/>
              </a:rPr>
              <a:t> of</a:t>
            </a:r>
            <a:r>
              <a:rPr sz="1800" spc="5" dirty="0">
                <a:latin typeface="Cambria"/>
                <a:cs typeface="Cambria"/>
              </a:rPr>
              <a:t> </a:t>
            </a:r>
            <a:r>
              <a:rPr sz="1800" spc="-5" dirty="0">
                <a:latin typeface="Cambria"/>
                <a:cs typeface="Cambria"/>
              </a:rPr>
              <a:t>the</a:t>
            </a:r>
            <a:r>
              <a:rPr sz="1800" dirty="0">
                <a:latin typeface="Cambria"/>
                <a:cs typeface="Cambria"/>
              </a:rPr>
              <a:t> </a:t>
            </a:r>
            <a:r>
              <a:rPr sz="1800" spc="-10" dirty="0">
                <a:latin typeface="Cambria"/>
                <a:cs typeface="Cambria"/>
              </a:rPr>
              <a:t>flexor</a:t>
            </a:r>
            <a:r>
              <a:rPr sz="1800" spc="-5" dirty="0">
                <a:latin typeface="Cambria"/>
                <a:cs typeface="Cambria"/>
              </a:rPr>
              <a:t> carpi</a:t>
            </a:r>
            <a:r>
              <a:rPr sz="1800" dirty="0">
                <a:latin typeface="Cambria"/>
                <a:cs typeface="Cambria"/>
              </a:rPr>
              <a:t> </a:t>
            </a:r>
            <a:r>
              <a:rPr sz="1800" spc="-5" dirty="0">
                <a:latin typeface="Cambria"/>
                <a:cs typeface="Cambria"/>
              </a:rPr>
              <a:t>ulnaris </a:t>
            </a:r>
            <a:r>
              <a:rPr sz="1800" dirty="0">
                <a:latin typeface="Cambria"/>
                <a:cs typeface="Cambria"/>
              </a:rPr>
              <a:t> </a:t>
            </a:r>
            <a:r>
              <a:rPr sz="1800" spc="-5" dirty="0">
                <a:latin typeface="Cambria"/>
                <a:cs typeface="Cambria"/>
              </a:rPr>
              <a:t>muscle and </a:t>
            </a:r>
            <a:r>
              <a:rPr sz="1800" spc="-10" dirty="0">
                <a:latin typeface="Cambria"/>
                <a:cs typeface="Cambria"/>
              </a:rPr>
              <a:t>increases </a:t>
            </a:r>
            <a:r>
              <a:rPr sz="1800" spc="-5" dirty="0">
                <a:latin typeface="Cambria"/>
                <a:cs typeface="Cambria"/>
              </a:rPr>
              <a:t>tension </a:t>
            </a:r>
            <a:r>
              <a:rPr sz="1800" dirty="0">
                <a:latin typeface="Cambria"/>
                <a:cs typeface="Cambria"/>
              </a:rPr>
              <a:t>during </a:t>
            </a:r>
            <a:r>
              <a:rPr sz="1800" spc="5" dirty="0">
                <a:latin typeface="Cambria"/>
                <a:cs typeface="Cambria"/>
              </a:rPr>
              <a:t> </a:t>
            </a:r>
            <a:r>
              <a:rPr sz="1800" spc="-5" dirty="0">
                <a:latin typeface="Cambria"/>
                <a:cs typeface="Cambria"/>
              </a:rPr>
              <a:t>muscle contraction.</a:t>
            </a:r>
            <a:endParaRPr sz="1800" dirty="0">
              <a:latin typeface="Cambria"/>
              <a:cs typeface="Cambria"/>
            </a:endParaRPr>
          </a:p>
        </p:txBody>
      </p:sp>
      <p:pic>
        <p:nvPicPr>
          <p:cNvPr id="5" name="Picture 4">
            <a:extLst>
              <a:ext uri="{FF2B5EF4-FFF2-40B4-BE49-F238E27FC236}">
                <a16:creationId xmlns:a16="http://schemas.microsoft.com/office/drawing/2014/main" id="{9D8225B9-290B-E382-6798-96082F69E818}"/>
              </a:ext>
            </a:extLst>
          </p:cNvPr>
          <p:cNvPicPr>
            <a:picLocks noChangeAspect="1"/>
          </p:cNvPicPr>
          <p:nvPr/>
        </p:nvPicPr>
        <p:blipFill rotWithShape="1">
          <a:blip r:embed="rId2"/>
          <a:srcRect r="46469"/>
          <a:stretch/>
        </p:blipFill>
        <p:spPr>
          <a:xfrm>
            <a:off x="5088865" y="16024"/>
            <a:ext cx="3462863" cy="3196952"/>
          </a:xfrm>
          <a:prstGeom prst="rect">
            <a:avLst/>
          </a:prstGeom>
        </p:spPr>
      </p:pic>
      <p:pic>
        <p:nvPicPr>
          <p:cNvPr id="7" name="Picture 6">
            <a:extLst>
              <a:ext uri="{FF2B5EF4-FFF2-40B4-BE49-F238E27FC236}">
                <a16:creationId xmlns:a16="http://schemas.microsoft.com/office/drawing/2014/main" id="{97FAF7AB-BCD8-E81C-52C4-25EA4C43D046}"/>
              </a:ext>
            </a:extLst>
          </p:cNvPr>
          <p:cNvPicPr>
            <a:picLocks noChangeAspect="1"/>
          </p:cNvPicPr>
          <p:nvPr/>
        </p:nvPicPr>
        <p:blipFill rotWithShape="1">
          <a:blip r:embed="rId2"/>
          <a:srcRect l="54108"/>
          <a:stretch/>
        </p:blipFill>
        <p:spPr>
          <a:xfrm>
            <a:off x="5220072" y="3068960"/>
            <a:ext cx="3349208" cy="360672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2024" y="548680"/>
            <a:ext cx="3885565" cy="6023187"/>
          </a:xfrm>
          <a:prstGeom prst="rect">
            <a:avLst/>
          </a:prstGeom>
        </p:spPr>
        <p:txBody>
          <a:bodyPr vert="horz" wrap="square" lIns="0" tIns="45720" rIns="0" bIns="0" rtlCol="0">
            <a:spAutoFit/>
          </a:bodyPr>
          <a:lstStyle/>
          <a:p>
            <a:pPr marL="12700" algn="just">
              <a:lnSpc>
                <a:spcPct val="100000"/>
              </a:lnSpc>
              <a:spcBef>
                <a:spcPts val="360"/>
              </a:spcBef>
            </a:pPr>
            <a:r>
              <a:rPr sz="1400" b="1" dirty="0">
                <a:latin typeface="Cambria"/>
                <a:cs typeface="Cambria"/>
              </a:rPr>
              <a:t>Carpal</a:t>
            </a:r>
            <a:r>
              <a:rPr sz="1400" b="1" spc="-25" dirty="0">
                <a:latin typeface="Cambria"/>
                <a:cs typeface="Cambria"/>
              </a:rPr>
              <a:t> </a:t>
            </a:r>
            <a:r>
              <a:rPr sz="1400" b="1" dirty="0">
                <a:latin typeface="Cambria"/>
                <a:cs typeface="Cambria"/>
              </a:rPr>
              <a:t>Bones:</a:t>
            </a:r>
            <a:r>
              <a:rPr sz="1400" b="1" spc="-35" dirty="0">
                <a:latin typeface="Cambria"/>
                <a:cs typeface="Cambria"/>
              </a:rPr>
              <a:t> </a:t>
            </a:r>
            <a:r>
              <a:rPr sz="1400" b="1" dirty="0">
                <a:latin typeface="Cambria"/>
                <a:cs typeface="Cambria"/>
              </a:rPr>
              <a:t>Distal</a:t>
            </a:r>
            <a:r>
              <a:rPr sz="1400" b="1" spc="-35" dirty="0">
                <a:latin typeface="Cambria"/>
                <a:cs typeface="Cambria"/>
              </a:rPr>
              <a:t> </a:t>
            </a:r>
            <a:r>
              <a:rPr sz="1400" b="1" spc="-15" dirty="0">
                <a:latin typeface="Cambria"/>
                <a:cs typeface="Cambria"/>
              </a:rPr>
              <a:t>Row</a:t>
            </a:r>
            <a:r>
              <a:rPr sz="1400" spc="-15" dirty="0">
                <a:latin typeface="Cambria"/>
                <a:cs typeface="Cambria"/>
              </a:rPr>
              <a:t>.</a:t>
            </a:r>
            <a:endParaRPr sz="1400" dirty="0">
              <a:latin typeface="Cambria"/>
              <a:cs typeface="Cambria"/>
            </a:endParaRPr>
          </a:p>
          <a:p>
            <a:pPr marL="349250" marR="5715" indent="-337185" algn="just">
              <a:lnSpc>
                <a:spcPct val="80000"/>
              </a:lnSpc>
              <a:spcBef>
                <a:spcPts val="600"/>
              </a:spcBef>
              <a:buClr>
                <a:srgbClr val="FF388B"/>
              </a:buClr>
              <a:buSzPct val="75000"/>
              <a:buAutoNum type="alphaLcPeriod"/>
              <a:tabLst>
                <a:tab pos="349885" algn="l"/>
              </a:tabLst>
            </a:pPr>
            <a:r>
              <a:rPr sz="1600" spc="-15" dirty="0">
                <a:solidFill>
                  <a:srgbClr val="FF0000"/>
                </a:solidFill>
                <a:latin typeface="Cambria"/>
                <a:cs typeface="Cambria"/>
              </a:rPr>
              <a:t>Trapezium </a:t>
            </a:r>
            <a:r>
              <a:rPr sz="1600" spc="-5" dirty="0">
                <a:solidFill>
                  <a:srgbClr val="FF0000"/>
                </a:solidFill>
                <a:latin typeface="Cambria"/>
                <a:cs typeface="Cambria"/>
              </a:rPr>
              <a:t>bone </a:t>
            </a:r>
            <a:r>
              <a:rPr sz="1600" dirty="0">
                <a:latin typeface="Cambria"/>
                <a:cs typeface="Cambria"/>
              </a:rPr>
              <a:t>is </a:t>
            </a:r>
            <a:r>
              <a:rPr sz="1600" spc="-5" dirty="0">
                <a:latin typeface="Cambria"/>
                <a:cs typeface="Cambria"/>
              </a:rPr>
              <a:t>an irregular-shaped bone </a:t>
            </a:r>
            <a:r>
              <a:rPr sz="1600" dirty="0">
                <a:latin typeface="Cambria"/>
                <a:cs typeface="Cambria"/>
              </a:rPr>
              <a:t> </a:t>
            </a:r>
            <a:r>
              <a:rPr sz="1600" spc="-10" dirty="0">
                <a:latin typeface="Cambria"/>
                <a:cs typeface="Cambria"/>
              </a:rPr>
              <a:t>located</a:t>
            </a:r>
            <a:r>
              <a:rPr sz="1600" spc="-5" dirty="0">
                <a:latin typeface="Cambria"/>
                <a:cs typeface="Cambria"/>
              </a:rPr>
              <a:t> distal</a:t>
            </a:r>
            <a:r>
              <a:rPr sz="1600" dirty="0">
                <a:latin typeface="Cambria"/>
                <a:cs typeface="Cambria"/>
              </a:rPr>
              <a:t> </a:t>
            </a:r>
            <a:r>
              <a:rPr sz="1600" spc="-10" dirty="0">
                <a:latin typeface="Cambria"/>
                <a:cs typeface="Cambria"/>
              </a:rPr>
              <a:t>to</a:t>
            </a:r>
            <a:r>
              <a:rPr sz="1600" spc="-5" dirty="0">
                <a:latin typeface="Cambria"/>
                <a:cs typeface="Cambria"/>
              </a:rPr>
              <a:t> the</a:t>
            </a:r>
            <a:r>
              <a:rPr sz="1600" dirty="0">
                <a:latin typeface="Cambria"/>
                <a:cs typeface="Cambria"/>
              </a:rPr>
              <a:t> </a:t>
            </a:r>
            <a:r>
              <a:rPr sz="1600" spc="-5" dirty="0">
                <a:latin typeface="Cambria"/>
                <a:cs typeface="Cambria"/>
              </a:rPr>
              <a:t>scaphoid</a:t>
            </a:r>
            <a:r>
              <a:rPr sz="1600" dirty="0">
                <a:latin typeface="Cambria"/>
                <a:cs typeface="Cambria"/>
              </a:rPr>
              <a:t> </a:t>
            </a:r>
            <a:r>
              <a:rPr sz="1600" spc="-5" dirty="0">
                <a:latin typeface="Cambria"/>
                <a:cs typeface="Cambria"/>
              </a:rPr>
              <a:t>bone</a:t>
            </a:r>
            <a:r>
              <a:rPr sz="1600" dirty="0">
                <a:latin typeface="Cambria"/>
                <a:cs typeface="Cambria"/>
              </a:rPr>
              <a:t> </a:t>
            </a:r>
            <a:r>
              <a:rPr sz="1600" spc="-5" dirty="0">
                <a:latin typeface="Cambria"/>
                <a:cs typeface="Cambria"/>
              </a:rPr>
              <a:t>on</a:t>
            </a:r>
            <a:r>
              <a:rPr sz="1600" dirty="0">
                <a:latin typeface="Cambria"/>
                <a:cs typeface="Cambria"/>
              </a:rPr>
              <a:t> the </a:t>
            </a:r>
            <a:r>
              <a:rPr sz="1600" spc="5" dirty="0">
                <a:latin typeface="Cambria"/>
                <a:cs typeface="Cambria"/>
              </a:rPr>
              <a:t> </a:t>
            </a:r>
            <a:r>
              <a:rPr sz="1600" spc="-10" dirty="0">
                <a:latin typeface="Cambria"/>
                <a:cs typeface="Cambria"/>
              </a:rPr>
              <a:t>lateral</a:t>
            </a:r>
            <a:r>
              <a:rPr sz="1600" spc="-5" dirty="0">
                <a:latin typeface="Cambria"/>
                <a:cs typeface="Cambria"/>
              </a:rPr>
              <a:t> (thumb)</a:t>
            </a:r>
            <a:r>
              <a:rPr sz="1600" dirty="0">
                <a:latin typeface="Cambria"/>
                <a:cs typeface="Cambria"/>
              </a:rPr>
              <a:t> </a:t>
            </a:r>
            <a:r>
              <a:rPr sz="1600" spc="-10" dirty="0">
                <a:latin typeface="Cambria"/>
                <a:cs typeface="Cambria"/>
              </a:rPr>
              <a:t>side</a:t>
            </a:r>
            <a:r>
              <a:rPr sz="1600" spc="-5" dirty="0">
                <a:latin typeface="Cambria"/>
                <a:cs typeface="Cambria"/>
              </a:rPr>
              <a:t> of</a:t>
            </a:r>
            <a:r>
              <a:rPr sz="1600" dirty="0">
                <a:latin typeface="Cambria"/>
                <a:cs typeface="Cambria"/>
              </a:rPr>
              <a:t> the</a:t>
            </a:r>
            <a:r>
              <a:rPr sz="1600" spc="5" dirty="0">
                <a:latin typeface="Cambria"/>
                <a:cs typeface="Cambria"/>
              </a:rPr>
              <a:t> </a:t>
            </a:r>
            <a:r>
              <a:rPr sz="1600" spc="-5" dirty="0">
                <a:latin typeface="Cambria"/>
                <a:cs typeface="Cambria"/>
              </a:rPr>
              <a:t>carpus.</a:t>
            </a:r>
            <a:r>
              <a:rPr sz="1600" dirty="0">
                <a:latin typeface="Cambria"/>
                <a:cs typeface="Cambria"/>
              </a:rPr>
              <a:t> </a:t>
            </a:r>
            <a:r>
              <a:rPr sz="1600" spc="-10" dirty="0">
                <a:latin typeface="Cambria"/>
                <a:cs typeface="Cambria"/>
              </a:rPr>
              <a:t>It</a:t>
            </a:r>
            <a:r>
              <a:rPr sz="1600" spc="-5" dirty="0">
                <a:latin typeface="Cambria"/>
                <a:cs typeface="Cambria"/>
              </a:rPr>
              <a:t> </a:t>
            </a:r>
            <a:r>
              <a:rPr sz="1600" dirty="0">
                <a:latin typeface="Cambria"/>
                <a:cs typeface="Cambria"/>
              </a:rPr>
              <a:t>is</a:t>
            </a:r>
            <a:r>
              <a:rPr sz="1600" spc="5" dirty="0">
                <a:latin typeface="Cambria"/>
                <a:cs typeface="Cambria"/>
              </a:rPr>
              <a:t> </a:t>
            </a:r>
            <a:r>
              <a:rPr sz="1600" spc="-5" dirty="0">
                <a:latin typeface="Cambria"/>
                <a:cs typeface="Cambria"/>
              </a:rPr>
              <a:t>the </a:t>
            </a:r>
            <a:r>
              <a:rPr sz="1600" dirty="0">
                <a:latin typeface="Cambria"/>
                <a:cs typeface="Cambria"/>
              </a:rPr>
              <a:t> </a:t>
            </a:r>
            <a:r>
              <a:rPr sz="1600" spc="-10" dirty="0">
                <a:latin typeface="Cambria"/>
                <a:cs typeface="Cambria"/>
              </a:rPr>
              <a:t>radial</a:t>
            </a:r>
            <a:r>
              <a:rPr sz="1600" spc="-5" dirty="0">
                <a:latin typeface="Cambria"/>
                <a:cs typeface="Cambria"/>
              </a:rPr>
              <a:t> </a:t>
            </a:r>
            <a:r>
              <a:rPr sz="1600" spc="-10" dirty="0">
                <a:latin typeface="Cambria"/>
                <a:cs typeface="Cambria"/>
              </a:rPr>
              <a:t>(lateral)</a:t>
            </a:r>
            <a:r>
              <a:rPr sz="1600" spc="-5" dirty="0">
                <a:latin typeface="Cambria"/>
                <a:cs typeface="Cambria"/>
              </a:rPr>
              <a:t> </a:t>
            </a:r>
            <a:r>
              <a:rPr sz="1600" spc="-10" dirty="0">
                <a:latin typeface="Cambria"/>
                <a:cs typeface="Cambria"/>
              </a:rPr>
              <a:t>border</a:t>
            </a:r>
            <a:r>
              <a:rPr sz="1600" spc="-5" dirty="0">
                <a:latin typeface="Cambria"/>
                <a:cs typeface="Cambria"/>
              </a:rPr>
              <a:t> of</a:t>
            </a:r>
            <a:r>
              <a:rPr sz="1600" dirty="0">
                <a:latin typeface="Cambria"/>
                <a:cs typeface="Cambria"/>
              </a:rPr>
              <a:t> the</a:t>
            </a:r>
            <a:r>
              <a:rPr sz="1600" spc="305" dirty="0">
                <a:latin typeface="Cambria"/>
                <a:cs typeface="Cambria"/>
              </a:rPr>
              <a:t> </a:t>
            </a:r>
            <a:r>
              <a:rPr sz="1600" spc="-5" dirty="0">
                <a:latin typeface="Cambria"/>
                <a:cs typeface="Cambria"/>
              </a:rPr>
              <a:t>carpal</a:t>
            </a:r>
            <a:r>
              <a:rPr sz="1600" spc="300" dirty="0">
                <a:latin typeface="Cambria"/>
                <a:cs typeface="Cambria"/>
              </a:rPr>
              <a:t> </a:t>
            </a:r>
            <a:r>
              <a:rPr sz="1600" spc="-5" dirty="0">
                <a:latin typeface="Cambria"/>
                <a:cs typeface="Cambria"/>
              </a:rPr>
              <a:t>tunnel, </a:t>
            </a:r>
            <a:r>
              <a:rPr sz="1600" dirty="0">
                <a:latin typeface="Cambria"/>
                <a:cs typeface="Cambria"/>
              </a:rPr>
              <a:t> </a:t>
            </a:r>
            <a:r>
              <a:rPr sz="1600" spc="-5" dirty="0">
                <a:latin typeface="Cambria"/>
                <a:cs typeface="Cambria"/>
              </a:rPr>
              <a:t>and</a:t>
            </a:r>
            <a:r>
              <a:rPr sz="1600" dirty="0">
                <a:latin typeface="Cambria"/>
                <a:cs typeface="Cambria"/>
              </a:rPr>
              <a:t> its</a:t>
            </a:r>
            <a:r>
              <a:rPr sz="1600" spc="5" dirty="0">
                <a:latin typeface="Cambria"/>
                <a:cs typeface="Cambria"/>
              </a:rPr>
              <a:t> </a:t>
            </a:r>
            <a:r>
              <a:rPr sz="1600" spc="-5" dirty="0">
                <a:latin typeface="Cambria"/>
                <a:cs typeface="Cambria"/>
              </a:rPr>
              <a:t>distal</a:t>
            </a:r>
            <a:r>
              <a:rPr sz="1600" dirty="0">
                <a:latin typeface="Cambria"/>
                <a:cs typeface="Cambria"/>
              </a:rPr>
              <a:t> </a:t>
            </a:r>
            <a:r>
              <a:rPr sz="1600" spc="-5" dirty="0">
                <a:latin typeface="Cambria"/>
                <a:cs typeface="Cambria"/>
              </a:rPr>
              <a:t>surface</a:t>
            </a:r>
            <a:r>
              <a:rPr sz="1600" dirty="0">
                <a:latin typeface="Cambria"/>
                <a:cs typeface="Cambria"/>
              </a:rPr>
              <a:t> </a:t>
            </a:r>
            <a:r>
              <a:rPr sz="1600" spc="-5" dirty="0">
                <a:latin typeface="Cambria"/>
                <a:cs typeface="Cambria"/>
              </a:rPr>
              <a:t>articulates</a:t>
            </a:r>
            <a:r>
              <a:rPr sz="1600" dirty="0">
                <a:latin typeface="Cambria"/>
                <a:cs typeface="Cambria"/>
              </a:rPr>
              <a:t> </a:t>
            </a:r>
            <a:r>
              <a:rPr sz="1600" spc="-5" dirty="0">
                <a:latin typeface="Cambria"/>
                <a:cs typeface="Cambria"/>
              </a:rPr>
              <a:t>with</a:t>
            </a:r>
            <a:r>
              <a:rPr sz="1600" dirty="0">
                <a:latin typeface="Cambria"/>
                <a:cs typeface="Cambria"/>
              </a:rPr>
              <a:t> </a:t>
            </a:r>
            <a:r>
              <a:rPr sz="1600" spc="-5" dirty="0">
                <a:latin typeface="Cambria"/>
                <a:cs typeface="Cambria"/>
              </a:rPr>
              <a:t>the </a:t>
            </a:r>
            <a:r>
              <a:rPr sz="1600" dirty="0">
                <a:latin typeface="Cambria"/>
                <a:cs typeface="Cambria"/>
              </a:rPr>
              <a:t> </a:t>
            </a:r>
            <a:r>
              <a:rPr sz="1600" spc="-10" dirty="0">
                <a:latin typeface="Cambria"/>
                <a:cs typeface="Cambria"/>
              </a:rPr>
              <a:t>proximal</a:t>
            </a:r>
            <a:r>
              <a:rPr sz="1600" spc="-5" dirty="0">
                <a:latin typeface="Cambria"/>
                <a:cs typeface="Cambria"/>
              </a:rPr>
              <a:t> surface</a:t>
            </a:r>
            <a:r>
              <a:rPr sz="1600" dirty="0">
                <a:latin typeface="Cambria"/>
                <a:cs typeface="Cambria"/>
              </a:rPr>
              <a:t> </a:t>
            </a:r>
            <a:r>
              <a:rPr sz="1600" spc="-5" dirty="0">
                <a:latin typeface="Cambria"/>
                <a:cs typeface="Cambria"/>
              </a:rPr>
              <a:t>of</a:t>
            </a:r>
            <a:r>
              <a:rPr sz="1600" dirty="0">
                <a:latin typeface="Cambria"/>
                <a:cs typeface="Cambria"/>
              </a:rPr>
              <a:t> the</a:t>
            </a:r>
            <a:r>
              <a:rPr sz="1600" spc="5" dirty="0">
                <a:latin typeface="Cambria"/>
                <a:cs typeface="Cambria"/>
              </a:rPr>
              <a:t> </a:t>
            </a:r>
            <a:r>
              <a:rPr lang="en-GB" sz="1600" spc="-5" dirty="0">
                <a:latin typeface="Cambria"/>
                <a:cs typeface="Cambria"/>
              </a:rPr>
              <a:t>1</a:t>
            </a:r>
            <a:r>
              <a:rPr lang="en-GB" sz="1600" spc="-5" baseline="30000" dirty="0">
                <a:latin typeface="Cambria"/>
                <a:cs typeface="Cambria"/>
              </a:rPr>
              <a:t>st</a:t>
            </a:r>
            <a:r>
              <a:rPr lang="en-GB" sz="1600" spc="-5" dirty="0">
                <a:latin typeface="Cambria"/>
                <a:cs typeface="Cambria"/>
              </a:rPr>
              <a:t> and 2</a:t>
            </a:r>
            <a:r>
              <a:rPr lang="en-GB" sz="1600" spc="-5" baseline="30000" dirty="0">
                <a:latin typeface="Cambria"/>
                <a:cs typeface="Cambria"/>
              </a:rPr>
              <a:t>nd</a:t>
            </a:r>
            <a:r>
              <a:rPr lang="en-GB" sz="1600" spc="-5" dirty="0">
                <a:latin typeface="Cambria"/>
                <a:cs typeface="Cambria"/>
              </a:rPr>
              <a:t> </a:t>
            </a:r>
            <a:r>
              <a:rPr sz="1600" dirty="0">
                <a:latin typeface="Cambria"/>
                <a:cs typeface="Cambria"/>
              </a:rPr>
              <a:t> </a:t>
            </a:r>
            <a:r>
              <a:rPr sz="1600" spc="-5" dirty="0">
                <a:latin typeface="Cambria"/>
                <a:cs typeface="Cambria"/>
              </a:rPr>
              <a:t>metacarpal </a:t>
            </a:r>
            <a:r>
              <a:rPr sz="1600" dirty="0">
                <a:latin typeface="Cambria"/>
                <a:cs typeface="Cambria"/>
              </a:rPr>
              <a:t> </a:t>
            </a:r>
            <a:r>
              <a:rPr sz="1600" spc="-5" dirty="0">
                <a:latin typeface="Cambria"/>
                <a:cs typeface="Cambria"/>
              </a:rPr>
              <a:t>bone</a:t>
            </a:r>
            <a:r>
              <a:rPr lang="en-GB" sz="1600" spc="-5" dirty="0">
                <a:latin typeface="Cambria"/>
                <a:cs typeface="Cambria"/>
              </a:rPr>
              <a:t>s</a:t>
            </a:r>
            <a:r>
              <a:rPr sz="1600" spc="-5" dirty="0">
                <a:latin typeface="Cambria"/>
                <a:cs typeface="Cambria"/>
              </a:rPr>
              <a:t>.</a:t>
            </a:r>
            <a:endParaRPr sz="1600" dirty="0">
              <a:latin typeface="Cambria"/>
              <a:cs typeface="Cambria"/>
            </a:endParaRPr>
          </a:p>
          <a:p>
            <a:pPr marL="349250" marR="6985" indent="-337185" algn="just">
              <a:lnSpc>
                <a:spcPts val="1340"/>
              </a:lnSpc>
              <a:spcBef>
                <a:spcPts val="0"/>
              </a:spcBef>
              <a:buClr>
                <a:srgbClr val="FF388B"/>
              </a:buClr>
              <a:buSzPct val="75000"/>
              <a:buAutoNum type="alphaLcPeriod"/>
              <a:tabLst>
                <a:tab pos="349885" algn="l"/>
              </a:tabLst>
            </a:pPr>
            <a:r>
              <a:rPr sz="1600" spc="-15" dirty="0">
                <a:solidFill>
                  <a:srgbClr val="FF0000"/>
                </a:solidFill>
                <a:latin typeface="Cambria"/>
                <a:cs typeface="Cambria"/>
              </a:rPr>
              <a:t>Trapezoid</a:t>
            </a:r>
            <a:r>
              <a:rPr sz="1600" spc="-10" dirty="0">
                <a:solidFill>
                  <a:srgbClr val="FF0000"/>
                </a:solidFill>
                <a:latin typeface="Cambria"/>
                <a:cs typeface="Cambria"/>
              </a:rPr>
              <a:t> </a:t>
            </a:r>
            <a:r>
              <a:rPr sz="1600" spc="-5" dirty="0">
                <a:solidFill>
                  <a:srgbClr val="FF0000"/>
                </a:solidFill>
                <a:latin typeface="Cambria"/>
                <a:cs typeface="Cambria"/>
              </a:rPr>
              <a:t>bone</a:t>
            </a:r>
            <a:r>
              <a:rPr sz="1600" dirty="0">
                <a:solidFill>
                  <a:srgbClr val="FF0000"/>
                </a:solidFill>
                <a:latin typeface="Cambria"/>
                <a:cs typeface="Cambria"/>
              </a:rPr>
              <a:t> </a:t>
            </a:r>
            <a:r>
              <a:rPr sz="1600" dirty="0">
                <a:latin typeface="Cambria"/>
                <a:cs typeface="Cambria"/>
              </a:rPr>
              <a:t>is</a:t>
            </a:r>
            <a:r>
              <a:rPr sz="1600" spc="5" dirty="0">
                <a:latin typeface="Cambria"/>
                <a:cs typeface="Cambria"/>
              </a:rPr>
              <a:t> </a:t>
            </a:r>
            <a:r>
              <a:rPr sz="1600" dirty="0">
                <a:latin typeface="Cambria"/>
                <a:cs typeface="Cambria"/>
              </a:rPr>
              <a:t>a</a:t>
            </a:r>
            <a:r>
              <a:rPr sz="1600" spc="5" dirty="0">
                <a:latin typeface="Cambria"/>
                <a:cs typeface="Cambria"/>
              </a:rPr>
              <a:t> </a:t>
            </a:r>
            <a:r>
              <a:rPr sz="1600" spc="-5" dirty="0">
                <a:latin typeface="Cambria"/>
                <a:cs typeface="Cambria"/>
              </a:rPr>
              <a:t>small,</a:t>
            </a:r>
            <a:r>
              <a:rPr sz="1600" spc="295" dirty="0">
                <a:latin typeface="Cambria"/>
                <a:cs typeface="Cambria"/>
              </a:rPr>
              <a:t> </a:t>
            </a:r>
            <a:r>
              <a:rPr sz="1600" spc="-5" dirty="0">
                <a:latin typeface="Cambria"/>
                <a:cs typeface="Cambria"/>
              </a:rPr>
              <a:t>four-sided</a:t>
            </a:r>
            <a:r>
              <a:rPr sz="1600" spc="300" dirty="0">
                <a:latin typeface="Cambria"/>
                <a:cs typeface="Cambria"/>
              </a:rPr>
              <a:t> </a:t>
            </a:r>
            <a:r>
              <a:rPr sz="1600" spc="-5" dirty="0">
                <a:latin typeface="Cambria"/>
                <a:cs typeface="Cambria"/>
              </a:rPr>
              <a:t>bone </a:t>
            </a:r>
            <a:r>
              <a:rPr sz="1600" dirty="0">
                <a:latin typeface="Cambria"/>
                <a:cs typeface="Cambria"/>
              </a:rPr>
              <a:t> that</a:t>
            </a:r>
            <a:r>
              <a:rPr sz="1600" spc="5" dirty="0">
                <a:latin typeface="Cambria"/>
                <a:cs typeface="Cambria"/>
              </a:rPr>
              <a:t> </a:t>
            </a:r>
            <a:r>
              <a:rPr sz="1600" dirty="0">
                <a:latin typeface="Cambria"/>
                <a:cs typeface="Cambria"/>
              </a:rPr>
              <a:t>is</a:t>
            </a:r>
            <a:r>
              <a:rPr sz="1600" spc="5" dirty="0">
                <a:latin typeface="Cambria"/>
                <a:cs typeface="Cambria"/>
              </a:rPr>
              <a:t> </a:t>
            </a:r>
            <a:r>
              <a:rPr sz="1600" spc="-5" dirty="0">
                <a:latin typeface="Cambria"/>
                <a:cs typeface="Cambria"/>
              </a:rPr>
              <a:t>wedged</a:t>
            </a:r>
            <a:r>
              <a:rPr sz="1600" dirty="0">
                <a:latin typeface="Cambria"/>
                <a:cs typeface="Cambria"/>
              </a:rPr>
              <a:t> </a:t>
            </a:r>
            <a:r>
              <a:rPr sz="1600" spc="-5" dirty="0">
                <a:latin typeface="Cambria"/>
                <a:cs typeface="Cambria"/>
              </a:rPr>
              <a:t>between</a:t>
            </a:r>
            <a:r>
              <a:rPr sz="1600" dirty="0">
                <a:latin typeface="Cambria"/>
                <a:cs typeface="Cambria"/>
              </a:rPr>
              <a:t> the</a:t>
            </a:r>
            <a:r>
              <a:rPr sz="1600" spc="5" dirty="0">
                <a:latin typeface="Cambria"/>
                <a:cs typeface="Cambria"/>
              </a:rPr>
              <a:t> </a:t>
            </a:r>
            <a:r>
              <a:rPr sz="1600" spc="-10" dirty="0">
                <a:latin typeface="Cambria"/>
                <a:cs typeface="Cambria"/>
              </a:rPr>
              <a:t>trapezium</a:t>
            </a:r>
            <a:r>
              <a:rPr sz="1600" spc="-5" dirty="0">
                <a:latin typeface="Cambria"/>
                <a:cs typeface="Cambria"/>
              </a:rPr>
              <a:t> and</a:t>
            </a:r>
            <a:r>
              <a:rPr lang="en-GB" sz="1600" spc="-5" dirty="0">
                <a:latin typeface="Cambria"/>
                <a:cs typeface="Cambria"/>
              </a:rPr>
              <a:t> </a:t>
            </a:r>
            <a:r>
              <a:rPr sz="1600" spc="-5" dirty="0">
                <a:latin typeface="Cambria"/>
                <a:cs typeface="Cambria"/>
              </a:rPr>
              <a:t>capitate</a:t>
            </a:r>
            <a:r>
              <a:rPr sz="1600" dirty="0">
                <a:latin typeface="Cambria"/>
                <a:cs typeface="Cambria"/>
              </a:rPr>
              <a:t> </a:t>
            </a:r>
            <a:r>
              <a:rPr sz="1600" spc="-5" dirty="0">
                <a:latin typeface="Cambria"/>
                <a:cs typeface="Cambria"/>
              </a:rPr>
              <a:t>bones.</a:t>
            </a:r>
            <a:r>
              <a:rPr sz="1600" dirty="0">
                <a:latin typeface="Cambria"/>
                <a:cs typeface="Cambria"/>
              </a:rPr>
              <a:t> </a:t>
            </a:r>
            <a:r>
              <a:rPr sz="1600" spc="-10" dirty="0">
                <a:latin typeface="Cambria"/>
                <a:cs typeface="Cambria"/>
              </a:rPr>
              <a:t>It</a:t>
            </a:r>
            <a:r>
              <a:rPr sz="1600" spc="-5" dirty="0">
                <a:latin typeface="Cambria"/>
                <a:cs typeface="Cambria"/>
              </a:rPr>
              <a:t> articulates</a:t>
            </a:r>
            <a:r>
              <a:rPr sz="1600" spc="300" dirty="0">
                <a:latin typeface="Cambria"/>
                <a:cs typeface="Cambria"/>
              </a:rPr>
              <a:t> </a:t>
            </a:r>
            <a:r>
              <a:rPr sz="1600" spc="-5" dirty="0">
                <a:latin typeface="Cambria"/>
                <a:cs typeface="Cambria"/>
              </a:rPr>
              <a:t>with</a:t>
            </a:r>
            <a:r>
              <a:rPr sz="1600" spc="300" dirty="0">
                <a:latin typeface="Cambria"/>
                <a:cs typeface="Cambria"/>
              </a:rPr>
              <a:t> </a:t>
            </a:r>
            <a:r>
              <a:rPr sz="1600" spc="-5" dirty="0">
                <a:latin typeface="Cambria"/>
                <a:cs typeface="Cambria"/>
              </a:rPr>
              <a:t>the </a:t>
            </a:r>
            <a:r>
              <a:rPr sz="1600" dirty="0">
                <a:latin typeface="Cambria"/>
                <a:cs typeface="Cambria"/>
              </a:rPr>
              <a:t> </a:t>
            </a:r>
            <a:r>
              <a:rPr sz="1600" spc="-10" dirty="0">
                <a:latin typeface="Cambria"/>
                <a:cs typeface="Cambria"/>
              </a:rPr>
              <a:t>proximal</a:t>
            </a:r>
            <a:r>
              <a:rPr sz="1600" spc="-20" dirty="0">
                <a:latin typeface="Cambria"/>
                <a:cs typeface="Cambria"/>
              </a:rPr>
              <a:t> </a:t>
            </a:r>
            <a:r>
              <a:rPr sz="1600" dirty="0">
                <a:latin typeface="Cambria"/>
                <a:cs typeface="Cambria"/>
              </a:rPr>
              <a:t>end</a:t>
            </a:r>
            <a:r>
              <a:rPr sz="1600" spc="5" dirty="0">
                <a:latin typeface="Cambria"/>
                <a:cs typeface="Cambria"/>
              </a:rPr>
              <a:t> </a:t>
            </a:r>
            <a:r>
              <a:rPr sz="1600" spc="-5" dirty="0">
                <a:latin typeface="Cambria"/>
                <a:cs typeface="Cambria"/>
              </a:rPr>
              <a:t>of</a:t>
            </a:r>
            <a:r>
              <a:rPr sz="1600" dirty="0">
                <a:latin typeface="Cambria"/>
                <a:cs typeface="Cambria"/>
              </a:rPr>
              <a:t> the</a:t>
            </a:r>
            <a:r>
              <a:rPr sz="1600" spc="-5" dirty="0">
                <a:latin typeface="Cambria"/>
                <a:cs typeface="Cambria"/>
              </a:rPr>
              <a:t> </a:t>
            </a:r>
            <a:r>
              <a:rPr lang="en-GB" sz="1600" spc="-5" dirty="0">
                <a:latin typeface="Cambria"/>
                <a:cs typeface="Cambria"/>
              </a:rPr>
              <a:t>2</a:t>
            </a:r>
            <a:r>
              <a:rPr lang="en-GB" sz="1600" spc="-5" baseline="30000" dirty="0">
                <a:latin typeface="Cambria"/>
                <a:cs typeface="Cambria"/>
              </a:rPr>
              <a:t>nd</a:t>
            </a:r>
            <a:r>
              <a:rPr lang="en-GB" sz="1600" spc="-5" dirty="0">
                <a:latin typeface="Cambria"/>
                <a:cs typeface="Cambria"/>
              </a:rPr>
              <a:t> </a:t>
            </a:r>
            <a:r>
              <a:rPr sz="1600" spc="5" dirty="0">
                <a:latin typeface="Cambria"/>
                <a:cs typeface="Cambria"/>
              </a:rPr>
              <a:t> </a:t>
            </a:r>
            <a:r>
              <a:rPr sz="1600" spc="-5" dirty="0">
                <a:latin typeface="Cambria"/>
                <a:cs typeface="Cambria"/>
              </a:rPr>
              <a:t>metacarpal</a:t>
            </a:r>
            <a:r>
              <a:rPr sz="1600" spc="-15" dirty="0">
                <a:latin typeface="Cambria"/>
                <a:cs typeface="Cambria"/>
              </a:rPr>
              <a:t> </a:t>
            </a:r>
            <a:r>
              <a:rPr sz="1600" spc="-5" dirty="0">
                <a:latin typeface="Cambria"/>
                <a:cs typeface="Cambria"/>
              </a:rPr>
              <a:t>bone</a:t>
            </a:r>
            <a:r>
              <a:rPr lang="en-GB" sz="1600" spc="-5" dirty="0">
                <a:latin typeface="Cambria"/>
                <a:cs typeface="Cambria"/>
              </a:rPr>
              <a:t> and proximal it articulate with scaphoid bone.</a:t>
            </a:r>
            <a:endParaRPr sz="1600" dirty="0">
              <a:latin typeface="Cambria"/>
              <a:cs typeface="Cambria"/>
            </a:endParaRPr>
          </a:p>
          <a:p>
            <a:pPr marL="349250" marR="5080" indent="-337185" algn="just">
              <a:lnSpc>
                <a:spcPct val="80000"/>
              </a:lnSpc>
              <a:spcBef>
                <a:spcPts val="625"/>
              </a:spcBef>
              <a:buClr>
                <a:srgbClr val="FF388B"/>
              </a:buClr>
              <a:buSzPct val="75000"/>
              <a:buAutoNum type="alphaLcPeriod"/>
              <a:tabLst>
                <a:tab pos="349885" algn="l"/>
              </a:tabLst>
            </a:pPr>
            <a:r>
              <a:rPr sz="1600" spc="-5" dirty="0">
                <a:solidFill>
                  <a:srgbClr val="FF0000"/>
                </a:solidFill>
                <a:latin typeface="Cambria"/>
                <a:cs typeface="Cambria"/>
              </a:rPr>
              <a:t>Capitate</a:t>
            </a:r>
            <a:r>
              <a:rPr sz="1600" dirty="0">
                <a:solidFill>
                  <a:srgbClr val="FF0000"/>
                </a:solidFill>
                <a:latin typeface="Cambria"/>
                <a:cs typeface="Cambria"/>
              </a:rPr>
              <a:t> </a:t>
            </a:r>
            <a:r>
              <a:rPr sz="1600" spc="-5" dirty="0">
                <a:solidFill>
                  <a:srgbClr val="FF0000"/>
                </a:solidFill>
                <a:latin typeface="Cambria"/>
                <a:cs typeface="Cambria"/>
              </a:rPr>
              <a:t>bone</a:t>
            </a:r>
            <a:r>
              <a:rPr sz="1600" dirty="0">
                <a:solidFill>
                  <a:srgbClr val="FF0000"/>
                </a:solidFill>
                <a:latin typeface="Cambria"/>
                <a:cs typeface="Cambria"/>
              </a:rPr>
              <a:t> </a:t>
            </a:r>
            <a:r>
              <a:rPr sz="1600" dirty="0">
                <a:latin typeface="Cambria"/>
                <a:cs typeface="Cambria"/>
              </a:rPr>
              <a:t>is</a:t>
            </a:r>
            <a:r>
              <a:rPr sz="1600" spc="5" dirty="0">
                <a:latin typeface="Cambria"/>
                <a:cs typeface="Cambria"/>
              </a:rPr>
              <a:t> </a:t>
            </a:r>
            <a:r>
              <a:rPr sz="1600" spc="-5" dirty="0">
                <a:latin typeface="Cambria"/>
                <a:cs typeface="Cambria"/>
              </a:rPr>
              <a:t>located</a:t>
            </a:r>
            <a:r>
              <a:rPr sz="1600" dirty="0">
                <a:latin typeface="Cambria"/>
                <a:cs typeface="Cambria"/>
              </a:rPr>
              <a:t> </a:t>
            </a:r>
            <a:r>
              <a:rPr sz="1600" spc="-5" dirty="0">
                <a:latin typeface="Cambria"/>
                <a:cs typeface="Cambria"/>
              </a:rPr>
              <a:t>medial</a:t>
            </a:r>
            <a:r>
              <a:rPr sz="1600" dirty="0">
                <a:latin typeface="Cambria"/>
                <a:cs typeface="Cambria"/>
              </a:rPr>
              <a:t> </a:t>
            </a:r>
            <a:r>
              <a:rPr sz="1600" spc="-5" dirty="0">
                <a:latin typeface="Cambria"/>
                <a:cs typeface="Cambria"/>
              </a:rPr>
              <a:t>to</a:t>
            </a:r>
            <a:r>
              <a:rPr sz="1600" dirty="0">
                <a:latin typeface="Cambria"/>
                <a:cs typeface="Cambria"/>
              </a:rPr>
              <a:t> the </a:t>
            </a:r>
            <a:r>
              <a:rPr sz="1600" spc="-295" dirty="0">
                <a:latin typeface="Cambria"/>
                <a:cs typeface="Cambria"/>
              </a:rPr>
              <a:t> </a:t>
            </a:r>
            <a:r>
              <a:rPr sz="1600" spc="-5" dirty="0">
                <a:latin typeface="Cambria"/>
                <a:cs typeface="Cambria"/>
              </a:rPr>
              <a:t>trapezium</a:t>
            </a:r>
            <a:r>
              <a:rPr sz="1600" spc="265" dirty="0">
                <a:latin typeface="Cambria"/>
                <a:cs typeface="Cambria"/>
              </a:rPr>
              <a:t> </a:t>
            </a:r>
            <a:r>
              <a:rPr sz="1600" dirty="0">
                <a:latin typeface="Cambria"/>
                <a:cs typeface="Cambria"/>
              </a:rPr>
              <a:t>in</a:t>
            </a:r>
            <a:r>
              <a:rPr sz="1600" spc="270" dirty="0">
                <a:latin typeface="Cambria"/>
                <a:cs typeface="Cambria"/>
              </a:rPr>
              <a:t> </a:t>
            </a:r>
            <a:r>
              <a:rPr sz="1600" dirty="0">
                <a:latin typeface="Cambria"/>
                <a:cs typeface="Cambria"/>
              </a:rPr>
              <a:t>the</a:t>
            </a:r>
            <a:r>
              <a:rPr sz="1600" spc="275" dirty="0">
                <a:latin typeface="Cambria"/>
                <a:cs typeface="Cambria"/>
              </a:rPr>
              <a:t> </a:t>
            </a:r>
            <a:r>
              <a:rPr sz="1600" spc="-5" dirty="0">
                <a:latin typeface="Cambria"/>
                <a:cs typeface="Cambria"/>
              </a:rPr>
              <a:t>center</a:t>
            </a:r>
            <a:r>
              <a:rPr sz="1600" spc="270" dirty="0">
                <a:latin typeface="Cambria"/>
                <a:cs typeface="Cambria"/>
              </a:rPr>
              <a:t> </a:t>
            </a:r>
            <a:r>
              <a:rPr sz="1600" spc="-5" dirty="0">
                <a:latin typeface="Cambria"/>
                <a:cs typeface="Cambria"/>
              </a:rPr>
              <a:t>of</a:t>
            </a:r>
            <a:r>
              <a:rPr sz="1600" spc="270" dirty="0">
                <a:latin typeface="Cambria"/>
                <a:cs typeface="Cambria"/>
              </a:rPr>
              <a:t> </a:t>
            </a:r>
            <a:r>
              <a:rPr sz="1600" dirty="0">
                <a:latin typeface="Cambria"/>
                <a:cs typeface="Cambria"/>
              </a:rPr>
              <a:t>the</a:t>
            </a:r>
            <a:r>
              <a:rPr sz="1600" spc="275" dirty="0">
                <a:latin typeface="Cambria"/>
                <a:cs typeface="Cambria"/>
              </a:rPr>
              <a:t> </a:t>
            </a:r>
            <a:r>
              <a:rPr sz="1600" dirty="0">
                <a:latin typeface="Cambria"/>
                <a:cs typeface="Cambria"/>
              </a:rPr>
              <a:t>distal</a:t>
            </a:r>
            <a:r>
              <a:rPr sz="1600" spc="265" dirty="0">
                <a:latin typeface="Cambria"/>
                <a:cs typeface="Cambria"/>
              </a:rPr>
              <a:t> </a:t>
            </a:r>
            <a:r>
              <a:rPr sz="1600" spc="-15" dirty="0">
                <a:latin typeface="Cambria"/>
                <a:cs typeface="Cambria"/>
              </a:rPr>
              <a:t>row</a:t>
            </a:r>
            <a:r>
              <a:rPr sz="1600" spc="-10" dirty="0">
                <a:latin typeface="Cambria"/>
                <a:cs typeface="Cambria"/>
              </a:rPr>
              <a:t> </a:t>
            </a:r>
            <a:r>
              <a:rPr sz="1600" spc="-5" dirty="0">
                <a:latin typeface="Cambria"/>
                <a:cs typeface="Cambria"/>
              </a:rPr>
              <a:t>of </a:t>
            </a:r>
            <a:r>
              <a:rPr sz="1600" spc="-300" dirty="0">
                <a:latin typeface="Cambria"/>
                <a:cs typeface="Cambria"/>
              </a:rPr>
              <a:t> </a:t>
            </a:r>
            <a:r>
              <a:rPr sz="1600" dirty="0">
                <a:latin typeface="Cambria"/>
                <a:cs typeface="Cambria"/>
              </a:rPr>
              <a:t>the </a:t>
            </a:r>
            <a:r>
              <a:rPr sz="1600" spc="-5" dirty="0">
                <a:latin typeface="Cambria"/>
                <a:cs typeface="Cambria"/>
              </a:rPr>
              <a:t>carpus</a:t>
            </a:r>
            <a:r>
              <a:rPr lang="en-GB" sz="1600" spc="-5" dirty="0">
                <a:latin typeface="Cambria"/>
                <a:cs typeface="Cambria"/>
              </a:rPr>
              <a:t>, and lateral to hamate bone</a:t>
            </a:r>
            <a:r>
              <a:rPr sz="1600" spc="-5" dirty="0">
                <a:latin typeface="Cambria"/>
                <a:cs typeface="Cambria"/>
              </a:rPr>
              <a:t>. </a:t>
            </a:r>
            <a:r>
              <a:rPr sz="1600" dirty="0">
                <a:latin typeface="Cambria"/>
                <a:cs typeface="Cambria"/>
              </a:rPr>
              <a:t>The </a:t>
            </a:r>
            <a:r>
              <a:rPr sz="1600" spc="-5" dirty="0">
                <a:latin typeface="Cambria"/>
                <a:cs typeface="Cambria"/>
              </a:rPr>
              <a:t>name of </a:t>
            </a:r>
            <a:r>
              <a:rPr sz="1600" dirty="0">
                <a:latin typeface="Cambria"/>
                <a:cs typeface="Cambria"/>
              </a:rPr>
              <a:t>the </a:t>
            </a:r>
            <a:r>
              <a:rPr sz="1600" spc="-5" dirty="0">
                <a:latin typeface="Cambria"/>
                <a:cs typeface="Cambria"/>
              </a:rPr>
              <a:t>bone </a:t>
            </a:r>
            <a:r>
              <a:rPr sz="1600" dirty="0">
                <a:latin typeface="Cambria"/>
                <a:cs typeface="Cambria"/>
              </a:rPr>
              <a:t>is </a:t>
            </a:r>
            <a:r>
              <a:rPr sz="1600" spc="-5" dirty="0">
                <a:latin typeface="Cambria"/>
                <a:cs typeface="Cambria"/>
              </a:rPr>
              <a:t>based on </a:t>
            </a:r>
            <a:r>
              <a:rPr sz="1600" dirty="0">
                <a:latin typeface="Cambria"/>
                <a:cs typeface="Cambria"/>
              </a:rPr>
              <a:t> its </a:t>
            </a:r>
            <a:r>
              <a:rPr sz="1600" spc="-5" dirty="0">
                <a:latin typeface="Cambria"/>
                <a:cs typeface="Cambria"/>
              </a:rPr>
              <a:t>rounded </a:t>
            </a:r>
            <a:r>
              <a:rPr sz="1600" spc="-15" dirty="0">
                <a:latin typeface="Cambria"/>
                <a:cs typeface="Cambria"/>
              </a:rPr>
              <a:t>proximal </a:t>
            </a:r>
            <a:r>
              <a:rPr sz="1600" dirty="0">
                <a:latin typeface="Cambria"/>
                <a:cs typeface="Cambria"/>
              </a:rPr>
              <a:t>head </a:t>
            </a:r>
            <a:r>
              <a:rPr sz="1600" spc="-5" dirty="0">
                <a:latin typeface="Cambria"/>
                <a:cs typeface="Cambria"/>
              </a:rPr>
              <a:t>which fits into the </a:t>
            </a:r>
            <a:r>
              <a:rPr sz="1600" dirty="0">
                <a:latin typeface="Cambria"/>
                <a:cs typeface="Cambria"/>
              </a:rPr>
              <a:t> </a:t>
            </a:r>
            <a:r>
              <a:rPr sz="1600" spc="-5" dirty="0">
                <a:latin typeface="Cambria"/>
                <a:cs typeface="Cambria"/>
              </a:rPr>
              <a:t>concavities</a:t>
            </a:r>
            <a:r>
              <a:rPr sz="1600" dirty="0">
                <a:latin typeface="Cambria"/>
                <a:cs typeface="Cambria"/>
              </a:rPr>
              <a:t> </a:t>
            </a:r>
            <a:r>
              <a:rPr sz="1600" spc="-5" dirty="0">
                <a:latin typeface="Cambria"/>
                <a:cs typeface="Cambria"/>
              </a:rPr>
              <a:t>of</a:t>
            </a:r>
            <a:r>
              <a:rPr sz="1600" dirty="0">
                <a:latin typeface="Cambria"/>
                <a:cs typeface="Cambria"/>
              </a:rPr>
              <a:t> </a:t>
            </a:r>
            <a:r>
              <a:rPr sz="1600" spc="-5" dirty="0">
                <a:latin typeface="Cambria"/>
                <a:cs typeface="Cambria"/>
              </a:rPr>
              <a:t>scaphoid</a:t>
            </a:r>
            <a:r>
              <a:rPr sz="1600" dirty="0">
                <a:latin typeface="Cambria"/>
                <a:cs typeface="Cambria"/>
              </a:rPr>
              <a:t> </a:t>
            </a:r>
            <a:r>
              <a:rPr sz="1600" spc="-5" dirty="0">
                <a:latin typeface="Cambria"/>
                <a:cs typeface="Cambria"/>
              </a:rPr>
              <a:t>and</a:t>
            </a:r>
            <a:r>
              <a:rPr sz="1600" dirty="0">
                <a:latin typeface="Cambria"/>
                <a:cs typeface="Cambria"/>
              </a:rPr>
              <a:t> </a:t>
            </a:r>
            <a:r>
              <a:rPr sz="1600" spc="-5" dirty="0">
                <a:latin typeface="Cambria"/>
                <a:cs typeface="Cambria"/>
              </a:rPr>
              <a:t>lunate</a:t>
            </a:r>
            <a:r>
              <a:rPr sz="1600" dirty="0">
                <a:latin typeface="Cambria"/>
                <a:cs typeface="Cambria"/>
              </a:rPr>
              <a:t> </a:t>
            </a:r>
            <a:r>
              <a:rPr sz="1600" spc="-5" dirty="0">
                <a:latin typeface="Cambria"/>
                <a:cs typeface="Cambria"/>
              </a:rPr>
              <a:t>bones. </a:t>
            </a:r>
            <a:r>
              <a:rPr sz="1600" spc="-295" dirty="0">
                <a:latin typeface="Cambria"/>
                <a:cs typeface="Cambria"/>
              </a:rPr>
              <a:t> </a:t>
            </a:r>
            <a:r>
              <a:rPr sz="1600" spc="-20" dirty="0">
                <a:latin typeface="Cambria"/>
                <a:cs typeface="Cambria"/>
              </a:rPr>
              <a:t>Distally, </a:t>
            </a:r>
            <a:r>
              <a:rPr sz="1600" spc="-5" dirty="0">
                <a:latin typeface="Cambria"/>
                <a:cs typeface="Cambria"/>
              </a:rPr>
              <a:t>the capitate bone articulates with the </a:t>
            </a:r>
            <a:r>
              <a:rPr sz="1600" dirty="0">
                <a:latin typeface="Cambria"/>
                <a:cs typeface="Cambria"/>
              </a:rPr>
              <a:t> </a:t>
            </a:r>
            <a:r>
              <a:rPr sz="1600" spc="-10" dirty="0">
                <a:latin typeface="Cambria"/>
                <a:cs typeface="Cambria"/>
              </a:rPr>
              <a:t>proximal</a:t>
            </a:r>
            <a:r>
              <a:rPr sz="1600" spc="-25" dirty="0">
                <a:latin typeface="Cambria"/>
                <a:cs typeface="Cambria"/>
              </a:rPr>
              <a:t> </a:t>
            </a:r>
            <a:r>
              <a:rPr sz="1600" dirty="0">
                <a:latin typeface="Cambria"/>
                <a:cs typeface="Cambria"/>
              </a:rPr>
              <a:t>end </a:t>
            </a:r>
            <a:r>
              <a:rPr sz="1600" spc="-5" dirty="0">
                <a:latin typeface="Cambria"/>
                <a:cs typeface="Cambria"/>
              </a:rPr>
              <a:t>of </a:t>
            </a:r>
            <a:r>
              <a:rPr sz="1600" dirty="0">
                <a:latin typeface="Cambria"/>
                <a:cs typeface="Cambria"/>
              </a:rPr>
              <a:t>the</a:t>
            </a:r>
            <a:r>
              <a:rPr sz="1600" spc="-10" dirty="0">
                <a:latin typeface="Cambria"/>
                <a:cs typeface="Cambria"/>
              </a:rPr>
              <a:t> </a:t>
            </a:r>
            <a:r>
              <a:rPr lang="en-GB" sz="1600" spc="-5" dirty="0">
                <a:latin typeface="Cambria"/>
                <a:cs typeface="Cambria"/>
              </a:rPr>
              <a:t>3</a:t>
            </a:r>
            <a:r>
              <a:rPr lang="en-GB" sz="1600" spc="-5" baseline="30000" dirty="0">
                <a:latin typeface="Cambria"/>
                <a:cs typeface="Cambria"/>
              </a:rPr>
              <a:t>rd</a:t>
            </a:r>
            <a:r>
              <a:rPr sz="1600" spc="-5" dirty="0">
                <a:latin typeface="Cambria"/>
                <a:cs typeface="Cambria"/>
              </a:rPr>
              <a:t> metacarpal</a:t>
            </a:r>
            <a:r>
              <a:rPr sz="1600" spc="-15" dirty="0">
                <a:latin typeface="Cambria"/>
                <a:cs typeface="Cambria"/>
              </a:rPr>
              <a:t> </a:t>
            </a:r>
            <a:r>
              <a:rPr sz="1600" spc="-5" dirty="0">
                <a:latin typeface="Cambria"/>
                <a:cs typeface="Cambria"/>
              </a:rPr>
              <a:t>bone.</a:t>
            </a:r>
            <a:endParaRPr sz="1600" dirty="0">
              <a:latin typeface="Cambria"/>
              <a:cs typeface="Cambria"/>
            </a:endParaRPr>
          </a:p>
          <a:p>
            <a:pPr marL="349250" marR="5715" indent="-337185" algn="just">
              <a:lnSpc>
                <a:spcPct val="80000"/>
              </a:lnSpc>
              <a:spcBef>
                <a:spcPts val="600"/>
              </a:spcBef>
              <a:buClr>
                <a:srgbClr val="FF388B"/>
              </a:buClr>
              <a:buSzPct val="75000"/>
              <a:buAutoNum type="alphaLcPeriod"/>
              <a:tabLst>
                <a:tab pos="349885" algn="l"/>
              </a:tabLst>
            </a:pPr>
            <a:r>
              <a:rPr sz="1600" spc="-5" dirty="0">
                <a:solidFill>
                  <a:srgbClr val="FF0000"/>
                </a:solidFill>
                <a:latin typeface="Cambria"/>
                <a:cs typeface="Cambria"/>
              </a:rPr>
              <a:t>Hamate</a:t>
            </a:r>
            <a:r>
              <a:rPr sz="1600" dirty="0">
                <a:solidFill>
                  <a:srgbClr val="FF0000"/>
                </a:solidFill>
                <a:latin typeface="Cambria"/>
                <a:cs typeface="Cambria"/>
              </a:rPr>
              <a:t> </a:t>
            </a:r>
            <a:r>
              <a:rPr sz="1600" spc="-5" dirty="0">
                <a:solidFill>
                  <a:srgbClr val="FF0000"/>
                </a:solidFill>
                <a:latin typeface="Cambria"/>
                <a:cs typeface="Cambria"/>
              </a:rPr>
              <a:t>bone</a:t>
            </a:r>
            <a:r>
              <a:rPr sz="1600" dirty="0">
                <a:solidFill>
                  <a:srgbClr val="FF0000"/>
                </a:solidFill>
                <a:latin typeface="Cambria"/>
                <a:cs typeface="Cambria"/>
              </a:rPr>
              <a:t> </a:t>
            </a:r>
            <a:r>
              <a:rPr sz="1600" dirty="0">
                <a:latin typeface="Cambria"/>
                <a:cs typeface="Cambria"/>
              </a:rPr>
              <a:t>is</a:t>
            </a:r>
            <a:r>
              <a:rPr sz="1600" spc="5" dirty="0">
                <a:latin typeface="Cambria"/>
                <a:cs typeface="Cambria"/>
              </a:rPr>
              <a:t> </a:t>
            </a:r>
            <a:r>
              <a:rPr sz="1600" spc="-10" dirty="0">
                <a:latin typeface="Cambria"/>
                <a:cs typeface="Cambria"/>
              </a:rPr>
              <a:t>located</a:t>
            </a:r>
            <a:r>
              <a:rPr sz="1600" spc="-5" dirty="0">
                <a:latin typeface="Cambria"/>
                <a:cs typeface="Cambria"/>
              </a:rPr>
              <a:t> on</a:t>
            </a:r>
            <a:r>
              <a:rPr sz="1600" dirty="0">
                <a:latin typeface="Cambria"/>
                <a:cs typeface="Cambria"/>
              </a:rPr>
              <a:t> the </a:t>
            </a:r>
            <a:r>
              <a:rPr sz="1600" spc="-5" dirty="0">
                <a:latin typeface="Cambria"/>
                <a:cs typeface="Cambria"/>
              </a:rPr>
              <a:t>ulnar</a:t>
            </a:r>
            <a:r>
              <a:rPr sz="1600" spc="295" dirty="0">
                <a:latin typeface="Cambria"/>
                <a:cs typeface="Cambria"/>
              </a:rPr>
              <a:t> </a:t>
            </a:r>
            <a:r>
              <a:rPr sz="1600" spc="-5" dirty="0">
                <a:latin typeface="Cambria"/>
                <a:cs typeface="Cambria"/>
              </a:rPr>
              <a:t>side</a:t>
            </a:r>
            <a:r>
              <a:rPr sz="1600" spc="300" dirty="0">
                <a:latin typeface="Cambria"/>
                <a:cs typeface="Cambria"/>
              </a:rPr>
              <a:t> </a:t>
            </a:r>
            <a:r>
              <a:rPr sz="1600" spc="-5" dirty="0">
                <a:latin typeface="Cambria"/>
                <a:cs typeface="Cambria"/>
              </a:rPr>
              <a:t>of </a:t>
            </a:r>
            <a:r>
              <a:rPr sz="1600" spc="-295" dirty="0">
                <a:latin typeface="Cambria"/>
                <a:cs typeface="Cambria"/>
              </a:rPr>
              <a:t> </a:t>
            </a:r>
            <a:r>
              <a:rPr sz="1600" dirty="0">
                <a:latin typeface="Cambria"/>
                <a:cs typeface="Cambria"/>
              </a:rPr>
              <a:t>the </a:t>
            </a:r>
            <a:r>
              <a:rPr sz="1600" spc="-5" dirty="0">
                <a:latin typeface="Cambria"/>
                <a:cs typeface="Cambria"/>
              </a:rPr>
              <a:t>carpus. </a:t>
            </a:r>
            <a:r>
              <a:rPr sz="1600" spc="-10" dirty="0">
                <a:latin typeface="Cambria"/>
                <a:cs typeface="Cambria"/>
              </a:rPr>
              <a:t>Projecting from </a:t>
            </a:r>
            <a:r>
              <a:rPr sz="1600" dirty="0">
                <a:latin typeface="Cambria"/>
                <a:cs typeface="Cambria"/>
              </a:rPr>
              <a:t>its </a:t>
            </a:r>
            <a:r>
              <a:rPr sz="1600" spc="-5" dirty="0">
                <a:latin typeface="Cambria"/>
                <a:cs typeface="Cambria"/>
              </a:rPr>
              <a:t>palmar surface </a:t>
            </a:r>
            <a:r>
              <a:rPr sz="1600" dirty="0">
                <a:latin typeface="Cambria"/>
                <a:cs typeface="Cambria"/>
              </a:rPr>
              <a:t> is</a:t>
            </a:r>
            <a:r>
              <a:rPr sz="1600" spc="5" dirty="0">
                <a:latin typeface="Cambria"/>
                <a:cs typeface="Cambria"/>
              </a:rPr>
              <a:t> </a:t>
            </a:r>
            <a:r>
              <a:rPr sz="1600" dirty="0">
                <a:latin typeface="Cambria"/>
                <a:cs typeface="Cambria"/>
              </a:rPr>
              <a:t>a</a:t>
            </a:r>
            <a:r>
              <a:rPr sz="1600" spc="5" dirty="0">
                <a:latin typeface="Cambria"/>
                <a:cs typeface="Cambria"/>
              </a:rPr>
              <a:t> </a:t>
            </a:r>
            <a:r>
              <a:rPr sz="1600" spc="-10" dirty="0">
                <a:latin typeface="Cambria"/>
                <a:cs typeface="Cambria"/>
              </a:rPr>
              <a:t>hook-like</a:t>
            </a:r>
            <a:r>
              <a:rPr sz="1600" spc="-5" dirty="0">
                <a:latin typeface="Cambria"/>
                <a:cs typeface="Cambria"/>
              </a:rPr>
              <a:t> </a:t>
            </a:r>
            <a:r>
              <a:rPr sz="1600" spc="-10" dirty="0">
                <a:latin typeface="Cambria"/>
                <a:cs typeface="Cambria"/>
              </a:rPr>
              <a:t>process</a:t>
            </a:r>
            <a:r>
              <a:rPr sz="1600" spc="-5" dirty="0">
                <a:latin typeface="Cambria"/>
                <a:cs typeface="Cambria"/>
              </a:rPr>
              <a:t> </a:t>
            </a:r>
            <a:r>
              <a:rPr sz="1600" dirty="0">
                <a:latin typeface="Cambria"/>
                <a:cs typeface="Cambria"/>
              </a:rPr>
              <a:t>that</a:t>
            </a:r>
            <a:r>
              <a:rPr sz="1600" spc="5" dirty="0">
                <a:latin typeface="Cambria"/>
                <a:cs typeface="Cambria"/>
              </a:rPr>
              <a:t> </a:t>
            </a:r>
            <a:r>
              <a:rPr sz="1600" spc="-5" dirty="0">
                <a:latin typeface="Cambria"/>
                <a:cs typeface="Cambria"/>
              </a:rPr>
              <a:t>forms</a:t>
            </a:r>
            <a:r>
              <a:rPr sz="1600" dirty="0">
                <a:latin typeface="Cambria"/>
                <a:cs typeface="Cambria"/>
              </a:rPr>
              <a:t> </a:t>
            </a:r>
            <a:r>
              <a:rPr sz="1600" spc="-5" dirty="0">
                <a:latin typeface="Cambria"/>
                <a:cs typeface="Cambria"/>
              </a:rPr>
              <a:t>the</a:t>
            </a:r>
            <a:r>
              <a:rPr sz="1600" dirty="0">
                <a:latin typeface="Cambria"/>
                <a:cs typeface="Cambria"/>
              </a:rPr>
              <a:t> </a:t>
            </a:r>
            <a:r>
              <a:rPr sz="1600" spc="-5" dirty="0">
                <a:latin typeface="Cambria"/>
                <a:cs typeface="Cambria"/>
              </a:rPr>
              <a:t>ulnar </a:t>
            </a:r>
            <a:r>
              <a:rPr sz="1600" dirty="0">
                <a:latin typeface="Cambria"/>
                <a:cs typeface="Cambria"/>
              </a:rPr>
              <a:t> (medial)</a:t>
            </a:r>
            <a:r>
              <a:rPr sz="1600" spc="5" dirty="0">
                <a:latin typeface="Cambria"/>
                <a:cs typeface="Cambria"/>
              </a:rPr>
              <a:t> </a:t>
            </a:r>
            <a:r>
              <a:rPr sz="1600" spc="-10" dirty="0">
                <a:latin typeface="Cambria"/>
                <a:cs typeface="Cambria"/>
              </a:rPr>
              <a:t>border</a:t>
            </a:r>
            <a:r>
              <a:rPr sz="1600" spc="-5" dirty="0">
                <a:latin typeface="Cambria"/>
                <a:cs typeface="Cambria"/>
              </a:rPr>
              <a:t> </a:t>
            </a:r>
            <a:r>
              <a:rPr sz="1600" spc="-10" dirty="0">
                <a:latin typeface="Cambria"/>
                <a:cs typeface="Cambria"/>
              </a:rPr>
              <a:t>of</a:t>
            </a:r>
            <a:r>
              <a:rPr sz="1600" spc="-5" dirty="0">
                <a:latin typeface="Cambria"/>
                <a:cs typeface="Cambria"/>
              </a:rPr>
              <a:t> </a:t>
            </a:r>
            <a:r>
              <a:rPr sz="1600" dirty="0">
                <a:latin typeface="Cambria"/>
                <a:cs typeface="Cambria"/>
              </a:rPr>
              <a:t>the</a:t>
            </a:r>
            <a:r>
              <a:rPr sz="1600" spc="5" dirty="0">
                <a:latin typeface="Cambria"/>
                <a:cs typeface="Cambria"/>
              </a:rPr>
              <a:t> </a:t>
            </a:r>
            <a:r>
              <a:rPr sz="1600" spc="-5" dirty="0">
                <a:latin typeface="Cambria"/>
                <a:cs typeface="Cambria"/>
              </a:rPr>
              <a:t>carpal</a:t>
            </a:r>
            <a:r>
              <a:rPr sz="1600" dirty="0">
                <a:latin typeface="Cambria"/>
                <a:cs typeface="Cambria"/>
              </a:rPr>
              <a:t> </a:t>
            </a:r>
            <a:r>
              <a:rPr sz="1600" spc="-5" dirty="0">
                <a:latin typeface="Cambria"/>
                <a:cs typeface="Cambria"/>
              </a:rPr>
              <a:t>tunnel</a:t>
            </a:r>
            <a:r>
              <a:rPr lang="en-GB" sz="1600" spc="300" dirty="0">
                <a:latin typeface="Cambria"/>
                <a:cs typeface="Cambria"/>
              </a:rPr>
              <a:t>. </a:t>
            </a:r>
            <a:r>
              <a:rPr sz="1600" spc="-5" dirty="0">
                <a:latin typeface="Cambria"/>
                <a:cs typeface="Cambria"/>
              </a:rPr>
              <a:t>The hamate bone articulates </a:t>
            </a:r>
            <a:r>
              <a:rPr sz="1600" dirty="0">
                <a:latin typeface="Cambria"/>
                <a:cs typeface="Cambria"/>
              </a:rPr>
              <a:t> </a:t>
            </a:r>
            <a:r>
              <a:rPr sz="1600" spc="-10" dirty="0">
                <a:latin typeface="Cambria"/>
                <a:cs typeface="Cambria"/>
              </a:rPr>
              <a:t>distally</a:t>
            </a:r>
            <a:r>
              <a:rPr sz="1600" spc="-5" dirty="0">
                <a:latin typeface="Cambria"/>
                <a:cs typeface="Cambria"/>
              </a:rPr>
              <a:t> with </a:t>
            </a:r>
            <a:r>
              <a:rPr sz="1600" dirty="0">
                <a:latin typeface="Cambria"/>
                <a:cs typeface="Cambria"/>
              </a:rPr>
              <a:t>the </a:t>
            </a:r>
            <a:r>
              <a:rPr lang="en-GB" sz="1600" spc="-10" dirty="0">
                <a:latin typeface="Cambria"/>
                <a:cs typeface="Cambria"/>
              </a:rPr>
              <a:t>4</a:t>
            </a:r>
            <a:r>
              <a:rPr lang="en-GB" sz="1600" spc="-10" baseline="30000" dirty="0">
                <a:latin typeface="Cambria"/>
                <a:cs typeface="Cambria"/>
              </a:rPr>
              <a:t>th</a:t>
            </a:r>
            <a:r>
              <a:rPr lang="en-GB" sz="1600" spc="-10" dirty="0">
                <a:latin typeface="Cambria"/>
                <a:cs typeface="Cambria"/>
              </a:rPr>
              <a:t> </a:t>
            </a:r>
            <a:r>
              <a:rPr sz="1600" spc="-5" dirty="0">
                <a:latin typeface="Cambria"/>
                <a:cs typeface="Cambria"/>
              </a:rPr>
              <a:t> and</a:t>
            </a:r>
            <a:r>
              <a:rPr sz="1600" dirty="0">
                <a:latin typeface="Cambria"/>
                <a:cs typeface="Cambria"/>
              </a:rPr>
              <a:t> </a:t>
            </a:r>
            <a:r>
              <a:rPr lang="en-GB" sz="1600" spc="-5" dirty="0">
                <a:latin typeface="Cambria"/>
                <a:cs typeface="Cambria"/>
              </a:rPr>
              <a:t>5</a:t>
            </a:r>
            <a:r>
              <a:rPr lang="en-GB" sz="1600" spc="-5" baseline="30000" dirty="0">
                <a:latin typeface="Cambria"/>
                <a:cs typeface="Cambria"/>
              </a:rPr>
              <a:t>th</a:t>
            </a:r>
            <a:r>
              <a:rPr lang="en-GB" sz="1600" spc="-5" dirty="0">
                <a:latin typeface="Cambria"/>
                <a:cs typeface="Cambria"/>
              </a:rPr>
              <a:t> </a:t>
            </a:r>
            <a:r>
              <a:rPr sz="1600" spc="-5" dirty="0">
                <a:latin typeface="Cambria"/>
                <a:cs typeface="Cambria"/>
              </a:rPr>
              <a:t> metacarpal </a:t>
            </a:r>
            <a:r>
              <a:rPr sz="1600" dirty="0">
                <a:latin typeface="Cambria"/>
                <a:cs typeface="Cambria"/>
              </a:rPr>
              <a:t> </a:t>
            </a:r>
            <a:r>
              <a:rPr sz="1600" spc="-5" dirty="0">
                <a:latin typeface="Cambria"/>
                <a:cs typeface="Cambria"/>
              </a:rPr>
              <a:t>bones.</a:t>
            </a:r>
            <a:endParaRPr sz="1600" dirty="0">
              <a:latin typeface="Cambria"/>
              <a:cs typeface="Cambria"/>
            </a:endParaRPr>
          </a:p>
        </p:txBody>
      </p:sp>
      <p:pic>
        <p:nvPicPr>
          <p:cNvPr id="4" name="Picture 3">
            <a:extLst>
              <a:ext uri="{FF2B5EF4-FFF2-40B4-BE49-F238E27FC236}">
                <a16:creationId xmlns:a16="http://schemas.microsoft.com/office/drawing/2014/main" id="{716A0F7F-F990-0453-5E1D-FF866EEA84E7}"/>
              </a:ext>
            </a:extLst>
          </p:cNvPr>
          <p:cNvPicPr>
            <a:picLocks noChangeAspect="1"/>
          </p:cNvPicPr>
          <p:nvPr/>
        </p:nvPicPr>
        <p:blipFill rotWithShape="1">
          <a:blip r:embed="rId2"/>
          <a:srcRect r="46469"/>
          <a:stretch/>
        </p:blipFill>
        <p:spPr>
          <a:xfrm>
            <a:off x="5088865" y="16024"/>
            <a:ext cx="3462863" cy="3196952"/>
          </a:xfrm>
          <a:prstGeom prst="rect">
            <a:avLst/>
          </a:prstGeom>
        </p:spPr>
      </p:pic>
      <p:pic>
        <p:nvPicPr>
          <p:cNvPr id="5" name="Picture 4">
            <a:extLst>
              <a:ext uri="{FF2B5EF4-FFF2-40B4-BE49-F238E27FC236}">
                <a16:creationId xmlns:a16="http://schemas.microsoft.com/office/drawing/2014/main" id="{4A5DCE27-3B85-88FF-3318-6DB41B4B2F8A}"/>
              </a:ext>
            </a:extLst>
          </p:cNvPr>
          <p:cNvPicPr>
            <a:picLocks noChangeAspect="1"/>
          </p:cNvPicPr>
          <p:nvPr/>
        </p:nvPicPr>
        <p:blipFill rotWithShape="1">
          <a:blip r:embed="rId2"/>
          <a:srcRect l="54108"/>
          <a:stretch/>
        </p:blipFill>
        <p:spPr>
          <a:xfrm>
            <a:off x="5220072" y="3068960"/>
            <a:ext cx="3349208" cy="360672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DE18D-EFDF-0686-F07C-A4936EABABB2}"/>
              </a:ext>
            </a:extLst>
          </p:cNvPr>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 WRIST ( CARPUS)</a:t>
            </a:r>
          </a:p>
        </p:txBody>
      </p:sp>
      <p:sp>
        <p:nvSpPr>
          <p:cNvPr id="4" name="Content Placeholder 3">
            <a:extLst>
              <a:ext uri="{FF2B5EF4-FFF2-40B4-BE49-F238E27FC236}">
                <a16:creationId xmlns:a16="http://schemas.microsoft.com/office/drawing/2014/main" id="{5C0C4E8C-4731-FADA-4F9C-8D1CD05A1361}"/>
              </a:ext>
            </a:extLst>
          </p:cNvPr>
          <p:cNvSpPr>
            <a:spLocks noGrp="1"/>
          </p:cNvSpPr>
          <p:nvPr>
            <p:ph sz="half" idx="2"/>
          </p:nvPr>
        </p:nvSpPr>
        <p:spPr>
          <a:xfrm>
            <a:off x="4284663" y="1920875"/>
            <a:ext cx="4645025" cy="4794250"/>
          </a:xfrm>
          <a:solidFill>
            <a:schemeClr val="accent5">
              <a:lumMod val="20000"/>
              <a:lumOff val="80000"/>
            </a:schemeClr>
          </a:solidFill>
          <a:ln>
            <a:solidFill>
              <a:schemeClr val="tx1"/>
            </a:solidFill>
          </a:ln>
        </p:spPr>
        <p:txBody>
          <a:bodyPr>
            <a:noAutofit/>
          </a:bodyPr>
          <a:lstStyle/>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Composed of </a:t>
            </a:r>
            <a:r>
              <a:rPr lang="en-US" sz="2000" b="1" i="1" u="sng" dirty="0">
                <a:solidFill>
                  <a:srgbClr val="C00000"/>
                </a:solidFill>
                <a:latin typeface="Times New Roman" pitchFamily="18" charset="0"/>
                <a:cs typeface="Times New Roman" pitchFamily="18" charset="0"/>
              </a:rPr>
              <a:t>Eight</a:t>
            </a:r>
            <a:r>
              <a:rPr lang="en-US" sz="2000" b="1" i="1" u="sng" dirty="0">
                <a:latin typeface="Times New Roman" pitchFamily="18" charset="0"/>
                <a:cs typeface="Times New Roman" pitchFamily="18" charset="0"/>
              </a:rPr>
              <a:t> </a:t>
            </a:r>
            <a:r>
              <a:rPr lang="en-US" sz="2000" b="1" i="1" u="sng" dirty="0">
                <a:solidFill>
                  <a:srgbClr val="C00000"/>
                </a:solidFill>
                <a:latin typeface="Times New Roman" pitchFamily="18" charset="0"/>
                <a:cs typeface="Times New Roman" pitchFamily="18" charset="0"/>
              </a:rPr>
              <a:t>Carpal </a:t>
            </a:r>
            <a:r>
              <a:rPr lang="en-US" sz="2000" b="1" i="1" u="sng" dirty="0">
                <a:latin typeface="Times New Roman" pitchFamily="18" charset="0"/>
                <a:cs typeface="Times New Roman" pitchFamily="18" charset="0"/>
              </a:rPr>
              <a:t>( short </a:t>
            </a:r>
            <a:r>
              <a:rPr lang="en-US" sz="2000" b="1" i="1" dirty="0">
                <a:latin typeface="Times New Roman" pitchFamily="18" charset="0"/>
                <a:cs typeface="Times New Roman" pitchFamily="18" charset="0"/>
              </a:rPr>
              <a:t>bones) arranged in two irregular rows, Four each.</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These Small bones give flexibility to the wrist.</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 carpus presents Concavity on their Anterior surface &amp; Convex from side to side </a:t>
            </a:r>
            <a:r>
              <a:rPr lang="en-US" sz="2000" b="1" i="1" dirty="0" err="1">
                <a:latin typeface="Times New Roman" pitchFamily="18" charset="0"/>
                <a:cs typeface="Times New Roman" pitchFamily="18" charset="0"/>
              </a:rPr>
              <a:t>Posteriorly</a:t>
            </a:r>
            <a:r>
              <a:rPr lang="en-US" sz="2000" b="1" i="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000" b="1" i="1" u="sng" dirty="0">
                <a:latin typeface="Times New Roman" pitchFamily="18" charset="0"/>
                <a:cs typeface="Times New Roman" pitchFamily="18" charset="0"/>
              </a:rPr>
              <a:t>Proximal ro</a:t>
            </a:r>
            <a:r>
              <a:rPr lang="en-US" sz="2000" b="1" i="1" dirty="0">
                <a:latin typeface="Times New Roman" pitchFamily="18" charset="0"/>
                <a:cs typeface="Times New Roman" pitchFamily="18" charset="0"/>
              </a:rPr>
              <a:t>w (from lateral to medial):</a:t>
            </a:r>
          </a:p>
          <a:p>
            <a:pPr marL="274320" indent="-274320" fontAlgn="auto">
              <a:spcAft>
                <a:spcPts val="0"/>
              </a:spcAft>
              <a:buClr>
                <a:schemeClr val="accent3"/>
              </a:buClr>
              <a:buFont typeface="Wingdings 2"/>
              <a:buChar char=""/>
              <a:defRPr/>
            </a:pPr>
            <a:r>
              <a:rPr lang="en-US" sz="2000" b="1" i="1" dirty="0" err="1">
                <a:solidFill>
                  <a:srgbClr val="FF0000"/>
                </a:solidFill>
                <a:latin typeface="Times New Roman" pitchFamily="18" charset="0"/>
                <a:cs typeface="Times New Roman" pitchFamily="18" charset="0"/>
              </a:rPr>
              <a:t>Scaphoid</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Lunate</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Triquetral</a:t>
            </a:r>
            <a:r>
              <a:rPr lang="en-US" sz="2000" b="1" i="1" dirty="0">
                <a:latin typeface="Times New Roman" pitchFamily="18" charset="0"/>
                <a:cs typeface="Times New Roman" pitchFamily="18" charset="0"/>
              </a:rPr>
              <a:t> &amp; </a:t>
            </a:r>
            <a:r>
              <a:rPr lang="en-US" sz="2000" b="1" i="1" dirty="0" err="1">
                <a:solidFill>
                  <a:srgbClr val="FF0000"/>
                </a:solidFill>
                <a:latin typeface="Times New Roman" pitchFamily="18" charset="0"/>
                <a:cs typeface="Times New Roman" pitchFamily="18" charset="0"/>
              </a:rPr>
              <a:t>Pisiform</a:t>
            </a:r>
            <a:r>
              <a:rPr lang="en-US" sz="2000" b="1" i="1" dirty="0">
                <a:latin typeface="Times New Roman" pitchFamily="18" charset="0"/>
                <a:cs typeface="Times New Roman" pitchFamily="18" charset="0"/>
              </a:rPr>
              <a:t> bones.</a:t>
            </a:r>
          </a:p>
          <a:p>
            <a:pPr marL="274320" indent="-274320" fontAlgn="auto">
              <a:spcAft>
                <a:spcPts val="0"/>
              </a:spcAft>
              <a:buClr>
                <a:schemeClr val="accent3"/>
              </a:buClr>
              <a:buFont typeface="Wingdings 2"/>
              <a:buChar char=""/>
              <a:defRPr/>
            </a:pPr>
            <a:r>
              <a:rPr lang="en-US" sz="2000" b="1" i="1" u="sng" dirty="0">
                <a:latin typeface="Times New Roman" pitchFamily="18" charset="0"/>
                <a:cs typeface="Times New Roman" pitchFamily="18" charset="0"/>
              </a:rPr>
              <a:t>Distal row  </a:t>
            </a:r>
            <a:r>
              <a:rPr lang="en-US" sz="2000" b="1" i="1" dirty="0">
                <a:latin typeface="Times New Roman" pitchFamily="18" charset="0"/>
                <a:cs typeface="Times New Roman" pitchFamily="18" charset="0"/>
              </a:rPr>
              <a:t>(from lateral to medial):</a:t>
            </a:r>
          </a:p>
          <a:p>
            <a:pPr marL="274320" indent="-274320" fontAlgn="auto">
              <a:spcAft>
                <a:spcPts val="0"/>
              </a:spcAft>
              <a:buClr>
                <a:schemeClr val="accent3"/>
              </a:buClr>
              <a:buFont typeface="Wingdings 2"/>
              <a:buChar char=""/>
              <a:defRPr/>
            </a:pPr>
            <a:r>
              <a:rPr lang="en-US" sz="2000" b="1" i="1" dirty="0">
                <a:solidFill>
                  <a:srgbClr val="0033CC"/>
                </a:solidFill>
                <a:latin typeface="Times New Roman" pitchFamily="18" charset="0"/>
                <a:cs typeface="Times New Roman" pitchFamily="18" charset="0"/>
              </a:rPr>
              <a:t>Trapezium</a:t>
            </a:r>
            <a:r>
              <a:rPr lang="en-US" sz="2000" b="1" i="1" dirty="0">
                <a:latin typeface="Times New Roman" pitchFamily="18" charset="0"/>
                <a:cs typeface="Times New Roman" pitchFamily="18" charset="0"/>
              </a:rPr>
              <a:t>, Trapezoid,</a:t>
            </a:r>
          </a:p>
          <a:p>
            <a:pPr marL="274320" indent="-274320" fontAlgn="auto">
              <a:spcAft>
                <a:spcPts val="0"/>
              </a:spcAft>
              <a:buClr>
                <a:schemeClr val="accent3"/>
              </a:buClr>
              <a:buFont typeface="Wingdings 2"/>
              <a:buChar char=""/>
              <a:defRPr/>
            </a:pPr>
            <a:r>
              <a:rPr lang="en-US" sz="2000" b="1" i="1" dirty="0" err="1">
                <a:latin typeface="Times New Roman" pitchFamily="18" charset="0"/>
                <a:cs typeface="Times New Roman" pitchFamily="18" charset="0"/>
              </a:rPr>
              <a:t>Capitate</a:t>
            </a:r>
            <a:r>
              <a:rPr lang="en-US" sz="2000" b="1" i="1" dirty="0">
                <a:latin typeface="Times New Roman" pitchFamily="18" charset="0"/>
                <a:cs typeface="Times New Roman" pitchFamily="18" charset="0"/>
              </a:rPr>
              <a:t> &amp; </a:t>
            </a:r>
            <a:r>
              <a:rPr lang="en-US" sz="2000" b="1" i="1" dirty="0" err="1">
                <a:solidFill>
                  <a:srgbClr val="0033CC"/>
                </a:solidFill>
                <a:latin typeface="Times New Roman" pitchFamily="18" charset="0"/>
                <a:cs typeface="Times New Roman" pitchFamily="18" charset="0"/>
              </a:rPr>
              <a:t>Hamate</a:t>
            </a:r>
            <a:r>
              <a:rPr lang="en-US" sz="2000" b="1" i="1" dirty="0">
                <a:solidFill>
                  <a:srgbClr val="0033CC"/>
                </a:solidFill>
                <a:latin typeface="Times New Roman" pitchFamily="18" charset="0"/>
                <a:cs typeface="Times New Roman" pitchFamily="18" charset="0"/>
              </a:rPr>
              <a:t>.</a:t>
            </a:r>
          </a:p>
        </p:txBody>
      </p:sp>
      <p:pic>
        <p:nvPicPr>
          <p:cNvPr id="28678" name="Picture 2" descr="C:\Documents and Settings\User\My Documents\Student Gray\7. Upper limb\F66122-007-f091a.jpg">
            <a:extLst>
              <a:ext uri="{FF2B5EF4-FFF2-40B4-BE49-F238E27FC236}">
                <a16:creationId xmlns:a16="http://schemas.microsoft.com/office/drawing/2014/main" id="{82A27B21-6372-94CC-2D9D-8F452A9DB89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b="21053"/>
          <a:stretch>
            <a:fillRect/>
          </a:stretch>
        </p:blipFill>
        <p:spPr>
          <a:xfrm>
            <a:off x="0" y="1916113"/>
            <a:ext cx="4211638" cy="4727575"/>
          </a:xfrm>
          <a:ln w="38100">
            <a:solidFill>
              <a:schemeClr val="tx1"/>
            </a:solid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75324-5761-3A75-9958-31315C1059A2}"/>
              </a:ext>
            </a:extLst>
          </p:cNvPr>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pPr algn="ctr" fontAlgn="auto">
              <a:spcAft>
                <a:spcPts val="0"/>
              </a:spcAft>
              <a:defRPr/>
            </a:pPr>
            <a:r>
              <a:rPr lang="en-US" sz="3200" b="1" dirty="0">
                <a:solidFill>
                  <a:schemeClr val="bg1"/>
                </a:solidFill>
                <a:latin typeface="Times New Roman" pitchFamily="18" charset="0"/>
                <a:cs typeface="Times New Roman" pitchFamily="18" charset="0"/>
              </a:rPr>
              <a:t>Fracture of Scaphoid</a:t>
            </a:r>
          </a:p>
        </p:txBody>
      </p:sp>
      <p:sp>
        <p:nvSpPr>
          <p:cNvPr id="3" name="Text Placeholder 2">
            <a:extLst>
              <a:ext uri="{FF2B5EF4-FFF2-40B4-BE49-F238E27FC236}">
                <a16:creationId xmlns:a16="http://schemas.microsoft.com/office/drawing/2014/main" id="{D1C233BA-28F9-E465-9C20-5E9FEA27F1B0}"/>
              </a:ext>
            </a:extLst>
          </p:cNvPr>
          <p:cNvSpPr>
            <a:spLocks noGrp="1"/>
          </p:cNvSpPr>
          <p:nvPr>
            <p:ph type="body" idx="2"/>
          </p:nvPr>
        </p:nvSpPr>
        <p:spPr>
          <a:xfrm>
            <a:off x="179512" y="2060848"/>
            <a:ext cx="4392488" cy="4536504"/>
          </a:xfrm>
        </p:spPr>
        <p:style>
          <a:lnRef idx="1">
            <a:schemeClr val="accent2"/>
          </a:lnRef>
          <a:fillRef idx="2">
            <a:schemeClr val="accent2"/>
          </a:fillRef>
          <a:effectRef idx="1">
            <a:schemeClr val="accent2"/>
          </a:effectRef>
          <a:fontRef idx="minor">
            <a:schemeClr val="dk1"/>
          </a:fontRef>
        </p:style>
        <p:txBody>
          <a:bodyPr>
            <a:normAutofit/>
          </a:bodyPr>
          <a:lstStyle/>
          <a:p>
            <a:pPr fontAlgn="auto">
              <a:spcAft>
                <a:spcPts val="0"/>
              </a:spcAft>
              <a:buClr>
                <a:schemeClr val="accent3"/>
              </a:buClr>
              <a:buFont typeface="Wingdings 2"/>
              <a:buNone/>
              <a:defRPr/>
            </a:pPr>
            <a:r>
              <a:rPr lang="en-US" sz="2000" b="1" dirty="0">
                <a:latin typeface="Times New Roman" pitchFamily="18" charset="0"/>
                <a:cs typeface="Times New Roman" pitchFamily="18" charset="0"/>
              </a:rPr>
              <a:t>It is the most commonly fractured carpal bone and it is the most common injury of the wrist.</a:t>
            </a:r>
          </a:p>
          <a:p>
            <a:pPr fontAlgn="auto">
              <a:spcAft>
                <a:spcPts val="0"/>
              </a:spcAft>
              <a:buClr>
                <a:schemeClr val="accent3"/>
              </a:buClr>
              <a:buFont typeface="Wingdings 2"/>
              <a:buNone/>
              <a:defRPr/>
            </a:pPr>
            <a:r>
              <a:rPr lang="en-US" sz="2000" dirty="0">
                <a:latin typeface="Times New Roman" pitchFamily="18" charset="0"/>
                <a:cs typeface="Times New Roman" pitchFamily="18" charset="0"/>
              </a:rPr>
              <a:t>It is the result of a fall onto the palm when the hand is abducted.</a:t>
            </a:r>
          </a:p>
          <a:p>
            <a:pPr fontAlgn="auto">
              <a:spcAft>
                <a:spcPts val="0"/>
              </a:spcAft>
              <a:buClr>
                <a:schemeClr val="accent3"/>
              </a:buClr>
              <a:buFont typeface="Wingdings 2"/>
              <a:buNone/>
              <a:defRPr/>
            </a:pPr>
            <a:r>
              <a:rPr lang="en-US" sz="2000" dirty="0">
                <a:latin typeface="Times New Roman" pitchFamily="18" charset="0"/>
                <a:cs typeface="Times New Roman" pitchFamily="18" charset="0"/>
              </a:rPr>
              <a:t>Pain occurs along the lateral side of the wrist especially during dorsiflexion and abduction of the hand.</a:t>
            </a:r>
          </a:p>
          <a:p>
            <a:pPr fontAlgn="auto">
              <a:spcAft>
                <a:spcPts val="0"/>
              </a:spcAft>
              <a:buClr>
                <a:schemeClr val="accent3"/>
              </a:buClr>
              <a:buFont typeface="Wingdings 2"/>
              <a:buNone/>
              <a:defRPr/>
            </a:pPr>
            <a:r>
              <a:rPr lang="en-US" sz="2000" b="1" dirty="0">
                <a:latin typeface="Times New Roman" pitchFamily="18" charset="0"/>
                <a:cs typeface="Times New Roman" pitchFamily="18" charset="0"/>
              </a:rPr>
              <a:t>Union of the bone may take several months because of poor blood supply to the proximal part of the scaphoid. </a:t>
            </a:r>
          </a:p>
        </p:txBody>
      </p:sp>
      <p:sp>
        <p:nvSpPr>
          <p:cNvPr id="5" name="Oval 4">
            <a:extLst>
              <a:ext uri="{FF2B5EF4-FFF2-40B4-BE49-F238E27FC236}">
                <a16:creationId xmlns:a16="http://schemas.microsoft.com/office/drawing/2014/main" id="{3AAD94D0-D295-CB1B-8C82-78B3CE126494}"/>
              </a:ext>
            </a:extLst>
          </p:cNvPr>
          <p:cNvSpPr/>
          <p:nvPr/>
        </p:nvSpPr>
        <p:spPr>
          <a:xfrm>
            <a:off x="7019925" y="5157788"/>
            <a:ext cx="144463"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pic>
        <p:nvPicPr>
          <p:cNvPr id="29705" name="Picture 4" descr="90D9BB79">
            <a:extLst>
              <a:ext uri="{FF2B5EF4-FFF2-40B4-BE49-F238E27FC236}">
                <a16:creationId xmlns:a16="http://schemas.microsoft.com/office/drawing/2014/main" id="{A8086144-2E9C-B9F8-9CE8-6B1A79EF21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987" r="64642" b="56833"/>
          <a:stretch>
            <a:fillRect/>
          </a:stretch>
        </p:blipFill>
        <p:spPr bwMode="auto">
          <a:xfrm>
            <a:off x="4859338" y="1557338"/>
            <a:ext cx="3529012"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AC3AABCD-70A3-2B2A-504C-3D3E351FCEBB}"/>
              </a:ext>
            </a:extLst>
          </p:cNvPr>
          <p:cNvCxnSpPr/>
          <p:nvPr/>
        </p:nvCxnSpPr>
        <p:spPr>
          <a:xfrm flipH="1">
            <a:off x="7524750" y="4508500"/>
            <a:ext cx="647700" cy="50482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31250" t="22000" r="31250" b="10001"/>
          <a:stretch>
            <a:fillRect/>
          </a:stretch>
        </p:blipFill>
        <p:spPr bwMode="auto">
          <a:xfrm>
            <a:off x="0" y="1676400"/>
            <a:ext cx="4572000" cy="518160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l="31250" t="17444" r="30624" b="7001"/>
          <a:stretch>
            <a:fillRect/>
          </a:stretch>
        </p:blipFill>
        <p:spPr bwMode="auto">
          <a:xfrm>
            <a:off x="4960938" y="1676400"/>
            <a:ext cx="4183062" cy="5181600"/>
          </a:xfrm>
          <a:prstGeom prst="rect">
            <a:avLst/>
          </a:prstGeom>
          <a:noFill/>
          <a:ln w="9525">
            <a:noFill/>
            <a:miter lim="800000"/>
            <a:headEnd/>
            <a:tailEnd/>
          </a:ln>
        </p:spPr>
      </p:pic>
      <p:sp>
        <p:nvSpPr>
          <p:cNvPr id="4" name="Rectangle 2"/>
          <p:cNvSpPr txBox="1">
            <a:spLocks noChangeArrowheads="1"/>
          </p:cNvSpPr>
          <p:nvPr/>
        </p:nvSpPr>
        <p:spPr>
          <a:xfrm>
            <a:off x="457200" y="228600"/>
            <a:ext cx="8229600" cy="549275"/>
          </a:xfrm>
          <a:prstGeom prst="rect">
            <a:avLst/>
          </a:prstGeom>
        </p:spPr>
        <p:txBody>
          <a:bodyPr/>
          <a:lstStyle/>
          <a:p>
            <a:pPr algn="ctr" eaLnBrk="1" hangingPunct="1">
              <a:defRPr/>
            </a:pPr>
            <a:r>
              <a:rPr lang="sr-Latn-CS" sz="3200" kern="0" dirty="0">
                <a:solidFill>
                  <a:schemeClr val="hlink"/>
                </a:solidFill>
                <a:effectLst>
                  <a:outerShdw blurRad="38100" dist="38100" dir="2700000" algn="tl">
                    <a:srgbClr val="000000"/>
                  </a:outerShdw>
                </a:effectLst>
                <a:latin typeface="+mj-lt"/>
                <a:ea typeface="+mj-ea"/>
                <a:cs typeface="+mj-cs"/>
              </a:rPr>
              <a:t>SCAPULA</a:t>
            </a:r>
            <a:endParaRPr lang="en-US" sz="3200" kern="0" dirty="0">
              <a:solidFill>
                <a:schemeClr val="hlink"/>
              </a:solidFill>
              <a:effectLst>
                <a:outerShdw blurRad="38100" dist="38100" dir="2700000" algn="tl">
                  <a:srgbClr val="000000"/>
                </a:outerShdw>
              </a:effectLst>
              <a:latin typeface="+mj-lt"/>
              <a:ea typeface="+mj-ea"/>
              <a:cs typeface="+mj-cs"/>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l="30000" t="11000" r="33656" b="12485"/>
          <a:stretch>
            <a:fillRect/>
          </a:stretch>
        </p:blipFill>
        <p:spPr bwMode="auto">
          <a:xfrm>
            <a:off x="5867400" y="1125538"/>
            <a:ext cx="3263900" cy="429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1" name="Rectangle 2"/>
          <p:cNvSpPr>
            <a:spLocks noGrp="1" noChangeArrowheads="1"/>
          </p:cNvSpPr>
          <p:nvPr>
            <p:ph/>
          </p:nvPr>
        </p:nvSpPr>
        <p:spPr>
          <a:xfrm>
            <a:off x="36513" y="1558925"/>
            <a:ext cx="5111551" cy="5111750"/>
          </a:xfrm>
        </p:spPr>
        <p:txBody>
          <a:bodyPr/>
          <a:lstStyle/>
          <a:p>
            <a:pPr eaLnBrk="1" hangingPunct="1"/>
            <a:endParaRPr lang="sr-Cyrl-RS" altLang="en-US" sz="1600" dirty="0">
              <a:latin typeface="Book Antiqua" panose="02040602050305030304" pitchFamily="18" charset="0"/>
            </a:endParaRPr>
          </a:p>
          <a:p>
            <a:pPr eaLnBrk="1" hangingPunct="1"/>
            <a:r>
              <a:rPr lang="en-GB" sz="1600" dirty="0">
                <a:latin typeface="Book Antiqua" panose="02040602050305030304" pitchFamily="18" charset="0"/>
              </a:rPr>
              <a:t>The metacarpus forms the skeleton of the palm of the hand between the carpus and phalanges. </a:t>
            </a:r>
            <a:endParaRPr lang="en-GB" altLang="en-US" sz="1600" b="1" dirty="0">
              <a:latin typeface="Book Antiqua" panose="02040602050305030304" pitchFamily="18" charset="0"/>
            </a:endParaRPr>
          </a:p>
          <a:p>
            <a:pPr eaLnBrk="1" hangingPunct="1"/>
            <a:r>
              <a:rPr lang="en-GB" altLang="en-US" sz="1600" b="1" dirty="0">
                <a:latin typeface="Book Antiqua" panose="02040602050305030304" pitchFamily="18" charset="0"/>
              </a:rPr>
              <a:t>Ossa metacarpi (metacarpal bones</a:t>
            </a:r>
            <a:r>
              <a:rPr lang="sr-Cyrl-RS" altLang="en-US" sz="1600" b="1" dirty="0">
                <a:latin typeface="Book Antiqua" panose="02040602050305030304" pitchFamily="18" charset="0"/>
              </a:rPr>
              <a:t>)</a:t>
            </a:r>
            <a:r>
              <a:rPr lang="sr-Cyrl-RS" altLang="en-US" sz="1600" dirty="0">
                <a:latin typeface="Book Antiqua" panose="02040602050305030304" pitchFamily="18" charset="0"/>
              </a:rPr>
              <a:t> - 5 </a:t>
            </a:r>
            <a:r>
              <a:rPr lang="en-GB" altLang="en-US" sz="1600" dirty="0">
                <a:latin typeface="Book Antiqua" panose="02040602050305030304" pitchFamily="18" charset="0"/>
              </a:rPr>
              <a:t>long bones: has body (shaft)</a:t>
            </a:r>
            <a:r>
              <a:rPr lang="sr-Cyrl-RS" altLang="en-US" sz="1600" dirty="0">
                <a:latin typeface="Book Antiqua" panose="02040602050305030304" pitchFamily="18" charset="0"/>
              </a:rPr>
              <a:t>(</a:t>
            </a:r>
            <a:r>
              <a:rPr lang="en-GB" altLang="en-US" sz="1600" b="1" dirty="0">
                <a:latin typeface="Book Antiqua" panose="02040602050305030304" pitchFamily="18" charset="0"/>
              </a:rPr>
              <a:t>corpus</a:t>
            </a:r>
            <a:r>
              <a:rPr lang="en-GB" altLang="en-US" sz="1600" dirty="0">
                <a:latin typeface="Book Antiqua" panose="02040602050305030304" pitchFamily="18" charset="0"/>
              </a:rPr>
              <a:t>) and two ends</a:t>
            </a:r>
            <a:r>
              <a:rPr lang="sr-Cyrl-RS" altLang="en-US" sz="1600" dirty="0">
                <a:latin typeface="Book Antiqua" panose="02040602050305030304" pitchFamily="18" charset="0"/>
              </a:rPr>
              <a:t>:</a:t>
            </a:r>
            <a:br>
              <a:rPr lang="en-GB" altLang="en-US" sz="1600" dirty="0">
                <a:latin typeface="Book Antiqua" panose="02040602050305030304" pitchFamily="18" charset="0"/>
              </a:rPr>
            </a:br>
            <a:r>
              <a:rPr lang="en-GB" altLang="en-US" sz="1600" dirty="0">
                <a:latin typeface="Book Antiqua" panose="02040602050305030304" pitchFamily="18" charset="0"/>
              </a:rPr>
              <a:t>	- </a:t>
            </a:r>
            <a:r>
              <a:rPr lang="en-GB" altLang="en-US" sz="1600" b="1" dirty="0">
                <a:latin typeface="Book Antiqua" panose="02040602050305030304" pitchFamily="18" charset="0"/>
              </a:rPr>
              <a:t>shaft</a:t>
            </a:r>
            <a:r>
              <a:rPr lang="en-GB" altLang="en-US" sz="1600" dirty="0">
                <a:latin typeface="Book Antiqua" panose="02040602050305030304" pitchFamily="18" charset="0"/>
              </a:rPr>
              <a:t> has 3 surfaces (dorsal, lateral and medial) and 3 margins (palmar, lateral and medial)</a:t>
            </a:r>
            <a:br>
              <a:rPr lang="en-GB" altLang="en-US" sz="1600" dirty="0">
                <a:latin typeface="Book Antiqua" panose="02040602050305030304" pitchFamily="18" charset="0"/>
              </a:rPr>
            </a:br>
            <a:r>
              <a:rPr lang="en-GB" altLang="en-US" sz="1600" dirty="0">
                <a:latin typeface="Book Antiqua" panose="02040602050305030304" pitchFamily="18" charset="0"/>
              </a:rPr>
              <a:t>	- only shaft of the 1</a:t>
            </a:r>
            <a:r>
              <a:rPr lang="en-GB" altLang="en-US" sz="1600" baseline="30000" dirty="0">
                <a:latin typeface="Book Antiqua" panose="02040602050305030304" pitchFamily="18" charset="0"/>
              </a:rPr>
              <a:t>st</a:t>
            </a:r>
            <a:r>
              <a:rPr lang="en-GB" altLang="en-US" sz="1600" dirty="0">
                <a:latin typeface="Book Antiqua" panose="02040602050305030304" pitchFamily="18" charset="0"/>
              </a:rPr>
              <a:t> metacarpal bones has two surfaces (palmar and dorsal) and 2 margins (</a:t>
            </a:r>
            <a:r>
              <a:rPr lang="en-GB" altLang="en-US" sz="1600" dirty="0" err="1">
                <a:latin typeface="Book Antiqua" panose="02040602050305030304" pitchFamily="18" charset="0"/>
              </a:rPr>
              <a:t>lareral</a:t>
            </a:r>
            <a:r>
              <a:rPr lang="en-GB" altLang="en-US" sz="1600" dirty="0">
                <a:latin typeface="Book Antiqua" panose="02040602050305030304" pitchFamily="18" charset="0"/>
              </a:rPr>
              <a:t> and medial)</a:t>
            </a:r>
            <a:br>
              <a:rPr lang="sr-Cyrl-RS" altLang="en-US" sz="1600" dirty="0">
                <a:latin typeface="Book Antiqua" panose="02040602050305030304" pitchFamily="18" charset="0"/>
              </a:rPr>
            </a:br>
            <a:r>
              <a:rPr lang="sr-Cyrl-RS" altLang="en-US" sz="1600" dirty="0">
                <a:latin typeface="Book Antiqua" panose="02040602050305030304" pitchFamily="18" charset="0"/>
              </a:rPr>
              <a:t>	- </a:t>
            </a:r>
            <a:r>
              <a:rPr lang="en-GB" altLang="en-US" sz="1600" b="1" dirty="0">
                <a:latin typeface="Book Antiqua" panose="02040602050305030304" pitchFamily="18" charset="0"/>
              </a:rPr>
              <a:t>base </a:t>
            </a:r>
            <a:r>
              <a:rPr lang="en-GB" altLang="en-US" sz="1600" dirty="0">
                <a:latin typeface="Book Antiqua" panose="02040602050305030304" pitchFamily="18" charset="0"/>
              </a:rPr>
              <a:t>(proximal end</a:t>
            </a:r>
            <a:r>
              <a:rPr lang="sr-Cyrl-RS" altLang="en-US" sz="1600" dirty="0">
                <a:latin typeface="Book Antiqua" panose="02040602050305030304" pitchFamily="18" charset="0"/>
              </a:rPr>
              <a:t>) – </a:t>
            </a:r>
            <a:r>
              <a:rPr lang="en-GB" altLang="en-US" sz="1600" dirty="0">
                <a:latin typeface="Book Antiqua" panose="02040602050305030304" pitchFamily="18" charset="0"/>
              </a:rPr>
              <a:t>articulates with the bones of the distal carpal row</a:t>
            </a:r>
            <a:br>
              <a:rPr lang="sr-Cyrl-RS" altLang="en-US" sz="1600" dirty="0">
                <a:latin typeface="Book Antiqua" panose="02040602050305030304" pitchFamily="18" charset="0"/>
              </a:rPr>
            </a:br>
            <a:r>
              <a:rPr lang="sr-Cyrl-RS" altLang="en-US" sz="1600" dirty="0">
                <a:latin typeface="Book Antiqua" panose="02040602050305030304" pitchFamily="18" charset="0"/>
              </a:rPr>
              <a:t>	- </a:t>
            </a:r>
            <a:r>
              <a:rPr lang="en-GB" altLang="en-US" sz="1600" b="1" dirty="0">
                <a:latin typeface="Book Antiqua" panose="02040602050305030304" pitchFamily="18" charset="0"/>
              </a:rPr>
              <a:t>caput</a:t>
            </a:r>
            <a:r>
              <a:rPr lang="en-GB" altLang="en-US" sz="1600" dirty="0">
                <a:latin typeface="Book Antiqua" panose="02040602050305030304" pitchFamily="18" charset="0"/>
              </a:rPr>
              <a:t> </a:t>
            </a:r>
            <a:r>
              <a:rPr lang="sr-Cyrl-RS" altLang="en-US" sz="1600" dirty="0">
                <a:latin typeface="Book Antiqua" panose="02040602050305030304" pitchFamily="18" charset="0"/>
              </a:rPr>
              <a:t>(</a:t>
            </a:r>
            <a:r>
              <a:rPr lang="en-GB" altLang="en-US" sz="1600" dirty="0">
                <a:latin typeface="Book Antiqua" panose="02040602050305030304" pitchFamily="18" charset="0"/>
              </a:rPr>
              <a:t>distal end</a:t>
            </a:r>
            <a:r>
              <a:rPr lang="sr-Cyrl-RS" altLang="en-US" sz="1600" dirty="0">
                <a:latin typeface="Book Antiqua" panose="02040602050305030304" pitchFamily="18" charset="0"/>
              </a:rPr>
              <a:t>) – </a:t>
            </a:r>
            <a:r>
              <a:rPr lang="en-GB" altLang="en-US" sz="1600" dirty="0">
                <a:latin typeface="Book Antiqua" panose="02040602050305030304" pitchFamily="18" charset="0"/>
              </a:rPr>
              <a:t>articulates with corresponding proximal </a:t>
            </a:r>
            <a:r>
              <a:rPr lang="en-GB" altLang="en-US" sz="1600" dirty="0" err="1">
                <a:latin typeface="Book Antiqua" panose="02040602050305030304" pitchFamily="18" charset="0"/>
              </a:rPr>
              <a:t>phalang</a:t>
            </a:r>
            <a:r>
              <a:rPr lang="en-GB" altLang="en-US" sz="1600" dirty="0">
                <a:latin typeface="Book Antiqua" panose="02040602050305030304" pitchFamily="18" charset="0"/>
              </a:rPr>
              <a:t> of finger bones</a:t>
            </a:r>
          </a:p>
          <a:p>
            <a:pPr eaLnBrk="1" hangingPunct="1"/>
            <a:r>
              <a:rPr lang="en-GB" sz="1600" dirty="0">
                <a:latin typeface="Book Antiqua" panose="02040602050305030304" pitchFamily="18" charset="0"/>
              </a:rPr>
              <a:t>The 1st metacarpal (of the thumb) is the thickest and shortest of these bones. The 3rd metacarpal is distinguished by a styloid process on the lateral side of its base</a:t>
            </a:r>
            <a:endParaRPr lang="sr-Cyrl-RS" altLang="en-US" sz="1600" dirty="0">
              <a:latin typeface="Book Antiqua" panose="02040602050305030304" pitchFamily="18" charset="0"/>
            </a:endParaRPr>
          </a:p>
        </p:txBody>
      </p:sp>
      <p:sp>
        <p:nvSpPr>
          <p:cNvPr id="19459" name="Rectangle 2"/>
          <p:cNvSpPr txBox="1">
            <a:spLocks noChangeArrowheads="1"/>
          </p:cNvSpPr>
          <p:nvPr/>
        </p:nvSpPr>
        <p:spPr bwMode="auto">
          <a:xfrm>
            <a:off x="466725" y="120650"/>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OSSA MANUS (bones of the hand</a:t>
            </a:r>
            <a:r>
              <a:rPr lang="sr-Cyrl-RS" altLang="en-US" dirty="0">
                <a:solidFill>
                  <a:schemeClr val="hlink"/>
                </a:solidFill>
                <a:effectLst>
                  <a:outerShdw blurRad="38100" dist="38100" dir="2700000" algn="tl">
                    <a:srgbClr val="C0C0C0"/>
                  </a:outerShdw>
                </a:effectLst>
                <a:latin typeface="Book Antiqua" panose="02040602050305030304" pitchFamily="18" charset="0"/>
              </a:rPr>
              <a:t>)</a:t>
            </a:r>
            <a:endParaRPr lang="en-GB" altLang="en-US" dirty="0">
              <a:solidFill>
                <a:schemeClr val="hlink"/>
              </a:solidFill>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8255894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4295-669E-568E-C246-953C7AAEC83C}"/>
              </a:ext>
            </a:extLst>
          </p:cNvPr>
          <p:cNvSpPr>
            <a:spLocks noGrp="1"/>
          </p:cNvSpPr>
          <p:nvPr>
            <p:ph type="title"/>
          </p:nvPr>
        </p:nvSpPr>
        <p:spPr>
          <a:xfrm>
            <a:off x="642910" y="642918"/>
            <a:ext cx="8229600" cy="1143000"/>
          </a:xfrm>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err="1">
                <a:solidFill>
                  <a:schemeClr val="bg1"/>
                </a:solidFill>
                <a:latin typeface="Times New Roman" pitchFamily="18" charset="0"/>
                <a:cs typeface="Times New Roman" pitchFamily="18" charset="0"/>
              </a:rPr>
              <a:t>Metacarpaus</a:t>
            </a:r>
            <a:endParaRPr lang="en-US" sz="4000" b="1" dirty="0">
              <a:solidFill>
                <a:schemeClr val="bg1"/>
              </a:solidFill>
            </a:endParaRPr>
          </a:p>
        </p:txBody>
      </p:sp>
      <p:sp>
        <p:nvSpPr>
          <p:cNvPr id="4" name="Content Placeholder 3">
            <a:extLst>
              <a:ext uri="{FF2B5EF4-FFF2-40B4-BE49-F238E27FC236}">
                <a16:creationId xmlns:a16="http://schemas.microsoft.com/office/drawing/2014/main" id="{FBED87C8-932C-5C67-6A98-F3E11F527694}"/>
              </a:ext>
            </a:extLst>
          </p:cNvPr>
          <p:cNvSpPr>
            <a:spLocks noGrp="1"/>
          </p:cNvSpPr>
          <p:nvPr>
            <p:ph sz="half" idx="2"/>
          </p:nvPr>
        </p:nvSpPr>
        <p:spPr>
          <a:xfrm>
            <a:off x="4211638" y="1916113"/>
            <a:ext cx="4752975" cy="4941887"/>
          </a:xfrm>
          <a:solidFill>
            <a:schemeClr val="accent4">
              <a:lumMod val="20000"/>
              <a:lumOff val="80000"/>
            </a:schemeClr>
          </a:solidFill>
          <a:ln>
            <a:solidFill>
              <a:schemeClr val="tx1"/>
            </a:solidFill>
          </a:ln>
        </p:spPr>
        <p:txBody>
          <a:bodyPr>
            <a:normAutofit fontScale="92500" lnSpcReduction="20000"/>
          </a:bodyPr>
          <a:lstStyle/>
          <a:p>
            <a:pPr marL="274320" indent="-274320" fontAlgn="auto">
              <a:spcAft>
                <a:spcPts val="0"/>
              </a:spcAft>
              <a:buClr>
                <a:schemeClr val="accent3"/>
              </a:buClr>
              <a:buFont typeface="Wingdings 2"/>
              <a:buChar char=""/>
              <a:defRPr/>
            </a:pPr>
            <a:r>
              <a:rPr lang="en-US" sz="2400" i="1" dirty="0">
                <a:latin typeface="Times New Roman" pitchFamily="18" charset="0"/>
                <a:cs typeface="Times New Roman" pitchFamily="18" charset="0"/>
              </a:rPr>
              <a:t>It is the skeleton of the hand between the carpus and phalanges</a:t>
            </a:r>
            <a:r>
              <a:rPr lang="en-US" sz="3600" b="1" i="1" dirty="0">
                <a:latin typeface="Times New Roman" pitchFamily="18" charset="0"/>
                <a:cs typeface="Times New Roman" pitchFamily="18" charset="0"/>
              </a:rPr>
              <a:t>.</a:t>
            </a:r>
          </a:p>
          <a:p>
            <a:pPr marL="274320" indent="-274320" fontAlgn="auto">
              <a:spcAft>
                <a:spcPts val="0"/>
              </a:spcAft>
              <a:buClr>
                <a:schemeClr val="accent3"/>
              </a:buClr>
              <a:buFont typeface="Wingdings 2"/>
              <a:buChar char=""/>
              <a:defRPr/>
            </a:pPr>
            <a:r>
              <a:rPr lang="en-US" sz="2200" i="1" dirty="0">
                <a:latin typeface="Times New Roman" pitchFamily="18" charset="0"/>
                <a:cs typeface="Times New Roman" pitchFamily="18" charset="0"/>
              </a:rPr>
              <a:t>It is composed </a:t>
            </a:r>
            <a:r>
              <a:rPr lang="en-US" sz="2900" i="1" dirty="0">
                <a:latin typeface="Times New Roman" pitchFamily="18" charset="0"/>
                <a:cs typeface="Times New Roman" pitchFamily="18" charset="0"/>
              </a:rPr>
              <a:t>of </a:t>
            </a:r>
            <a:r>
              <a:rPr lang="en-US" sz="2400" b="1" i="1" u="sng" dirty="0">
                <a:solidFill>
                  <a:srgbClr val="0033CC"/>
                </a:solidFill>
                <a:latin typeface="Times New Roman" pitchFamily="18" charset="0"/>
                <a:cs typeface="Times New Roman" pitchFamily="18" charset="0"/>
              </a:rPr>
              <a:t>Five Metacarpal </a:t>
            </a:r>
            <a:r>
              <a:rPr lang="en-US" sz="3600" b="1" i="1" dirty="0">
                <a:latin typeface="Times New Roman" pitchFamily="18" charset="0"/>
                <a:cs typeface="Times New Roman" pitchFamily="18" charset="0"/>
              </a:rPr>
              <a:t>bones</a:t>
            </a:r>
            <a:r>
              <a:rPr lang="en-US" sz="2400" b="1" i="1" dirty="0">
                <a:latin typeface="Times New Roman" pitchFamily="18" charset="0"/>
                <a:cs typeface="Times New Roman" pitchFamily="18" charset="0"/>
              </a:rPr>
              <a:t>, each has a Base, Shaft, and a Head.</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They are numbered 1-5 from the thumb.</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The distal ends (Heads) articulate with the proximal phalanges to form the </a:t>
            </a:r>
            <a:r>
              <a:rPr lang="en-US" sz="2400" b="1" i="1" u="sng" dirty="0">
                <a:solidFill>
                  <a:srgbClr val="C00000"/>
                </a:solidFill>
                <a:latin typeface="Times New Roman" pitchFamily="18" charset="0"/>
                <a:cs typeface="Times New Roman" pitchFamily="18" charset="0"/>
              </a:rPr>
              <a:t>Knuckles </a:t>
            </a:r>
            <a:r>
              <a:rPr lang="en-US" sz="2400" b="1" i="1" dirty="0">
                <a:latin typeface="Times New Roman" pitchFamily="18" charset="0"/>
                <a:cs typeface="Times New Roman" pitchFamily="18" charset="0"/>
              </a:rPr>
              <a:t> of the fist.</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The Bases of the metacarpals articulate with the carpal bones. </a:t>
            </a:r>
          </a:p>
          <a:p>
            <a:pPr marL="274320" indent="-274320" fontAlgn="auto">
              <a:spcAft>
                <a:spcPts val="0"/>
              </a:spcAft>
              <a:buClr>
                <a:schemeClr val="accent3"/>
              </a:buClr>
              <a:buFont typeface="Wingdings 2"/>
              <a:buChar char=""/>
              <a:defRPr/>
            </a:pPr>
            <a:r>
              <a:rPr lang="en-US" sz="2400" b="1" i="1" dirty="0">
                <a:latin typeface="Times New Roman" pitchFamily="18" charset="0"/>
                <a:cs typeface="Times New Roman" pitchFamily="18" charset="0"/>
              </a:rPr>
              <a:t>The </a:t>
            </a:r>
            <a:r>
              <a:rPr lang="en-US" sz="2400" b="1" i="1" dirty="0">
                <a:solidFill>
                  <a:srgbClr val="0033CC"/>
                </a:solidFill>
                <a:latin typeface="Times New Roman" pitchFamily="18" charset="0"/>
                <a:cs typeface="Times New Roman" pitchFamily="18" charset="0"/>
              </a:rPr>
              <a:t>1</a:t>
            </a:r>
            <a:r>
              <a:rPr lang="en-US" sz="2400" b="1" i="1" baseline="30000" dirty="0">
                <a:solidFill>
                  <a:srgbClr val="0033CC"/>
                </a:solidFill>
                <a:latin typeface="Times New Roman" pitchFamily="18" charset="0"/>
                <a:cs typeface="Times New Roman" pitchFamily="18" charset="0"/>
              </a:rPr>
              <a:t>st</a:t>
            </a:r>
            <a:r>
              <a:rPr lang="en-US" sz="2400" b="1" i="1" dirty="0">
                <a:solidFill>
                  <a:srgbClr val="0033CC"/>
                </a:solidFill>
                <a:latin typeface="Times New Roman" pitchFamily="18" charset="0"/>
                <a:cs typeface="Times New Roman" pitchFamily="18" charset="0"/>
              </a:rPr>
              <a:t> metacarpal </a:t>
            </a:r>
            <a:r>
              <a:rPr lang="en-US" sz="2400" b="1" i="1" dirty="0">
                <a:latin typeface="Times New Roman" pitchFamily="18" charset="0"/>
                <a:cs typeface="Times New Roman" pitchFamily="18" charset="0"/>
              </a:rPr>
              <a:t>is the shortest and most mobile</a:t>
            </a:r>
            <a:r>
              <a:rPr lang="en-US" sz="2400" b="1" i="1" dirty="0">
                <a:solidFill>
                  <a:srgbClr val="C00000"/>
                </a:solidFill>
                <a:latin typeface="Times New Roman" pitchFamily="18" charset="0"/>
                <a:cs typeface="Times New Roman" pitchFamily="18" charset="0"/>
              </a:rPr>
              <a:t>. </a:t>
            </a:r>
          </a:p>
          <a:p>
            <a:pPr marL="274320" indent="-274320" fontAlgn="auto">
              <a:spcAft>
                <a:spcPts val="0"/>
              </a:spcAft>
              <a:buClr>
                <a:schemeClr val="accent3"/>
              </a:buClr>
              <a:buFont typeface="Wingdings 2"/>
              <a:buChar char=""/>
              <a:defRPr/>
            </a:pPr>
            <a:endParaRPr lang="en-US" sz="2400" b="1" i="1" dirty="0">
              <a:latin typeface="Times New Roman" pitchFamily="18" charset="0"/>
              <a:cs typeface="Times New Roman" pitchFamily="18" charset="0"/>
            </a:endParaRPr>
          </a:p>
        </p:txBody>
      </p:sp>
      <p:pic>
        <p:nvPicPr>
          <p:cNvPr id="10" name="Picture 6" descr="DA2785B7">
            <a:extLst>
              <a:ext uri="{FF2B5EF4-FFF2-40B4-BE49-F238E27FC236}">
                <a16:creationId xmlns:a16="http://schemas.microsoft.com/office/drawing/2014/main" id="{8AB7BABD-D7FE-1807-2EBD-ECDC75000C4B}"/>
              </a:ext>
            </a:extLst>
          </p:cNvPr>
          <p:cNvPicPr>
            <a:picLocks noGrp="1" noChangeAspect="1" noChangeArrowheads="1"/>
          </p:cNvPicPr>
          <p:nvPr>
            <p:ph sz="half" idx="1"/>
          </p:nvPr>
        </p:nvPicPr>
        <p:blipFill>
          <a:blip r:embed="rId2">
            <a:lum bright="10000" contrast="-20000"/>
            <a:extLst>
              <a:ext uri="{28A0092B-C50C-407E-A947-70E740481C1C}">
                <a14:useLocalDpi xmlns:a14="http://schemas.microsoft.com/office/drawing/2010/main" val="0"/>
              </a:ext>
            </a:extLst>
          </a:blip>
          <a:srcRect l="7388" t="7742" r="54935" b="59207"/>
          <a:stretch>
            <a:fillRect/>
          </a:stretch>
        </p:blipFill>
        <p:spPr>
          <a:xfrm>
            <a:off x="179388" y="2071688"/>
            <a:ext cx="3097212" cy="4643437"/>
          </a:xfrm>
          <a:ln w="38100">
            <a:solidFill>
              <a:schemeClr val="tx1"/>
            </a:solidFill>
            <a:miter lim="800000"/>
            <a:headEnd/>
            <a:tailEnd/>
          </a:ln>
        </p:spPr>
      </p:pic>
      <p:cxnSp>
        <p:nvCxnSpPr>
          <p:cNvPr id="6" name="Straight Arrow Connector 5">
            <a:extLst>
              <a:ext uri="{FF2B5EF4-FFF2-40B4-BE49-F238E27FC236}">
                <a16:creationId xmlns:a16="http://schemas.microsoft.com/office/drawing/2014/main" id="{5C2F5A4A-485D-E1B1-BF23-8A0CA5A349E2}"/>
              </a:ext>
            </a:extLst>
          </p:cNvPr>
          <p:cNvCxnSpPr/>
          <p:nvPr/>
        </p:nvCxnSpPr>
        <p:spPr>
          <a:xfrm rot="5400000">
            <a:off x="2483644" y="3861594"/>
            <a:ext cx="288925" cy="28733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9172C92-ED6B-5302-151C-1F2CF63214F2}"/>
              </a:ext>
            </a:extLst>
          </p:cNvPr>
          <p:cNvCxnSpPr/>
          <p:nvPr/>
        </p:nvCxnSpPr>
        <p:spPr>
          <a:xfrm rot="16200000" flipH="1">
            <a:off x="1798638" y="3752850"/>
            <a:ext cx="217487" cy="144463"/>
          </a:xfrm>
          <a:prstGeom prst="straightConnector1">
            <a:avLst/>
          </a:prstGeom>
          <a:ln w="28575">
            <a:solidFill>
              <a:srgbClr val="006C3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l="30000" t="11000" r="31250" b="10001"/>
          <a:stretch>
            <a:fillRect/>
          </a:stretch>
        </p:blipFill>
        <p:spPr bwMode="auto">
          <a:xfrm>
            <a:off x="6732588" y="3789363"/>
            <a:ext cx="2362200" cy="3008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5" name="Rectangle 3"/>
          <p:cNvSpPr>
            <a:spLocks noGrp="1" noChangeArrowheads="1"/>
          </p:cNvSpPr>
          <p:nvPr>
            <p:ph/>
          </p:nvPr>
        </p:nvSpPr>
        <p:spPr>
          <a:xfrm>
            <a:off x="36513" y="1558925"/>
            <a:ext cx="9107487" cy="5111750"/>
          </a:xfrm>
        </p:spPr>
        <p:txBody>
          <a:bodyPr/>
          <a:lstStyle/>
          <a:p>
            <a:pPr eaLnBrk="1" hangingPunct="1"/>
            <a:r>
              <a:rPr lang="en-GB" altLang="en-US" sz="1600" b="1" dirty="0">
                <a:latin typeface="Book Antiqua" panose="02040602050305030304" pitchFamily="18" charset="0"/>
              </a:rPr>
              <a:t>Ossa </a:t>
            </a:r>
            <a:r>
              <a:rPr lang="en-GB" altLang="en-US" sz="1600" b="1" dirty="0" err="1">
                <a:latin typeface="Book Antiqua" panose="02040602050305030304" pitchFamily="18" charset="0"/>
              </a:rPr>
              <a:t>digitorum</a:t>
            </a:r>
            <a:r>
              <a:rPr lang="en-GB" altLang="en-US" sz="1600" b="1" dirty="0">
                <a:latin typeface="Book Antiqua" panose="02040602050305030304" pitchFamily="18" charset="0"/>
              </a:rPr>
              <a:t> </a:t>
            </a:r>
            <a:r>
              <a:rPr lang="en-GB" altLang="en-US" sz="1600" b="1" dirty="0" err="1">
                <a:latin typeface="Book Antiqua" panose="02040602050305030304" pitchFamily="18" charset="0"/>
              </a:rPr>
              <a:t>manus</a:t>
            </a:r>
            <a:r>
              <a:rPr lang="en-GB" altLang="en-US" sz="1600" b="1" dirty="0">
                <a:latin typeface="Book Antiqua" panose="02040602050305030304" pitchFamily="18" charset="0"/>
              </a:rPr>
              <a:t> </a:t>
            </a:r>
            <a:r>
              <a:rPr lang="sr-Cyrl-RS" altLang="en-US" sz="1600" b="1" dirty="0">
                <a:latin typeface="Book Antiqua" panose="02040602050305030304" pitchFamily="18" charset="0"/>
              </a:rPr>
              <a:t>(</a:t>
            </a:r>
            <a:r>
              <a:rPr lang="en-GB" altLang="en-US" sz="1600" b="1" dirty="0">
                <a:latin typeface="Book Antiqua" panose="02040602050305030304" pitchFamily="18" charset="0"/>
              </a:rPr>
              <a:t>bones of fingers</a:t>
            </a:r>
            <a:r>
              <a:rPr lang="sr-Cyrl-RS" altLang="en-US" sz="1600" b="1" dirty="0">
                <a:latin typeface="Book Antiqua" panose="02040602050305030304" pitchFamily="18" charset="0"/>
              </a:rPr>
              <a:t>):</a:t>
            </a:r>
            <a:br>
              <a:rPr lang="sr-Cyrl-RS" altLang="en-US" sz="1600" dirty="0">
                <a:latin typeface="Book Antiqua" panose="02040602050305030304" pitchFamily="18" charset="0"/>
              </a:rPr>
            </a:b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fingers consists of </a:t>
            </a:r>
            <a:r>
              <a:rPr lang="en-GB" altLang="en-US" sz="1600" dirty="0" err="1">
                <a:latin typeface="Book Antiqua" panose="02040602050305030304" pitchFamily="18" charset="0"/>
              </a:rPr>
              <a:t>phalnges</a:t>
            </a:r>
            <a:r>
              <a:rPr lang="en-GB" altLang="en-US" sz="1600" dirty="0">
                <a:latin typeface="Book Antiqua" panose="02040602050305030304" pitchFamily="18" charset="0"/>
              </a:rPr>
              <a:t> that articulates in the finger joints </a:t>
            </a:r>
            <a:br>
              <a:rPr lang="en-GB"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the </a:t>
            </a:r>
            <a:r>
              <a:rPr lang="en-GB" altLang="en-US" sz="1600" dirty="0" err="1">
                <a:latin typeface="Book Antiqua" panose="02040602050305030304" pitchFamily="18" charset="0"/>
              </a:rPr>
              <a:t>tumb</a:t>
            </a:r>
            <a:r>
              <a:rPr lang="en-GB" altLang="en-US" sz="1600" dirty="0">
                <a:latin typeface="Book Antiqua" panose="02040602050305030304" pitchFamily="18" charset="0"/>
              </a:rPr>
              <a:t> consists of two </a:t>
            </a:r>
            <a:r>
              <a:rPr lang="en-GB" altLang="en-US" sz="1600" dirty="0" err="1">
                <a:latin typeface="Book Antiqua" panose="02040602050305030304" pitchFamily="18" charset="0"/>
              </a:rPr>
              <a:t>phalangs</a:t>
            </a:r>
            <a:r>
              <a:rPr lang="sr-Cyrl-RS" altLang="en-US" sz="1600" dirty="0">
                <a:latin typeface="Book Antiqua" panose="02040602050305030304" pitchFamily="18" charset="0"/>
              </a:rPr>
              <a:t>, </a:t>
            </a:r>
            <a:r>
              <a:rPr lang="en-GB" altLang="en-US" sz="1600" dirty="0">
                <a:latin typeface="Book Antiqua" panose="02040602050305030304" pitchFamily="18" charset="0"/>
              </a:rPr>
              <a:t>while the rest of the digits have three phalanges</a:t>
            </a:r>
            <a:br>
              <a:rPr lang="sr-Cyrl-RS" altLang="en-US" sz="1600" dirty="0">
                <a:latin typeface="Book Antiqua" panose="02040602050305030304" pitchFamily="18" charset="0"/>
              </a:rPr>
            </a:br>
            <a:r>
              <a:rPr lang="sr-Cyrl-RS" altLang="en-US" sz="1600" dirty="0">
                <a:latin typeface="Book Antiqua" panose="02040602050305030304" pitchFamily="18" charset="0"/>
              </a:rPr>
              <a:t>1) </a:t>
            </a:r>
            <a:r>
              <a:rPr lang="en-GB" altLang="en-US" sz="1600" dirty="0">
                <a:latin typeface="Book Antiqua" panose="02040602050305030304" pitchFamily="18" charset="0"/>
              </a:rPr>
              <a:t>phalanx </a:t>
            </a:r>
            <a:r>
              <a:rPr lang="en-GB" altLang="en-US" sz="1600" dirty="0" err="1">
                <a:latin typeface="Book Antiqua" panose="02040602050305030304" pitchFamily="18" charset="0"/>
              </a:rPr>
              <a:t>proximalis</a:t>
            </a:r>
            <a:r>
              <a:rPr lang="en-GB" altLang="en-US" sz="1600" dirty="0">
                <a:latin typeface="Book Antiqua" panose="02040602050305030304" pitchFamily="18" charset="0"/>
              </a:rPr>
              <a:t>, its basis articulates with corresponding metacarpal bone</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while its head articulates with middle phalanx</a:t>
            </a:r>
            <a:br>
              <a:rPr lang="en-GB" altLang="en-US" sz="1600" dirty="0">
                <a:latin typeface="Book Antiqua" panose="02040602050305030304" pitchFamily="18" charset="0"/>
              </a:rPr>
            </a:br>
            <a:r>
              <a:rPr lang="en-GB" altLang="en-US" sz="1600" dirty="0">
                <a:latin typeface="Book Antiqua" panose="02040602050305030304" pitchFamily="18" charset="0"/>
              </a:rPr>
              <a:t>2) phalanx media</a:t>
            </a:r>
            <a:r>
              <a:rPr lang="sr-Cyrl-RS" altLang="en-US" sz="1600" dirty="0">
                <a:latin typeface="Book Antiqua" panose="02040602050305030304" pitchFamily="18" charset="0"/>
              </a:rPr>
              <a:t>, </a:t>
            </a:r>
            <a:r>
              <a:rPr lang="en-GB" altLang="en-US" sz="1600" dirty="0">
                <a:latin typeface="Book Antiqua" panose="02040602050305030304" pitchFamily="18" charset="0"/>
              </a:rPr>
              <a:t>its basis articulates with proximal phalanx</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r>
              <a:rPr lang="en-GB" altLang="en-US" sz="1600" dirty="0">
                <a:latin typeface="Book Antiqua" panose="02040602050305030304" pitchFamily="18" charset="0"/>
              </a:rPr>
              <a:t>while its head articulates with distal phalanx</a:t>
            </a:r>
            <a:br>
              <a:rPr lang="en-GB" altLang="en-US" sz="1600" dirty="0">
                <a:latin typeface="Book Antiqua" panose="02040602050305030304" pitchFamily="18" charset="0"/>
              </a:rPr>
            </a:br>
            <a:r>
              <a:rPr lang="en-GB" altLang="en-US" sz="1600" dirty="0">
                <a:latin typeface="Book Antiqua" panose="02040602050305030304" pitchFamily="18" charset="0"/>
              </a:rPr>
              <a:t>3) </a:t>
            </a:r>
            <a:r>
              <a:rPr lang="en-GB" altLang="en-US" sz="1600" dirty="0" err="1">
                <a:latin typeface="Book Antiqua" panose="02040602050305030304" pitchFamily="18" charset="0"/>
              </a:rPr>
              <a:t>phalax</a:t>
            </a:r>
            <a:r>
              <a:rPr lang="en-GB" altLang="en-US" sz="1600" dirty="0">
                <a:latin typeface="Book Antiqua" panose="02040602050305030304" pitchFamily="18" charset="0"/>
              </a:rPr>
              <a:t> </a:t>
            </a:r>
            <a:r>
              <a:rPr lang="en-GB" altLang="en-US" sz="1600" dirty="0" err="1">
                <a:latin typeface="Book Antiqua" panose="02040602050305030304" pitchFamily="18" charset="0"/>
              </a:rPr>
              <a:t>distalis</a:t>
            </a:r>
            <a:r>
              <a:rPr lang="sr-Cyrl-RS" altLang="en-US" sz="1600" dirty="0">
                <a:latin typeface="Book Antiqua" panose="02040602050305030304" pitchFamily="18" charset="0"/>
              </a:rPr>
              <a:t>, </a:t>
            </a:r>
            <a:r>
              <a:rPr lang="en-GB" altLang="en-US" sz="1600" dirty="0">
                <a:latin typeface="Book Antiqua" panose="02040602050305030304" pitchFamily="18" charset="0"/>
              </a:rPr>
              <a:t>its basis articulates with middle phalanx</a:t>
            </a:r>
            <a:r>
              <a:rPr lang="sr-Cyrl-RS" altLang="en-US" sz="1600" dirty="0">
                <a:latin typeface="Book Antiqua" panose="02040602050305030304" pitchFamily="18" charset="0"/>
              </a:rPr>
              <a:t>, </a:t>
            </a:r>
            <a:br>
              <a:rPr lang="sr-Cyrl-RS" altLang="en-US" sz="1600" dirty="0">
                <a:latin typeface="Book Antiqua" panose="02040602050305030304" pitchFamily="18" charset="0"/>
              </a:rPr>
            </a:br>
            <a:r>
              <a:rPr lang="sr-Cyrl-RS" altLang="en-US" sz="1600" dirty="0">
                <a:latin typeface="Book Antiqua" panose="02040602050305030304" pitchFamily="18" charset="0"/>
              </a:rPr>
              <a:t>                                        </a:t>
            </a:r>
          </a:p>
          <a:p>
            <a:pPr eaLnBrk="1" hangingPunct="1"/>
            <a:endParaRPr lang="sr-Cyrl-RS" altLang="en-US" sz="1600" dirty="0">
              <a:latin typeface="Book Antiqua" panose="02040602050305030304" pitchFamily="18" charset="0"/>
            </a:endParaRPr>
          </a:p>
          <a:p>
            <a:pPr eaLnBrk="1" hangingPunct="1"/>
            <a:r>
              <a:rPr lang="en-GB" altLang="en-US" sz="1600" dirty="0">
                <a:latin typeface="Book Antiqua" panose="02040602050305030304" pitchFamily="18" charset="0"/>
              </a:rPr>
              <a:t>The thumb has two phalanges</a:t>
            </a:r>
            <a:r>
              <a:rPr lang="sr-Cyrl-RS" altLang="en-US" sz="1600" dirty="0">
                <a:latin typeface="Book Antiqua" panose="02040602050305030304" pitchFamily="18" charset="0"/>
              </a:rPr>
              <a:t>:</a:t>
            </a:r>
            <a:br>
              <a:rPr lang="sr-Cyrl-RS" altLang="en-US" sz="1600" dirty="0">
                <a:latin typeface="Book Antiqua" panose="02040602050305030304" pitchFamily="18" charset="0"/>
              </a:rPr>
            </a:br>
            <a:r>
              <a:rPr lang="sr-Cyrl-RS" altLang="en-US" sz="1600" dirty="0">
                <a:latin typeface="Book Antiqua" panose="02040602050305030304" pitchFamily="18" charset="0"/>
              </a:rPr>
              <a:t>1) phalanx proximalis</a:t>
            </a:r>
            <a:br>
              <a:rPr lang="sr-Cyrl-RS" altLang="en-US" sz="1600" dirty="0">
                <a:latin typeface="Book Antiqua" panose="02040602050305030304" pitchFamily="18" charset="0"/>
              </a:rPr>
            </a:br>
            <a:r>
              <a:rPr lang="sr-Cyrl-RS" altLang="en-US" sz="1600" dirty="0">
                <a:latin typeface="Book Antiqua" panose="02040602050305030304" pitchFamily="18" charset="0"/>
              </a:rPr>
              <a:t>2) </a:t>
            </a:r>
            <a:r>
              <a:rPr lang="sr-Cyrl-RS" altLang="en-US" sz="1600" dirty="0" err="1">
                <a:latin typeface="Book Antiqua" panose="02040602050305030304" pitchFamily="18" charset="0"/>
              </a:rPr>
              <a:t>phalax</a:t>
            </a:r>
            <a:r>
              <a:rPr lang="sr-Cyrl-RS" altLang="en-US" sz="1600" dirty="0">
                <a:latin typeface="Book Antiqua" panose="02040602050305030304" pitchFamily="18" charset="0"/>
              </a:rPr>
              <a:t> </a:t>
            </a:r>
            <a:r>
              <a:rPr lang="sr-Cyrl-RS" altLang="en-US" sz="1600" dirty="0" err="1">
                <a:latin typeface="Book Antiqua" panose="02040602050305030304" pitchFamily="18" charset="0"/>
              </a:rPr>
              <a:t>distalis</a:t>
            </a:r>
            <a:endParaRPr lang="en-GB" altLang="en-US" sz="1600" dirty="0">
              <a:latin typeface="Book Antiqua" panose="02040602050305030304" pitchFamily="18" charset="0"/>
            </a:endParaRPr>
          </a:p>
          <a:p>
            <a:pPr marL="0" indent="0" eaLnBrk="1" hangingPunct="1">
              <a:buNone/>
            </a:pPr>
            <a:endParaRPr lang="en-GB" altLang="en-US" sz="1600" dirty="0">
              <a:latin typeface="Book Antiqua" panose="02040602050305030304" pitchFamily="18" charset="0"/>
            </a:endParaRPr>
          </a:p>
          <a:p>
            <a:pPr eaLnBrk="1" hangingPunct="1"/>
            <a:r>
              <a:rPr lang="en-GB" sz="1600" dirty="0">
                <a:latin typeface="Book Antiqua" panose="02040602050305030304" pitchFamily="18" charset="0"/>
              </a:rPr>
              <a:t>The proximal phalanges are the largest, the middle ones are </a:t>
            </a:r>
            <a:br>
              <a:rPr lang="en-GB" sz="1600" dirty="0">
                <a:latin typeface="Book Antiqua" panose="02040602050305030304" pitchFamily="18" charset="0"/>
              </a:rPr>
            </a:br>
            <a:r>
              <a:rPr lang="en-GB" sz="1600" dirty="0">
                <a:latin typeface="Book Antiqua" panose="02040602050305030304" pitchFamily="18" charset="0"/>
              </a:rPr>
              <a:t>intermediate in size, and the distal ones are the smallest. </a:t>
            </a:r>
            <a:br>
              <a:rPr lang="en-GB" sz="1600" dirty="0">
                <a:latin typeface="Book Antiqua" panose="02040602050305030304" pitchFamily="18" charset="0"/>
              </a:rPr>
            </a:br>
            <a:r>
              <a:rPr lang="en-GB" sz="1600" dirty="0">
                <a:latin typeface="Book Antiqua" panose="02040602050305030304" pitchFamily="18" charset="0"/>
              </a:rPr>
              <a:t>The shafts of the phalanges taper distally. </a:t>
            </a:r>
            <a:br>
              <a:rPr lang="en-GB" sz="1600" dirty="0">
                <a:latin typeface="Book Antiqua" panose="02040602050305030304" pitchFamily="18" charset="0"/>
              </a:rPr>
            </a:br>
            <a:r>
              <a:rPr lang="en-GB" sz="1600" dirty="0">
                <a:latin typeface="Book Antiqua" panose="02040602050305030304" pitchFamily="18" charset="0"/>
              </a:rPr>
              <a:t>The terminal phalanges are flattened and expanded at their distal ends, </a:t>
            </a:r>
            <a:br>
              <a:rPr lang="en-GB" sz="1600" dirty="0">
                <a:latin typeface="Book Antiqua" panose="02040602050305030304" pitchFamily="18" charset="0"/>
              </a:rPr>
            </a:br>
            <a:r>
              <a:rPr lang="en-GB" sz="1600" dirty="0">
                <a:latin typeface="Book Antiqua" panose="02040602050305030304" pitchFamily="18" charset="0"/>
              </a:rPr>
              <a:t>which underlie the nail beds.</a:t>
            </a:r>
            <a:endParaRPr lang="sr-Cyrl-RS" altLang="en-US" sz="1600" dirty="0">
              <a:latin typeface="Book Antiqua" panose="02040602050305030304" pitchFamily="18" charset="0"/>
            </a:endParaRPr>
          </a:p>
        </p:txBody>
      </p:sp>
      <p:sp>
        <p:nvSpPr>
          <p:cNvPr id="20484" name="Rectangle 2"/>
          <p:cNvSpPr txBox="1">
            <a:spLocks noChangeArrowheads="1"/>
          </p:cNvSpPr>
          <p:nvPr/>
        </p:nvSpPr>
        <p:spPr bwMode="auto">
          <a:xfrm>
            <a:off x="466725" y="192088"/>
            <a:ext cx="8229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dirty="0">
                <a:solidFill>
                  <a:schemeClr val="hlink"/>
                </a:solidFill>
                <a:effectLst>
                  <a:outerShdw blurRad="38100" dist="38100" dir="2700000" algn="tl">
                    <a:srgbClr val="C0C0C0"/>
                  </a:outerShdw>
                </a:effectLst>
                <a:latin typeface="Book Antiqua" panose="02040602050305030304" pitchFamily="18" charset="0"/>
              </a:rPr>
              <a:t>OSSA MANUS (bones of hand</a:t>
            </a:r>
            <a:r>
              <a:rPr lang="sr-Cyrl-RS" altLang="en-US" dirty="0">
                <a:solidFill>
                  <a:schemeClr val="hlink"/>
                </a:solidFill>
                <a:effectLst>
                  <a:outerShdw blurRad="38100" dist="38100" dir="2700000" algn="tl">
                    <a:srgbClr val="C0C0C0"/>
                  </a:outerShdw>
                </a:effectLst>
                <a:latin typeface="Book Antiqua" panose="02040602050305030304" pitchFamily="18" charset="0"/>
              </a:rPr>
              <a:t>)</a:t>
            </a:r>
            <a:endParaRPr lang="en-GB" altLang="en-US" dirty="0">
              <a:solidFill>
                <a:schemeClr val="hlink"/>
              </a:solidFill>
              <a:effectLst>
                <a:outerShdw blurRad="38100" dist="38100" dir="2700000" algn="tl">
                  <a:srgbClr val="C0C0C0"/>
                </a:outerShdw>
              </a:effectLst>
              <a:latin typeface="Book Antiqua" panose="02040602050305030304"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1171092"/>
            <a:ext cx="3885565" cy="4504055"/>
          </a:xfrm>
          <a:prstGeom prst="rect">
            <a:avLst/>
          </a:prstGeom>
        </p:spPr>
        <p:txBody>
          <a:bodyPr vert="horz" wrap="square" lIns="0" tIns="40005" rIns="0" bIns="0" rtlCol="0">
            <a:spAutoFit/>
          </a:bodyPr>
          <a:lstStyle/>
          <a:p>
            <a:pPr marL="12700">
              <a:lnSpc>
                <a:spcPct val="100000"/>
              </a:lnSpc>
              <a:spcBef>
                <a:spcPts val="315"/>
              </a:spcBef>
            </a:pPr>
            <a:r>
              <a:rPr sz="1600" b="1" spc="-5" dirty="0">
                <a:latin typeface="Cambria"/>
                <a:cs typeface="Cambria"/>
              </a:rPr>
              <a:t>Phalanges.</a:t>
            </a:r>
            <a:endParaRPr sz="1600">
              <a:latin typeface="Cambria"/>
              <a:cs typeface="Cambria"/>
            </a:endParaRPr>
          </a:p>
          <a:p>
            <a:pPr marL="12700" marR="5080" indent="2540" algn="just">
              <a:lnSpc>
                <a:spcPct val="80000"/>
              </a:lnSpc>
              <a:spcBef>
                <a:spcPts val="600"/>
              </a:spcBef>
            </a:pPr>
            <a:r>
              <a:rPr sz="1600" spc="-5" dirty="0">
                <a:latin typeface="Cambria"/>
                <a:cs typeface="Cambria"/>
              </a:rPr>
              <a:t>The</a:t>
            </a:r>
            <a:r>
              <a:rPr sz="1600" dirty="0">
                <a:latin typeface="Cambria"/>
                <a:cs typeface="Cambria"/>
              </a:rPr>
              <a:t> </a:t>
            </a:r>
            <a:r>
              <a:rPr sz="1600" spc="-5" dirty="0">
                <a:latin typeface="Cambria"/>
                <a:cs typeface="Cambria"/>
              </a:rPr>
              <a:t>phalanges</a:t>
            </a:r>
            <a:r>
              <a:rPr sz="1600" dirty="0">
                <a:latin typeface="Cambria"/>
                <a:cs typeface="Cambria"/>
              </a:rPr>
              <a:t> (singular:</a:t>
            </a:r>
            <a:r>
              <a:rPr sz="1600" spc="5" dirty="0">
                <a:latin typeface="Cambria"/>
                <a:cs typeface="Cambria"/>
              </a:rPr>
              <a:t> </a:t>
            </a:r>
            <a:r>
              <a:rPr sz="1600" dirty="0">
                <a:latin typeface="Cambria"/>
                <a:cs typeface="Cambria"/>
              </a:rPr>
              <a:t>phalanx)</a:t>
            </a:r>
            <a:r>
              <a:rPr sz="1600" spc="5" dirty="0">
                <a:latin typeface="Cambria"/>
                <a:cs typeface="Cambria"/>
              </a:rPr>
              <a:t> </a:t>
            </a:r>
            <a:r>
              <a:rPr sz="1600" spc="-15" dirty="0">
                <a:latin typeface="Cambria"/>
                <a:cs typeface="Cambria"/>
              </a:rPr>
              <a:t>are</a:t>
            </a:r>
            <a:r>
              <a:rPr sz="1600" spc="-10" dirty="0">
                <a:latin typeface="Cambria"/>
                <a:cs typeface="Cambria"/>
              </a:rPr>
              <a:t> the </a:t>
            </a:r>
            <a:r>
              <a:rPr sz="1600" spc="-340" dirty="0">
                <a:latin typeface="Cambria"/>
                <a:cs typeface="Cambria"/>
              </a:rPr>
              <a:t> </a:t>
            </a:r>
            <a:r>
              <a:rPr sz="1600" spc="-10" dirty="0">
                <a:latin typeface="Cambria"/>
                <a:cs typeface="Cambria"/>
              </a:rPr>
              <a:t>fourteen </a:t>
            </a:r>
            <a:r>
              <a:rPr sz="1600" spc="-5" dirty="0">
                <a:latin typeface="Cambria"/>
                <a:cs typeface="Cambria"/>
              </a:rPr>
              <a:t>bones </a:t>
            </a:r>
            <a:r>
              <a:rPr sz="1600" spc="-10" dirty="0">
                <a:latin typeface="Cambria"/>
                <a:cs typeface="Cambria"/>
              </a:rPr>
              <a:t>that </a:t>
            </a:r>
            <a:r>
              <a:rPr sz="1600" spc="-5" dirty="0">
                <a:latin typeface="Cambria"/>
                <a:cs typeface="Cambria"/>
              </a:rPr>
              <a:t>support the fingers or </a:t>
            </a:r>
            <a:r>
              <a:rPr sz="1600" dirty="0">
                <a:latin typeface="Cambria"/>
                <a:cs typeface="Cambria"/>
              </a:rPr>
              <a:t> </a:t>
            </a:r>
            <a:r>
              <a:rPr sz="1600" spc="-5" dirty="0">
                <a:latin typeface="Cambria"/>
                <a:cs typeface="Cambria"/>
              </a:rPr>
              <a:t>digits of the </a:t>
            </a:r>
            <a:r>
              <a:rPr sz="1600" dirty="0">
                <a:latin typeface="Cambria"/>
                <a:cs typeface="Cambria"/>
              </a:rPr>
              <a:t>hand. </a:t>
            </a:r>
            <a:r>
              <a:rPr sz="1600" spc="-5" dirty="0">
                <a:latin typeface="Cambria"/>
                <a:cs typeface="Cambria"/>
              </a:rPr>
              <a:t>Each finger is </a:t>
            </a:r>
            <a:r>
              <a:rPr sz="1600" spc="-10" dirty="0">
                <a:latin typeface="Cambria"/>
                <a:cs typeface="Cambria"/>
              </a:rPr>
              <a:t>supported </a:t>
            </a:r>
            <a:r>
              <a:rPr sz="1600" spc="-5" dirty="0">
                <a:latin typeface="Cambria"/>
                <a:cs typeface="Cambria"/>
              </a:rPr>
              <a:t> </a:t>
            </a:r>
            <a:r>
              <a:rPr sz="1600" spc="-15" dirty="0">
                <a:latin typeface="Cambria"/>
                <a:cs typeface="Cambria"/>
              </a:rPr>
              <a:t>by </a:t>
            </a:r>
            <a:r>
              <a:rPr sz="1600" spc="-10" dirty="0">
                <a:latin typeface="Cambria"/>
                <a:cs typeface="Cambria"/>
              </a:rPr>
              <a:t>three </a:t>
            </a:r>
            <a:r>
              <a:rPr sz="1600" spc="-5" dirty="0">
                <a:latin typeface="Cambria"/>
                <a:cs typeface="Cambria"/>
              </a:rPr>
              <a:t>phalanges, </a:t>
            </a:r>
            <a:r>
              <a:rPr sz="1600" spc="-10" dirty="0">
                <a:latin typeface="Cambria"/>
                <a:cs typeface="Cambria"/>
              </a:rPr>
              <a:t>exception </a:t>
            </a:r>
            <a:r>
              <a:rPr sz="1600" spc="-5" dirty="0">
                <a:latin typeface="Cambria"/>
                <a:cs typeface="Cambria"/>
              </a:rPr>
              <a:t>of </a:t>
            </a:r>
            <a:r>
              <a:rPr sz="1600" spc="-10" dirty="0">
                <a:latin typeface="Cambria"/>
                <a:cs typeface="Cambria"/>
              </a:rPr>
              <a:t>the </a:t>
            </a:r>
            <a:r>
              <a:rPr sz="1600" spc="-5" dirty="0">
                <a:latin typeface="Cambria"/>
                <a:cs typeface="Cambria"/>
              </a:rPr>
              <a:t>thumb, </a:t>
            </a:r>
            <a:r>
              <a:rPr sz="1600" dirty="0">
                <a:latin typeface="Cambria"/>
                <a:cs typeface="Cambria"/>
              </a:rPr>
              <a:t> </a:t>
            </a:r>
            <a:r>
              <a:rPr sz="1600" spc="-10" dirty="0">
                <a:latin typeface="Cambria"/>
                <a:cs typeface="Cambria"/>
              </a:rPr>
              <a:t>which</a:t>
            </a:r>
            <a:r>
              <a:rPr sz="1600" spc="15" dirty="0">
                <a:latin typeface="Cambria"/>
                <a:cs typeface="Cambria"/>
              </a:rPr>
              <a:t> </a:t>
            </a:r>
            <a:r>
              <a:rPr sz="1600" spc="-5" dirty="0">
                <a:latin typeface="Cambria"/>
                <a:cs typeface="Cambria"/>
              </a:rPr>
              <a:t>is</a:t>
            </a:r>
            <a:r>
              <a:rPr sz="1600" spc="5" dirty="0">
                <a:latin typeface="Cambria"/>
                <a:cs typeface="Cambria"/>
              </a:rPr>
              <a:t> </a:t>
            </a:r>
            <a:r>
              <a:rPr sz="1600" spc="-10" dirty="0">
                <a:latin typeface="Cambria"/>
                <a:cs typeface="Cambria"/>
              </a:rPr>
              <a:t>supported</a:t>
            </a:r>
            <a:r>
              <a:rPr sz="1600" dirty="0">
                <a:latin typeface="Cambria"/>
                <a:cs typeface="Cambria"/>
              </a:rPr>
              <a:t> </a:t>
            </a:r>
            <a:r>
              <a:rPr sz="1600" spc="-15" dirty="0">
                <a:latin typeface="Cambria"/>
                <a:cs typeface="Cambria"/>
              </a:rPr>
              <a:t>by</a:t>
            </a:r>
            <a:r>
              <a:rPr sz="1600" spc="5" dirty="0">
                <a:latin typeface="Cambria"/>
                <a:cs typeface="Cambria"/>
              </a:rPr>
              <a:t> </a:t>
            </a:r>
            <a:r>
              <a:rPr sz="1600" spc="-10" dirty="0">
                <a:latin typeface="Cambria"/>
                <a:cs typeface="Cambria"/>
              </a:rPr>
              <a:t>two.</a:t>
            </a:r>
            <a:endParaRPr sz="1600">
              <a:latin typeface="Cambria"/>
              <a:cs typeface="Cambria"/>
            </a:endParaRPr>
          </a:p>
          <a:p>
            <a:pPr marL="236220" marR="5080" indent="-224154" algn="just">
              <a:lnSpc>
                <a:spcPct val="80000"/>
              </a:lnSpc>
              <a:spcBef>
                <a:spcPts val="600"/>
              </a:spcBef>
              <a:buClr>
                <a:srgbClr val="FF388B"/>
              </a:buClr>
              <a:buSzPct val="75000"/>
              <a:buAutoNum type="alphaLcPeriod"/>
              <a:tabLst>
                <a:tab pos="236854" algn="l"/>
              </a:tabLst>
            </a:pPr>
            <a:r>
              <a:rPr sz="1600" spc="-5" dirty="0">
                <a:latin typeface="Cambria"/>
                <a:cs typeface="Cambria"/>
              </a:rPr>
              <a:t>Proximal: I - V </a:t>
            </a:r>
            <a:r>
              <a:rPr sz="1600" spc="-10" dirty="0">
                <a:latin typeface="Cambria"/>
                <a:cs typeface="Cambria"/>
              </a:rPr>
              <a:t>are the </a:t>
            </a:r>
            <a:r>
              <a:rPr sz="1600" spc="-5" dirty="0">
                <a:latin typeface="Cambria"/>
                <a:cs typeface="Cambria"/>
              </a:rPr>
              <a:t>phalanges located </a:t>
            </a:r>
            <a:r>
              <a:rPr sz="1600" dirty="0">
                <a:latin typeface="Cambria"/>
                <a:cs typeface="Cambria"/>
              </a:rPr>
              <a:t> </a:t>
            </a:r>
            <a:r>
              <a:rPr sz="1600" spc="-15" dirty="0">
                <a:latin typeface="Cambria"/>
                <a:cs typeface="Cambria"/>
              </a:rPr>
              <a:t>directly </a:t>
            </a:r>
            <a:r>
              <a:rPr sz="1600" spc="-5" dirty="0">
                <a:latin typeface="Cambria"/>
                <a:cs typeface="Cambria"/>
              </a:rPr>
              <a:t>anterior </a:t>
            </a:r>
            <a:r>
              <a:rPr sz="1600" spc="-10" dirty="0">
                <a:latin typeface="Cambria"/>
                <a:cs typeface="Cambria"/>
              </a:rPr>
              <a:t>to </a:t>
            </a:r>
            <a:r>
              <a:rPr sz="1600" spc="-5" dirty="0">
                <a:latin typeface="Cambria"/>
                <a:cs typeface="Cambria"/>
              </a:rPr>
              <a:t>metatarsal bones. The </a:t>
            </a:r>
            <a:r>
              <a:rPr sz="1600" dirty="0">
                <a:latin typeface="Cambria"/>
                <a:cs typeface="Cambria"/>
              </a:rPr>
              <a:t> </a:t>
            </a:r>
            <a:r>
              <a:rPr sz="1600" spc="-10" dirty="0">
                <a:latin typeface="Cambria"/>
                <a:cs typeface="Cambria"/>
              </a:rPr>
              <a:t>proximal</a:t>
            </a:r>
            <a:r>
              <a:rPr sz="1600" spc="-5" dirty="0">
                <a:latin typeface="Cambria"/>
                <a:cs typeface="Cambria"/>
              </a:rPr>
              <a:t> phalanges</a:t>
            </a:r>
            <a:r>
              <a:rPr sz="1600" dirty="0">
                <a:latin typeface="Cambria"/>
                <a:cs typeface="Cambria"/>
              </a:rPr>
              <a:t> </a:t>
            </a:r>
            <a:r>
              <a:rPr sz="1600" spc="-10" dirty="0">
                <a:latin typeface="Cambria"/>
                <a:cs typeface="Cambria"/>
              </a:rPr>
              <a:t>articulate</a:t>
            </a:r>
            <a:r>
              <a:rPr sz="1600" spc="-5" dirty="0">
                <a:latin typeface="Cambria"/>
                <a:cs typeface="Cambria"/>
              </a:rPr>
              <a:t> </a:t>
            </a:r>
            <a:r>
              <a:rPr sz="1600" spc="-10" dirty="0">
                <a:latin typeface="Cambria"/>
                <a:cs typeface="Cambria"/>
              </a:rPr>
              <a:t>anteriorly </a:t>
            </a:r>
            <a:r>
              <a:rPr sz="1600" spc="-340" dirty="0">
                <a:latin typeface="Cambria"/>
                <a:cs typeface="Cambria"/>
              </a:rPr>
              <a:t> </a:t>
            </a:r>
            <a:r>
              <a:rPr sz="1600" spc="-5" dirty="0">
                <a:latin typeface="Cambria"/>
                <a:cs typeface="Cambria"/>
              </a:rPr>
              <a:t>with</a:t>
            </a:r>
            <a:r>
              <a:rPr sz="1600" dirty="0">
                <a:latin typeface="Cambria"/>
                <a:cs typeface="Cambria"/>
              </a:rPr>
              <a:t> </a:t>
            </a:r>
            <a:r>
              <a:rPr sz="1600" spc="-5" dirty="0">
                <a:latin typeface="Cambria"/>
                <a:cs typeface="Cambria"/>
              </a:rPr>
              <a:t>the</a:t>
            </a:r>
            <a:r>
              <a:rPr sz="1600" dirty="0">
                <a:latin typeface="Cambria"/>
                <a:cs typeface="Cambria"/>
              </a:rPr>
              <a:t> </a:t>
            </a:r>
            <a:r>
              <a:rPr sz="1600" spc="-5" dirty="0">
                <a:latin typeface="Cambria"/>
                <a:cs typeface="Cambria"/>
              </a:rPr>
              <a:t>middle</a:t>
            </a:r>
            <a:r>
              <a:rPr sz="1600" dirty="0">
                <a:latin typeface="Cambria"/>
                <a:cs typeface="Cambria"/>
              </a:rPr>
              <a:t> </a:t>
            </a:r>
            <a:r>
              <a:rPr sz="1600" spc="-5" dirty="0">
                <a:latin typeface="Cambria"/>
                <a:cs typeface="Cambria"/>
              </a:rPr>
              <a:t>phalanges,</a:t>
            </a:r>
            <a:r>
              <a:rPr sz="1600" dirty="0">
                <a:latin typeface="Cambria"/>
                <a:cs typeface="Cambria"/>
              </a:rPr>
              <a:t> </a:t>
            </a:r>
            <a:r>
              <a:rPr sz="1600" spc="-15" dirty="0">
                <a:latin typeface="Cambria"/>
                <a:cs typeface="Cambria"/>
              </a:rPr>
              <a:t>except</a:t>
            </a:r>
            <a:r>
              <a:rPr sz="1600" spc="320" dirty="0">
                <a:latin typeface="Cambria"/>
                <a:cs typeface="Cambria"/>
              </a:rPr>
              <a:t> </a:t>
            </a:r>
            <a:r>
              <a:rPr sz="1600" spc="-10" dirty="0">
                <a:latin typeface="Cambria"/>
                <a:cs typeface="Cambria"/>
              </a:rPr>
              <a:t>the </a:t>
            </a:r>
            <a:r>
              <a:rPr sz="1600" spc="-5" dirty="0">
                <a:latin typeface="Cambria"/>
                <a:cs typeface="Cambria"/>
              </a:rPr>
              <a:t> first </a:t>
            </a:r>
            <a:r>
              <a:rPr sz="1600" spc="-10" dirty="0">
                <a:latin typeface="Cambria"/>
                <a:cs typeface="Cambria"/>
              </a:rPr>
              <a:t>proxmial </a:t>
            </a:r>
            <a:r>
              <a:rPr sz="1600" spc="-5" dirty="0">
                <a:latin typeface="Cambria"/>
                <a:cs typeface="Cambria"/>
              </a:rPr>
              <a:t>phalanx, which articulates </a:t>
            </a:r>
            <a:r>
              <a:rPr sz="1600" dirty="0">
                <a:latin typeface="Cambria"/>
                <a:cs typeface="Cambria"/>
              </a:rPr>
              <a:t> </a:t>
            </a:r>
            <a:r>
              <a:rPr sz="1600" spc="-5" dirty="0">
                <a:latin typeface="Cambria"/>
                <a:cs typeface="Cambria"/>
              </a:rPr>
              <a:t>with</a:t>
            </a:r>
            <a:r>
              <a:rPr sz="1600" spc="10" dirty="0">
                <a:latin typeface="Cambria"/>
                <a:cs typeface="Cambria"/>
              </a:rPr>
              <a:t> </a:t>
            </a:r>
            <a:r>
              <a:rPr sz="1600" spc="-5" dirty="0">
                <a:latin typeface="Cambria"/>
                <a:cs typeface="Cambria"/>
              </a:rPr>
              <a:t>first</a:t>
            </a:r>
            <a:r>
              <a:rPr sz="1600" dirty="0">
                <a:latin typeface="Cambria"/>
                <a:cs typeface="Cambria"/>
              </a:rPr>
              <a:t> </a:t>
            </a:r>
            <a:r>
              <a:rPr sz="1600" spc="-5" dirty="0">
                <a:latin typeface="Cambria"/>
                <a:cs typeface="Cambria"/>
              </a:rPr>
              <a:t>distal</a:t>
            </a:r>
            <a:r>
              <a:rPr sz="1600" spc="10" dirty="0">
                <a:latin typeface="Cambria"/>
                <a:cs typeface="Cambria"/>
              </a:rPr>
              <a:t> </a:t>
            </a:r>
            <a:r>
              <a:rPr sz="1600" spc="-10" dirty="0">
                <a:latin typeface="Cambria"/>
                <a:cs typeface="Cambria"/>
              </a:rPr>
              <a:t>phalanx.</a:t>
            </a:r>
            <a:endParaRPr sz="1600">
              <a:latin typeface="Cambria"/>
              <a:cs typeface="Cambria"/>
            </a:endParaRPr>
          </a:p>
          <a:p>
            <a:pPr marL="236220" marR="6350" indent="-224154" algn="just">
              <a:lnSpc>
                <a:spcPts val="1540"/>
              </a:lnSpc>
              <a:spcBef>
                <a:spcPts val="585"/>
              </a:spcBef>
              <a:buClr>
                <a:srgbClr val="FF388B"/>
              </a:buClr>
              <a:buSzPct val="75000"/>
              <a:buAutoNum type="alphaLcPeriod"/>
              <a:tabLst>
                <a:tab pos="236854" algn="l"/>
              </a:tabLst>
            </a:pPr>
            <a:r>
              <a:rPr sz="1600" spc="-5" dirty="0">
                <a:latin typeface="Cambria"/>
                <a:cs typeface="Cambria"/>
              </a:rPr>
              <a:t>Middle: </a:t>
            </a:r>
            <a:r>
              <a:rPr sz="1600" dirty="0">
                <a:latin typeface="Cambria"/>
                <a:cs typeface="Cambria"/>
              </a:rPr>
              <a:t>II </a:t>
            </a:r>
            <a:r>
              <a:rPr sz="1600" spc="-5" dirty="0">
                <a:latin typeface="Cambria"/>
                <a:cs typeface="Cambria"/>
              </a:rPr>
              <a:t>- V </a:t>
            </a:r>
            <a:r>
              <a:rPr sz="1600" spc="-10" dirty="0">
                <a:latin typeface="Cambria"/>
                <a:cs typeface="Cambria"/>
              </a:rPr>
              <a:t>are the phalanges</a:t>
            </a:r>
            <a:r>
              <a:rPr sz="1600" spc="-5" dirty="0">
                <a:latin typeface="Cambria"/>
                <a:cs typeface="Cambria"/>
              </a:rPr>
              <a:t> located </a:t>
            </a:r>
            <a:r>
              <a:rPr sz="1600" dirty="0">
                <a:latin typeface="Cambria"/>
                <a:cs typeface="Cambria"/>
              </a:rPr>
              <a:t> </a:t>
            </a:r>
            <a:r>
              <a:rPr sz="1600" spc="-10" dirty="0">
                <a:latin typeface="Cambria"/>
                <a:cs typeface="Cambria"/>
              </a:rPr>
              <a:t>between</a:t>
            </a:r>
            <a:r>
              <a:rPr sz="1600" spc="-5" dirty="0">
                <a:latin typeface="Cambria"/>
                <a:cs typeface="Cambria"/>
              </a:rPr>
              <a:t> </a:t>
            </a:r>
            <a:r>
              <a:rPr sz="1600" spc="-10" dirty="0">
                <a:latin typeface="Cambria"/>
                <a:cs typeface="Cambria"/>
              </a:rPr>
              <a:t>the</a:t>
            </a:r>
            <a:r>
              <a:rPr sz="1600" spc="-5" dirty="0">
                <a:latin typeface="Cambria"/>
                <a:cs typeface="Cambria"/>
              </a:rPr>
              <a:t> </a:t>
            </a:r>
            <a:r>
              <a:rPr sz="1600" spc="-10" dirty="0">
                <a:latin typeface="Cambria"/>
                <a:cs typeface="Cambria"/>
              </a:rPr>
              <a:t>proximal</a:t>
            </a:r>
            <a:r>
              <a:rPr sz="1600" spc="-5" dirty="0">
                <a:latin typeface="Cambria"/>
                <a:cs typeface="Cambria"/>
              </a:rPr>
              <a:t> </a:t>
            </a:r>
            <a:r>
              <a:rPr sz="1600" spc="-10" dirty="0">
                <a:latin typeface="Cambria"/>
                <a:cs typeface="Cambria"/>
              </a:rPr>
              <a:t>and</a:t>
            </a:r>
            <a:r>
              <a:rPr sz="1600" spc="-5" dirty="0">
                <a:latin typeface="Cambria"/>
                <a:cs typeface="Cambria"/>
              </a:rPr>
              <a:t> </a:t>
            </a:r>
            <a:r>
              <a:rPr sz="1600" dirty="0">
                <a:latin typeface="Cambria"/>
                <a:cs typeface="Cambria"/>
              </a:rPr>
              <a:t>distal </a:t>
            </a:r>
            <a:r>
              <a:rPr sz="1600" spc="5" dirty="0">
                <a:latin typeface="Cambria"/>
                <a:cs typeface="Cambria"/>
              </a:rPr>
              <a:t> </a:t>
            </a:r>
            <a:r>
              <a:rPr sz="1600" spc="-10" dirty="0">
                <a:latin typeface="Cambria"/>
                <a:cs typeface="Cambria"/>
              </a:rPr>
              <a:t>phalanges.</a:t>
            </a:r>
            <a:endParaRPr sz="1600">
              <a:latin typeface="Cambria"/>
              <a:cs typeface="Cambria"/>
            </a:endParaRPr>
          </a:p>
          <a:p>
            <a:pPr marL="236220" marR="8255" indent="-224154" algn="just">
              <a:lnSpc>
                <a:spcPct val="80000"/>
              </a:lnSpc>
              <a:spcBef>
                <a:spcPts val="605"/>
              </a:spcBef>
              <a:buClr>
                <a:srgbClr val="FF388B"/>
              </a:buClr>
              <a:buSzPct val="75000"/>
              <a:buAutoNum type="alphaLcPeriod"/>
              <a:tabLst>
                <a:tab pos="236854" algn="l"/>
              </a:tabLst>
            </a:pPr>
            <a:r>
              <a:rPr sz="1600" spc="-5" dirty="0">
                <a:latin typeface="Cambria"/>
                <a:cs typeface="Cambria"/>
              </a:rPr>
              <a:t>Distal:</a:t>
            </a:r>
            <a:r>
              <a:rPr sz="1600" dirty="0">
                <a:latin typeface="Cambria"/>
                <a:cs typeface="Cambria"/>
              </a:rPr>
              <a:t> </a:t>
            </a:r>
            <a:r>
              <a:rPr sz="1600" spc="-5" dirty="0">
                <a:latin typeface="Cambria"/>
                <a:cs typeface="Cambria"/>
              </a:rPr>
              <a:t>I</a:t>
            </a:r>
            <a:r>
              <a:rPr sz="1600" dirty="0">
                <a:latin typeface="Cambria"/>
                <a:cs typeface="Cambria"/>
              </a:rPr>
              <a:t> </a:t>
            </a:r>
            <a:r>
              <a:rPr sz="1600" spc="-5" dirty="0">
                <a:latin typeface="Cambria"/>
                <a:cs typeface="Cambria"/>
              </a:rPr>
              <a:t>–</a:t>
            </a:r>
            <a:r>
              <a:rPr sz="1600" dirty="0">
                <a:latin typeface="Cambria"/>
                <a:cs typeface="Cambria"/>
              </a:rPr>
              <a:t> </a:t>
            </a:r>
            <a:r>
              <a:rPr sz="1600" spc="-5" dirty="0">
                <a:latin typeface="Cambria"/>
                <a:cs typeface="Cambria"/>
              </a:rPr>
              <a:t>V</a:t>
            </a:r>
            <a:r>
              <a:rPr sz="1600" dirty="0">
                <a:latin typeface="Cambria"/>
                <a:cs typeface="Cambria"/>
              </a:rPr>
              <a:t> </a:t>
            </a:r>
            <a:r>
              <a:rPr sz="1600" spc="-10" dirty="0">
                <a:latin typeface="Cambria"/>
                <a:cs typeface="Cambria"/>
              </a:rPr>
              <a:t>are</a:t>
            </a:r>
            <a:r>
              <a:rPr sz="1600" spc="-5" dirty="0">
                <a:latin typeface="Cambria"/>
                <a:cs typeface="Cambria"/>
              </a:rPr>
              <a:t> </a:t>
            </a:r>
            <a:r>
              <a:rPr sz="1600" spc="-10" dirty="0">
                <a:latin typeface="Cambria"/>
                <a:cs typeface="Cambria"/>
              </a:rPr>
              <a:t>the</a:t>
            </a:r>
            <a:r>
              <a:rPr sz="1600" spc="-5" dirty="0">
                <a:latin typeface="Cambria"/>
                <a:cs typeface="Cambria"/>
              </a:rPr>
              <a:t> phalanges</a:t>
            </a:r>
            <a:r>
              <a:rPr sz="1600" spc="345" dirty="0">
                <a:latin typeface="Cambria"/>
                <a:cs typeface="Cambria"/>
              </a:rPr>
              <a:t> </a:t>
            </a:r>
            <a:r>
              <a:rPr sz="1600" spc="-5" dirty="0">
                <a:latin typeface="Cambria"/>
                <a:cs typeface="Cambria"/>
              </a:rPr>
              <a:t>that </a:t>
            </a:r>
            <a:r>
              <a:rPr sz="1600" dirty="0">
                <a:latin typeface="Cambria"/>
                <a:cs typeface="Cambria"/>
              </a:rPr>
              <a:t> </a:t>
            </a:r>
            <a:r>
              <a:rPr sz="1600" spc="-5" dirty="0">
                <a:latin typeface="Cambria"/>
                <a:cs typeface="Cambria"/>
              </a:rPr>
              <a:t>support</a:t>
            </a:r>
            <a:r>
              <a:rPr sz="1600" dirty="0">
                <a:latin typeface="Cambria"/>
                <a:cs typeface="Cambria"/>
              </a:rPr>
              <a:t> </a:t>
            </a:r>
            <a:r>
              <a:rPr sz="1600" spc="-10" dirty="0">
                <a:latin typeface="Cambria"/>
                <a:cs typeface="Cambria"/>
              </a:rPr>
              <a:t>the</a:t>
            </a:r>
            <a:r>
              <a:rPr sz="1600" spc="-5" dirty="0">
                <a:latin typeface="Cambria"/>
                <a:cs typeface="Cambria"/>
              </a:rPr>
              <a:t> tips</a:t>
            </a:r>
            <a:r>
              <a:rPr sz="1600" dirty="0">
                <a:latin typeface="Cambria"/>
                <a:cs typeface="Cambria"/>
              </a:rPr>
              <a:t> </a:t>
            </a:r>
            <a:r>
              <a:rPr sz="1600" spc="-5" dirty="0">
                <a:latin typeface="Cambria"/>
                <a:cs typeface="Cambria"/>
              </a:rPr>
              <a:t>of</a:t>
            </a:r>
            <a:r>
              <a:rPr sz="1600" dirty="0">
                <a:latin typeface="Cambria"/>
                <a:cs typeface="Cambria"/>
              </a:rPr>
              <a:t> </a:t>
            </a:r>
            <a:r>
              <a:rPr sz="1600" spc="-10" dirty="0">
                <a:latin typeface="Cambria"/>
                <a:cs typeface="Cambria"/>
              </a:rPr>
              <a:t>the</a:t>
            </a:r>
            <a:r>
              <a:rPr sz="1600" spc="-5" dirty="0">
                <a:latin typeface="Cambria"/>
                <a:cs typeface="Cambria"/>
              </a:rPr>
              <a:t> fingers.</a:t>
            </a:r>
            <a:r>
              <a:rPr sz="1600" dirty="0">
                <a:latin typeface="Cambria"/>
                <a:cs typeface="Cambria"/>
              </a:rPr>
              <a:t> </a:t>
            </a:r>
            <a:r>
              <a:rPr sz="1600" spc="-10" dirty="0">
                <a:latin typeface="Cambria"/>
                <a:cs typeface="Cambria"/>
              </a:rPr>
              <a:t>All </a:t>
            </a:r>
            <a:r>
              <a:rPr sz="1600" spc="-5" dirty="0">
                <a:latin typeface="Cambria"/>
                <a:cs typeface="Cambria"/>
              </a:rPr>
              <a:t> </a:t>
            </a:r>
            <a:r>
              <a:rPr sz="1600" spc="-10" dirty="0">
                <a:latin typeface="Cambria"/>
                <a:cs typeface="Cambria"/>
              </a:rPr>
              <a:t>articulate</a:t>
            </a:r>
            <a:r>
              <a:rPr sz="1600" spc="-5" dirty="0">
                <a:latin typeface="Cambria"/>
                <a:cs typeface="Cambria"/>
              </a:rPr>
              <a:t> </a:t>
            </a:r>
            <a:r>
              <a:rPr sz="1600" spc="-10" dirty="0">
                <a:latin typeface="Cambria"/>
                <a:cs typeface="Cambria"/>
              </a:rPr>
              <a:t>posteriorly</a:t>
            </a:r>
            <a:r>
              <a:rPr sz="1600" spc="-5" dirty="0">
                <a:latin typeface="Cambria"/>
                <a:cs typeface="Cambria"/>
              </a:rPr>
              <a:t> </a:t>
            </a:r>
            <a:r>
              <a:rPr sz="1600" dirty="0">
                <a:latin typeface="Cambria"/>
                <a:cs typeface="Cambria"/>
              </a:rPr>
              <a:t>with</a:t>
            </a:r>
            <a:r>
              <a:rPr sz="1600" spc="5" dirty="0">
                <a:latin typeface="Cambria"/>
                <a:cs typeface="Cambria"/>
              </a:rPr>
              <a:t> </a:t>
            </a:r>
            <a:r>
              <a:rPr sz="1600" spc="-5" dirty="0">
                <a:latin typeface="Cambria"/>
                <a:cs typeface="Cambria"/>
              </a:rPr>
              <a:t>a</a:t>
            </a:r>
            <a:r>
              <a:rPr sz="1600" dirty="0">
                <a:latin typeface="Cambria"/>
                <a:cs typeface="Cambria"/>
              </a:rPr>
              <a:t> </a:t>
            </a:r>
            <a:r>
              <a:rPr sz="1600" spc="-5" dirty="0">
                <a:latin typeface="Cambria"/>
                <a:cs typeface="Cambria"/>
              </a:rPr>
              <a:t>middle </a:t>
            </a:r>
            <a:r>
              <a:rPr sz="1600" dirty="0">
                <a:latin typeface="Cambria"/>
                <a:cs typeface="Cambria"/>
              </a:rPr>
              <a:t> </a:t>
            </a:r>
            <a:r>
              <a:rPr sz="1600" spc="-5" dirty="0">
                <a:latin typeface="Cambria"/>
                <a:cs typeface="Cambria"/>
              </a:rPr>
              <a:t>phalanx,</a:t>
            </a:r>
            <a:r>
              <a:rPr sz="1600" dirty="0">
                <a:latin typeface="Cambria"/>
                <a:cs typeface="Cambria"/>
              </a:rPr>
              <a:t> </a:t>
            </a:r>
            <a:r>
              <a:rPr sz="1600" spc="-15" dirty="0">
                <a:latin typeface="Cambria"/>
                <a:cs typeface="Cambria"/>
              </a:rPr>
              <a:t>except</a:t>
            </a:r>
            <a:r>
              <a:rPr sz="1600" spc="-10" dirty="0">
                <a:latin typeface="Cambria"/>
                <a:cs typeface="Cambria"/>
              </a:rPr>
              <a:t> the</a:t>
            </a:r>
            <a:r>
              <a:rPr sz="1600" spc="-5" dirty="0">
                <a:latin typeface="Cambria"/>
                <a:cs typeface="Cambria"/>
              </a:rPr>
              <a:t> first</a:t>
            </a:r>
            <a:r>
              <a:rPr sz="1600" dirty="0">
                <a:latin typeface="Cambria"/>
                <a:cs typeface="Cambria"/>
              </a:rPr>
              <a:t> distal</a:t>
            </a:r>
            <a:r>
              <a:rPr sz="1600" spc="5" dirty="0">
                <a:latin typeface="Cambria"/>
                <a:cs typeface="Cambria"/>
              </a:rPr>
              <a:t> </a:t>
            </a:r>
            <a:r>
              <a:rPr sz="1600" spc="-5" dirty="0">
                <a:latin typeface="Cambria"/>
                <a:cs typeface="Cambria"/>
              </a:rPr>
              <a:t>phalanx, </a:t>
            </a:r>
            <a:r>
              <a:rPr sz="1600" dirty="0">
                <a:latin typeface="Cambria"/>
                <a:cs typeface="Cambria"/>
              </a:rPr>
              <a:t> </a:t>
            </a:r>
            <a:r>
              <a:rPr sz="1600" spc="-5" dirty="0">
                <a:latin typeface="Cambria"/>
                <a:cs typeface="Cambria"/>
              </a:rPr>
              <a:t>which articulates with </a:t>
            </a:r>
            <a:r>
              <a:rPr sz="1600" spc="-10" dirty="0">
                <a:latin typeface="Cambria"/>
                <a:cs typeface="Cambria"/>
              </a:rPr>
              <a:t>the </a:t>
            </a:r>
            <a:r>
              <a:rPr sz="1600" spc="-5" dirty="0">
                <a:latin typeface="Cambria"/>
                <a:cs typeface="Cambria"/>
              </a:rPr>
              <a:t>first </a:t>
            </a:r>
            <a:r>
              <a:rPr sz="1600" spc="-10" dirty="0">
                <a:latin typeface="Cambria"/>
                <a:cs typeface="Cambria"/>
              </a:rPr>
              <a:t>proximal </a:t>
            </a:r>
            <a:r>
              <a:rPr sz="1600" spc="-5" dirty="0">
                <a:latin typeface="Cambria"/>
                <a:cs typeface="Cambria"/>
              </a:rPr>
              <a:t> </a:t>
            </a:r>
            <a:r>
              <a:rPr sz="1600" spc="-10" dirty="0">
                <a:latin typeface="Cambria"/>
                <a:cs typeface="Cambria"/>
              </a:rPr>
              <a:t>phalanx</a:t>
            </a:r>
            <a:endParaRPr sz="1600">
              <a:latin typeface="Cambria"/>
              <a:cs typeface="Cambria"/>
            </a:endParaRPr>
          </a:p>
        </p:txBody>
      </p:sp>
      <p:pic>
        <p:nvPicPr>
          <p:cNvPr id="3" name="object 3"/>
          <p:cNvPicPr/>
          <p:nvPr/>
        </p:nvPicPr>
        <p:blipFill>
          <a:blip r:embed="rId2" cstate="print"/>
          <a:stretch>
            <a:fillRect/>
          </a:stretch>
        </p:blipFill>
        <p:spPr>
          <a:xfrm>
            <a:off x="4632959" y="2063495"/>
            <a:ext cx="4041647" cy="3243072"/>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107D9-F544-2C2A-45AB-FCCB60196F43}"/>
              </a:ext>
            </a:extLst>
          </p:cNvPr>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pPr algn="ctr" fontAlgn="auto">
              <a:spcAft>
                <a:spcPts val="0"/>
              </a:spcAft>
              <a:defRPr/>
            </a:pPr>
            <a:r>
              <a:rPr lang="en-US" sz="4000" b="1" i="1" dirty="0">
                <a:solidFill>
                  <a:schemeClr val="bg1"/>
                </a:solidFill>
              </a:rPr>
              <a:t>Digits</a:t>
            </a:r>
          </a:p>
        </p:txBody>
      </p:sp>
      <p:sp>
        <p:nvSpPr>
          <p:cNvPr id="4" name="Content Placeholder 3">
            <a:extLst>
              <a:ext uri="{FF2B5EF4-FFF2-40B4-BE49-F238E27FC236}">
                <a16:creationId xmlns:a16="http://schemas.microsoft.com/office/drawing/2014/main" id="{F7A794B1-0E97-430B-9775-D055633ABD05}"/>
              </a:ext>
            </a:extLst>
          </p:cNvPr>
          <p:cNvSpPr>
            <a:spLocks noGrp="1"/>
          </p:cNvSpPr>
          <p:nvPr>
            <p:ph sz="half" idx="2"/>
          </p:nvPr>
        </p:nvSpPr>
        <p:spPr>
          <a:xfrm>
            <a:off x="4648200" y="1844675"/>
            <a:ext cx="4244975" cy="4897438"/>
          </a:xfrm>
          <a:solidFill>
            <a:schemeClr val="accent4">
              <a:lumMod val="20000"/>
              <a:lumOff val="80000"/>
            </a:schemeClr>
          </a:solidFill>
        </p:spPr>
        <p:txBody>
          <a:bodyPr>
            <a:normAutofit lnSpcReduction="10000"/>
          </a:bodyPr>
          <a:lstStyle/>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Each digit has  </a:t>
            </a:r>
            <a:r>
              <a:rPr lang="en-US" sz="2000" b="1" i="1" u="sng" dirty="0">
                <a:solidFill>
                  <a:srgbClr val="0033CC"/>
                </a:solidFill>
                <a:latin typeface="Times New Roman" pitchFamily="18" charset="0"/>
                <a:cs typeface="Times New Roman" pitchFamily="18" charset="0"/>
              </a:rPr>
              <a:t>Three</a:t>
            </a:r>
            <a:r>
              <a:rPr lang="en-US" sz="2000" b="1" i="1" dirty="0">
                <a:latin typeface="Times New Roman" pitchFamily="18" charset="0"/>
                <a:cs typeface="Times New Roman" pitchFamily="18" charset="0"/>
              </a:rPr>
              <a:t> </a:t>
            </a:r>
            <a:r>
              <a:rPr lang="en-US" sz="2000" b="1" i="1" u="sng" dirty="0">
                <a:solidFill>
                  <a:srgbClr val="0033CC"/>
                </a:solidFill>
                <a:latin typeface="Times New Roman" pitchFamily="18" charset="0"/>
                <a:cs typeface="Times New Roman" pitchFamily="18" charset="0"/>
              </a:rPr>
              <a:t>Phalanges</a:t>
            </a:r>
          </a:p>
          <a:p>
            <a:pPr marL="274320" indent="-274320" fontAlgn="auto">
              <a:spcAft>
                <a:spcPts val="0"/>
              </a:spcAft>
              <a:buClr>
                <a:schemeClr val="accent3"/>
              </a:buClr>
              <a:buFont typeface="Wingdings 2"/>
              <a:buChar char=""/>
              <a:defRPr/>
            </a:pPr>
            <a:r>
              <a:rPr lang="en-US" sz="2000" b="1" i="1" u="sng" dirty="0">
                <a:solidFill>
                  <a:srgbClr val="FF0000"/>
                </a:solidFill>
                <a:latin typeface="Times New Roman" pitchFamily="18" charset="0"/>
                <a:cs typeface="Times New Roman" pitchFamily="18" charset="0"/>
              </a:rPr>
              <a:t>Except</a:t>
            </a:r>
            <a:r>
              <a:rPr lang="en-US" sz="2000" b="1" i="1" dirty="0">
                <a:latin typeface="Times New Roman" pitchFamily="18" charset="0"/>
                <a:cs typeface="Times New Roman" pitchFamily="18" charset="0"/>
              </a:rPr>
              <a:t> the Thumb which has only Two</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Each phalanx has a Base Proximally, a Head distally and a Body between the base and the head.</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 proximal phalanx is the largest.</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 middle ones are intermediate in size.</a:t>
            </a:r>
          </a:p>
          <a:p>
            <a:pPr marL="274320" indent="-274320" fontAlgn="auto">
              <a:spcAft>
                <a:spcPts val="0"/>
              </a:spcAft>
              <a:buClr>
                <a:schemeClr val="accent3"/>
              </a:buClr>
              <a:buFont typeface="Wingdings 2"/>
              <a:buChar char=""/>
              <a:defRPr/>
            </a:pPr>
            <a:r>
              <a:rPr lang="en-US" sz="2000" b="1" i="1" dirty="0">
                <a:latin typeface="Times New Roman" pitchFamily="18" charset="0"/>
                <a:cs typeface="Times New Roman" pitchFamily="18" charset="0"/>
              </a:rPr>
              <a:t>The distal ones are the smallest, its distal ends are flattened and expanded distally to form the nail beds.</a:t>
            </a:r>
          </a:p>
          <a:p>
            <a:pPr marL="274320" indent="-274320" fontAlgn="auto">
              <a:spcAft>
                <a:spcPts val="0"/>
              </a:spcAft>
              <a:buClr>
                <a:schemeClr val="accent3"/>
              </a:buClr>
              <a:buFont typeface="Wingdings 2"/>
              <a:buChar char=""/>
              <a:defRPr/>
            </a:pPr>
            <a:endParaRPr lang="en-US" sz="3600" b="1" i="1" dirty="0">
              <a:latin typeface="Times New Roman" pitchFamily="18" charset="0"/>
              <a:cs typeface="Times New Roman" pitchFamily="18" charset="0"/>
            </a:endParaRPr>
          </a:p>
        </p:txBody>
      </p:sp>
      <p:pic>
        <p:nvPicPr>
          <p:cNvPr id="31750" name="Picture 2" descr="C:\Documents and Settings\User\My Documents\Student Gray\7. Upper limb\F66122-007-f091a.jpg">
            <a:extLst>
              <a:ext uri="{FF2B5EF4-FFF2-40B4-BE49-F238E27FC236}">
                <a16:creationId xmlns:a16="http://schemas.microsoft.com/office/drawing/2014/main" id="{39BD4A5F-EDF8-8B52-03CB-BF5445FE10C7}"/>
              </a:ext>
            </a:extLst>
          </p:cNvPr>
          <p:cNvPicPr>
            <a:picLocks noGrp="1" noChangeAspect="1" noChangeArrowheads="1"/>
          </p:cNvPicPr>
          <p:nvPr>
            <p:ph sz="half" idx="1"/>
          </p:nvPr>
        </p:nvPicPr>
        <p:blipFill>
          <a:blip r:embed="rId2">
            <a:lum contrast="-20000"/>
            <a:extLst>
              <a:ext uri="{28A0092B-C50C-407E-A947-70E740481C1C}">
                <a14:useLocalDpi xmlns:a14="http://schemas.microsoft.com/office/drawing/2010/main" val="0"/>
              </a:ext>
            </a:extLst>
          </a:blip>
          <a:srcRect b="21053"/>
          <a:stretch>
            <a:fillRect/>
          </a:stretch>
        </p:blipFill>
        <p:spPr>
          <a:xfrm>
            <a:off x="285750" y="2286000"/>
            <a:ext cx="4210050" cy="4572000"/>
          </a:xfrm>
          <a:ln w="38100">
            <a:solidFill>
              <a:schemeClr val="tx1"/>
            </a:solid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nvSpPr>
        <p:spPr bwMode="auto">
          <a:xfrm>
            <a:off x="3781425" y="192088"/>
            <a:ext cx="4987925"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en-GB" altLang="en-US" sz="3200" dirty="0">
                <a:solidFill>
                  <a:schemeClr val="tx1"/>
                </a:solidFill>
                <a:effectLst>
                  <a:outerShdw blurRad="38100" dist="38100" dir="2700000" algn="tl">
                    <a:srgbClr val="C0C0C0"/>
                  </a:outerShdw>
                </a:effectLst>
                <a:latin typeface="Book Antiqua" panose="02040602050305030304" pitchFamily="18" charset="0"/>
              </a:rPr>
              <a:t>Joints</a:t>
            </a:r>
            <a:r>
              <a:rPr lang="sr-Cyrl-RS" altLang="en-US" sz="3200" dirty="0">
                <a:solidFill>
                  <a:schemeClr val="tx1"/>
                </a:solidFill>
                <a:effectLst>
                  <a:outerShdw blurRad="38100" dist="38100" dir="2700000" algn="tl">
                    <a:srgbClr val="C0C0C0"/>
                  </a:outerShdw>
                </a:effectLst>
                <a:latin typeface="Book Antiqua" panose="02040602050305030304" pitchFamily="18" charset="0"/>
              </a:rPr>
              <a:t> (</a:t>
            </a:r>
            <a:r>
              <a:rPr lang="en-GB" altLang="en-US" sz="3200" dirty="0" err="1">
                <a:solidFill>
                  <a:schemeClr val="tx1"/>
                </a:solidFill>
                <a:effectLst>
                  <a:outerShdw blurRad="38100" dist="38100" dir="2700000" algn="tl">
                    <a:srgbClr val="C0C0C0"/>
                  </a:outerShdw>
                </a:effectLst>
                <a:latin typeface="Book Antiqua" panose="02040602050305030304" pitchFamily="18" charset="0"/>
              </a:rPr>
              <a:t>Articulationes</a:t>
            </a:r>
            <a:r>
              <a:rPr lang="en-GB" altLang="en-US" sz="3200" dirty="0">
                <a:solidFill>
                  <a:schemeClr val="tx1"/>
                </a:solidFill>
                <a:effectLst>
                  <a:outerShdw blurRad="38100" dist="38100" dir="2700000" algn="tl">
                    <a:srgbClr val="C0C0C0"/>
                  </a:outerShdw>
                </a:effectLst>
                <a:latin typeface="Book Antiqua" panose="02040602050305030304" pitchFamily="18" charset="0"/>
              </a:rPr>
              <a:t>)</a:t>
            </a:r>
          </a:p>
        </p:txBody>
      </p:sp>
      <p:sp>
        <p:nvSpPr>
          <p:cNvPr id="21507" name="Rectangle 3"/>
          <p:cNvSpPr>
            <a:spLocks noGrp="1" noChangeArrowheads="1"/>
          </p:cNvSpPr>
          <p:nvPr/>
        </p:nvSpPr>
        <p:spPr bwMode="auto">
          <a:xfrm>
            <a:off x="0" y="908050"/>
            <a:ext cx="7597775" cy="594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defRPr/>
            </a:pPr>
            <a:r>
              <a:rPr lang="sr-Latn-CS" altLang="en-US" sz="2400" b="1" dirty="0">
                <a:effectLst>
                  <a:outerShdw blurRad="38100" dist="38100" dir="2700000" algn="tl">
                    <a:srgbClr val="C0C0C0"/>
                  </a:outerShdw>
                </a:effectLst>
              </a:rPr>
              <a:t>► </a:t>
            </a:r>
            <a:r>
              <a:rPr lang="en-GB" altLang="en-US" sz="2400" b="1" dirty="0">
                <a:effectLst>
                  <a:outerShdw blurRad="38100" dist="38100" dir="2700000" algn="tl">
                    <a:srgbClr val="C0C0C0"/>
                  </a:outerShdw>
                </a:effectLst>
                <a:latin typeface="Book Antiqua" panose="02040602050305030304" pitchFamily="18" charset="0"/>
              </a:rPr>
              <a:t>fibrous joints</a:t>
            </a:r>
            <a:r>
              <a:rPr lang="sr-Latn-CS" altLang="en-US" sz="2400" dirty="0">
                <a:effectLst>
                  <a:outerShdw blurRad="38100" dist="38100" dir="2700000" algn="tl">
                    <a:srgbClr val="C0C0C0"/>
                  </a:outerShdw>
                </a:effectLst>
                <a:latin typeface="Book Antiqua" panose="02040602050305030304" pitchFamily="18" charset="0"/>
              </a:rPr>
              <a:t>(</a:t>
            </a:r>
            <a:r>
              <a:rPr lang="en-GB" altLang="en-US" sz="2400" dirty="0" err="1">
                <a:effectLst>
                  <a:outerShdw blurRad="38100" dist="38100" dir="2700000" algn="tl">
                    <a:srgbClr val="C0C0C0"/>
                  </a:outerShdw>
                </a:effectLst>
                <a:latin typeface="Book Antiqua" panose="02040602050305030304" pitchFamily="18" charset="0"/>
              </a:rPr>
              <a:t>synarthrosis</a:t>
            </a:r>
            <a:r>
              <a:rPr lang="sr-Latn-CS" altLang="en-US" sz="2400" dirty="0">
                <a:effectLst>
                  <a:outerShdw blurRad="38100" dist="38100" dir="2700000" algn="tl">
                    <a:srgbClr val="C0C0C0"/>
                  </a:outerShdw>
                </a:effectLst>
                <a:latin typeface="Book Antiqua" panose="02040602050305030304" pitchFamily="18" charset="0"/>
              </a:rPr>
              <a:t>)</a:t>
            </a:r>
          </a:p>
          <a:p>
            <a:pPr eaLnBrk="1" hangingPunct="1">
              <a:lnSpc>
                <a:spcPct val="90000"/>
              </a:lnSpc>
              <a:buFontTx/>
              <a:buNone/>
              <a:defRPr/>
            </a:pP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err="1">
                <a:effectLst>
                  <a:outerShdw blurRad="38100" dist="38100" dir="2700000" algn="tl">
                    <a:srgbClr val="C0C0C0"/>
                  </a:outerShdw>
                </a:effectLst>
                <a:latin typeface="Book Antiqua" panose="02040602050305030304" pitchFamily="18" charset="0"/>
              </a:rPr>
              <a:t>suturae</a:t>
            </a:r>
            <a:endParaRPr lang="sr-Cyrl-R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err="1">
                <a:effectLst>
                  <a:outerShdw blurRad="38100" dist="38100" dir="2700000" algn="tl">
                    <a:srgbClr val="C0C0C0"/>
                  </a:outerShdw>
                </a:effectLst>
                <a:latin typeface="Book Antiqua" panose="02040602050305030304" pitchFamily="18" charset="0"/>
              </a:rPr>
              <a:t>gomphosis</a:t>
            </a:r>
            <a:br>
              <a:rPr lang="sr-Cyrl-RS" altLang="en-US" sz="2400" dirty="0">
                <a:effectLst>
                  <a:outerShdw blurRad="38100" dist="38100" dir="2700000" algn="tl">
                    <a:srgbClr val="C0C0C0"/>
                  </a:outerShdw>
                </a:effectLst>
                <a:latin typeface="Book Antiqua" panose="02040602050305030304" pitchFamily="18" charset="0"/>
              </a:rPr>
            </a:b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err="1">
                <a:effectLst>
                  <a:outerShdw blurRad="38100" dist="38100" dir="2700000" algn="tl">
                    <a:srgbClr val="C0C0C0"/>
                  </a:outerShdw>
                </a:effectLst>
                <a:latin typeface="Book Antiqua" panose="02040602050305030304" pitchFamily="18" charset="0"/>
              </a:rPr>
              <a:t>syndesmosis</a:t>
            </a: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cartilaginous</a:t>
            </a:r>
            <a:r>
              <a:rPr lang="sr-Cyrl-R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joints</a:t>
            </a:r>
            <a:endParaRPr lang="sr-Cyrl-RS" altLang="en-US" sz="24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Cyrl-RS" altLang="en-US" sz="2400" dirty="0">
                <a:latin typeface="Book Antiqua" panose="02040602050305030304" pitchFamily="18" charset="0"/>
              </a:rPr>
              <a:t>		  - </a:t>
            </a:r>
            <a:r>
              <a:rPr lang="en-GB" altLang="en-US" sz="2400" dirty="0" err="1">
                <a:latin typeface="Book Antiqua" panose="02040602050305030304" pitchFamily="18" charset="0"/>
              </a:rPr>
              <a:t>synhondrosis</a:t>
            </a:r>
            <a:endParaRPr lang="sr-Cyrl-RS" altLang="en-US" sz="2400" dirty="0">
              <a:latin typeface="Book Antiqua" panose="02040602050305030304" pitchFamily="18" charset="0"/>
            </a:endParaRPr>
          </a:p>
          <a:p>
            <a:pPr eaLnBrk="1" hangingPunct="1">
              <a:lnSpc>
                <a:spcPct val="90000"/>
              </a:lnSpc>
              <a:buFontTx/>
              <a:buNone/>
              <a:defRPr/>
            </a:pPr>
            <a:r>
              <a:rPr lang="sr-Cyrl-RS" altLang="en-US" sz="2400" dirty="0">
                <a:latin typeface="Book Antiqua" panose="02040602050305030304" pitchFamily="18" charset="0"/>
              </a:rPr>
              <a:t>		  - </a:t>
            </a:r>
            <a:r>
              <a:rPr lang="en-GB" altLang="en-US" sz="2400" dirty="0" err="1">
                <a:latin typeface="Book Antiqua" panose="02040602050305030304" pitchFamily="18" charset="0"/>
              </a:rPr>
              <a:t>symphis</a:t>
            </a:r>
            <a:endParaRPr lang="sr-Cyrl-RS" altLang="en-US" sz="2400" dirty="0">
              <a:latin typeface="Book Antiqua" panose="02040602050305030304" pitchFamily="18" charset="0"/>
            </a:endParaRP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sr-Latn-C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t>
            </a:r>
            <a:r>
              <a:rPr lang="en-GB" altLang="en-US" sz="2400" b="1" dirty="0">
                <a:effectLst>
                  <a:outerShdw blurRad="38100" dist="38100" dir="2700000" algn="tl">
                    <a:srgbClr val="C0C0C0"/>
                  </a:outerShdw>
                </a:effectLst>
                <a:latin typeface="Book Antiqua" panose="02040602050305030304" pitchFamily="18" charset="0"/>
              </a:rPr>
              <a:t>synovial joints </a:t>
            </a:r>
            <a:r>
              <a:rPr lang="sr-Latn-CS" altLang="en-US" sz="2400" dirty="0">
                <a:effectLst>
                  <a:outerShdw blurRad="38100" dist="38100" dir="2700000" algn="tl">
                    <a:srgbClr val="C0C0C0"/>
                  </a:outerShdw>
                </a:effectLst>
                <a:latin typeface="Book Antiqua" panose="02040602050305030304" pitchFamily="18" charset="0"/>
              </a:rPr>
              <a:t>(</a:t>
            </a:r>
            <a:r>
              <a:rPr lang="en-GB" altLang="en-US" sz="2400" dirty="0" err="1">
                <a:effectLst>
                  <a:outerShdw blurRad="38100" dist="38100" dir="2700000" algn="tl">
                    <a:srgbClr val="C0C0C0"/>
                  </a:outerShdw>
                </a:effectLst>
                <a:latin typeface="Book Antiqua" panose="02040602050305030304" pitchFamily="18" charset="0"/>
              </a:rPr>
              <a:t>dyarthrosis</a:t>
            </a:r>
            <a:r>
              <a:rPr lang="sr-Latn-CS" altLang="en-US" sz="2400" dirty="0">
                <a:effectLst>
                  <a:outerShdw blurRad="38100" dist="38100" dir="2700000" algn="tl">
                    <a:srgbClr val="C0C0C0"/>
                  </a:outerShdw>
                </a:effectLst>
                <a:latin typeface="Book Antiqua" panose="02040602050305030304" pitchFamily="18" charset="0"/>
              </a:rPr>
              <a:t>)</a:t>
            </a:r>
          </a:p>
          <a:p>
            <a:pPr eaLnBrk="1" hangingPunct="1">
              <a:lnSpc>
                <a:spcPct val="90000"/>
              </a:lnSpc>
              <a:buFontTx/>
              <a:buNone/>
              <a:defRPr/>
            </a:pPr>
            <a:r>
              <a:rPr lang="en-GB" altLang="en-US" sz="2400" dirty="0">
                <a:effectLst>
                  <a:outerShdw blurRad="38100" dist="38100" dir="2700000" algn="tl">
                    <a:srgbClr val="C0C0C0"/>
                  </a:outerShdw>
                </a:effectLst>
                <a:latin typeface="Book Antiqua" panose="02040602050305030304" pitchFamily="18" charset="0"/>
              </a:rPr>
              <a:t>        </a:t>
            </a: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a:effectLst>
                  <a:outerShdw blurRad="38100" dist="38100" dir="2700000" algn="tl">
                    <a:srgbClr val="C0C0C0"/>
                  </a:outerShdw>
                </a:effectLst>
                <a:latin typeface="Book Antiqua" panose="02040602050305030304" pitchFamily="18" charset="0"/>
              </a:rPr>
              <a:t>articular cavity (</a:t>
            </a:r>
            <a:r>
              <a:rPr lang="en-GB" altLang="en-US" sz="2400" dirty="0" err="1">
                <a:effectLst>
                  <a:outerShdw blurRad="38100" dist="38100" dir="2700000" algn="tl">
                    <a:srgbClr val="C0C0C0"/>
                  </a:outerShdw>
                </a:effectLst>
                <a:latin typeface="Book Antiqua" panose="02040602050305030304" pitchFamily="18" charset="0"/>
              </a:rPr>
              <a:t>cavitas</a:t>
            </a:r>
            <a:r>
              <a:rPr lang="en-GB" altLang="en-US" sz="2400" dirty="0">
                <a:effectLst>
                  <a:outerShdw blurRad="38100" dist="38100" dir="2700000" algn="tl">
                    <a:srgbClr val="C0C0C0"/>
                  </a:outerShdw>
                </a:effectLst>
                <a:latin typeface="Book Antiqua" panose="02040602050305030304" pitchFamily="18" charset="0"/>
              </a:rPr>
              <a:t> </a:t>
            </a:r>
            <a:r>
              <a:rPr lang="en-GB" altLang="en-US" sz="2400" dirty="0" err="1">
                <a:effectLst>
                  <a:outerShdw blurRad="38100" dist="38100" dir="2700000" algn="tl">
                    <a:srgbClr val="C0C0C0"/>
                  </a:outerShdw>
                </a:effectLst>
                <a:latin typeface="Book Antiqua" panose="02040602050305030304" pitchFamily="18" charset="0"/>
              </a:rPr>
              <a:t>articularis</a:t>
            </a:r>
            <a:r>
              <a:rPr lang="en-GB" altLang="en-US" sz="2400" dirty="0">
                <a:effectLst>
                  <a:outerShdw blurRad="38100" dist="38100" dir="2700000" algn="tl">
                    <a:srgbClr val="C0C0C0"/>
                  </a:outerShdw>
                </a:effectLst>
                <a:latin typeface="Book Antiqua" panose="02040602050305030304" pitchFamily="18" charset="0"/>
              </a:rPr>
              <a:t>)</a:t>
            </a:r>
            <a:endParaRPr lang="sr-Cyrl-R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a:effectLst>
                  <a:outerShdw blurRad="38100" dist="38100" dir="2700000" algn="tl">
                    <a:srgbClr val="C0C0C0"/>
                  </a:outerShdw>
                </a:effectLst>
                <a:latin typeface="Book Antiqua" panose="02040602050305030304" pitchFamily="18" charset="0"/>
              </a:rPr>
              <a:t>articular cartilage (</a:t>
            </a:r>
            <a:r>
              <a:rPr lang="en-GB" altLang="en-US" sz="2400" dirty="0" err="1">
                <a:effectLst>
                  <a:outerShdw blurRad="38100" dist="38100" dir="2700000" algn="tl">
                    <a:srgbClr val="C0C0C0"/>
                  </a:outerShdw>
                </a:effectLst>
                <a:latin typeface="Book Antiqua" panose="02040602050305030304" pitchFamily="18" charset="0"/>
              </a:rPr>
              <a:t>cartilago</a:t>
            </a:r>
            <a:r>
              <a:rPr lang="en-GB" altLang="en-US" sz="2400" dirty="0">
                <a:effectLst>
                  <a:outerShdw blurRad="38100" dist="38100" dir="2700000" algn="tl">
                    <a:srgbClr val="C0C0C0"/>
                  </a:outerShdw>
                </a:effectLst>
                <a:latin typeface="Book Antiqua" panose="02040602050305030304" pitchFamily="18" charset="0"/>
              </a:rPr>
              <a:t> </a:t>
            </a:r>
            <a:r>
              <a:rPr lang="en-GB" altLang="en-US" sz="2400" dirty="0" err="1">
                <a:effectLst>
                  <a:outerShdw blurRad="38100" dist="38100" dir="2700000" algn="tl">
                    <a:srgbClr val="C0C0C0"/>
                  </a:outerShdw>
                </a:effectLst>
                <a:latin typeface="Book Antiqua" panose="02040602050305030304" pitchFamily="18" charset="0"/>
              </a:rPr>
              <a:t>articularis</a:t>
            </a:r>
            <a:r>
              <a:rPr lang="en-GB" altLang="en-US" sz="2400" dirty="0">
                <a:effectLst>
                  <a:outerShdw blurRad="38100" dist="38100" dir="2700000" algn="tl">
                    <a:srgbClr val="C0C0C0"/>
                  </a:outerShdw>
                </a:effectLst>
                <a:latin typeface="Book Antiqua" panose="02040602050305030304" pitchFamily="18" charset="0"/>
              </a:rPr>
              <a:t>)</a:t>
            </a:r>
            <a:endParaRPr lang="sr-Cyrl-RS" altLang="en-US" sz="2400"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Cyrl-RS" altLang="en-US" sz="2400" dirty="0">
                <a:effectLst>
                  <a:outerShdw blurRad="38100" dist="38100" dir="2700000" algn="tl">
                    <a:srgbClr val="C0C0C0"/>
                  </a:outerShdw>
                </a:effectLst>
                <a:latin typeface="Book Antiqua" panose="02040602050305030304" pitchFamily="18" charset="0"/>
              </a:rPr>
              <a:t>		  - </a:t>
            </a:r>
            <a:r>
              <a:rPr lang="en-GB" altLang="en-US" sz="2400" dirty="0">
                <a:effectLst>
                  <a:outerShdw blurRad="38100" dist="38100" dir="2700000" algn="tl">
                    <a:srgbClr val="C0C0C0"/>
                  </a:outerShdw>
                </a:effectLst>
                <a:latin typeface="Book Antiqua" panose="02040602050305030304" pitchFamily="18" charset="0"/>
              </a:rPr>
              <a:t>articular capsule (</a:t>
            </a:r>
            <a:r>
              <a:rPr lang="en-GB" altLang="en-US" sz="2400" dirty="0" err="1">
                <a:effectLst>
                  <a:outerShdw blurRad="38100" dist="38100" dir="2700000" algn="tl">
                    <a:srgbClr val="C0C0C0"/>
                  </a:outerShdw>
                </a:effectLst>
                <a:latin typeface="Book Antiqua" panose="02040602050305030304" pitchFamily="18" charset="0"/>
              </a:rPr>
              <a:t>capsula</a:t>
            </a:r>
            <a:r>
              <a:rPr lang="en-GB" altLang="en-US" sz="2400" dirty="0">
                <a:effectLst>
                  <a:outerShdw blurRad="38100" dist="38100" dir="2700000" algn="tl">
                    <a:srgbClr val="C0C0C0"/>
                  </a:outerShdw>
                </a:effectLst>
                <a:latin typeface="Book Antiqua" panose="02040602050305030304" pitchFamily="18" charset="0"/>
              </a:rPr>
              <a:t> </a:t>
            </a:r>
            <a:r>
              <a:rPr lang="en-GB" altLang="en-US" sz="2400" dirty="0" err="1">
                <a:effectLst>
                  <a:outerShdw blurRad="38100" dist="38100" dir="2700000" algn="tl">
                    <a:srgbClr val="C0C0C0"/>
                  </a:outerShdw>
                </a:effectLst>
                <a:latin typeface="Book Antiqua" panose="02040602050305030304" pitchFamily="18" charset="0"/>
              </a:rPr>
              <a:t>articularis</a:t>
            </a:r>
            <a:r>
              <a:rPr lang="en-GB" altLang="en-US" sz="2400" dirty="0">
                <a:effectLst>
                  <a:outerShdw blurRad="38100" dist="38100" dir="2700000" algn="tl">
                    <a:srgbClr val="C0C0C0"/>
                  </a:outerShdw>
                </a:effectLst>
                <a:latin typeface="Book Antiqua" panose="02040602050305030304" pitchFamily="18" charset="0"/>
              </a:rPr>
              <a:t>)</a:t>
            </a:r>
            <a:endParaRPr lang="en-US" altLang="en-US" sz="2400" b="1" dirty="0">
              <a:solidFill>
                <a:schemeClr val="hlink"/>
              </a:solidFill>
              <a:latin typeface="Book Antiqua" panose="02040602050305030304" pitchFamily="18" charset="0"/>
            </a:endParaRPr>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l="32472" t="22864" r="34222" b="13753"/>
          <a:stretch>
            <a:fillRect/>
          </a:stretch>
        </p:blipFill>
        <p:spPr bwMode="auto">
          <a:xfrm>
            <a:off x="5653088" y="765175"/>
            <a:ext cx="1522412" cy="163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1" name="Picture 6"/>
          <p:cNvPicPr>
            <a:picLocks noChangeAspect="1" noChangeArrowheads="1"/>
          </p:cNvPicPr>
          <p:nvPr/>
        </p:nvPicPr>
        <p:blipFill>
          <a:blip r:embed="rId4">
            <a:extLst>
              <a:ext uri="{28A0092B-C50C-407E-A947-70E740481C1C}">
                <a14:useLocalDpi xmlns:a14="http://schemas.microsoft.com/office/drawing/2010/main" val="0"/>
              </a:ext>
            </a:extLst>
          </a:blip>
          <a:srcRect l="30099" t="13425" r="41356" b="50014"/>
          <a:stretch>
            <a:fillRect/>
          </a:stretch>
        </p:blipFill>
        <p:spPr bwMode="auto">
          <a:xfrm>
            <a:off x="5653088" y="2205038"/>
            <a:ext cx="1565275" cy="1252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2" name="Picture 6"/>
          <p:cNvPicPr>
            <a:picLocks noChangeAspect="1" noChangeArrowheads="1"/>
          </p:cNvPicPr>
          <p:nvPr/>
        </p:nvPicPr>
        <p:blipFill>
          <a:blip r:embed="rId5">
            <a:extLst>
              <a:ext uri="{28A0092B-C50C-407E-A947-70E740481C1C}">
                <a14:useLocalDpi xmlns:a14="http://schemas.microsoft.com/office/drawing/2010/main" val="0"/>
              </a:ext>
            </a:extLst>
          </a:blip>
          <a:srcRect l="31277" t="19704" r="57750" b="25087"/>
          <a:stretch>
            <a:fillRect/>
          </a:stretch>
        </p:blipFill>
        <p:spPr bwMode="auto">
          <a:xfrm>
            <a:off x="7740650" y="692150"/>
            <a:ext cx="1003300" cy="284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3" name="Picture 7"/>
          <p:cNvPicPr>
            <a:picLocks noChangeAspect="1" noChangeArrowheads="1"/>
          </p:cNvPicPr>
          <p:nvPr/>
        </p:nvPicPr>
        <p:blipFill>
          <a:blip r:embed="rId6">
            <a:extLst>
              <a:ext uri="{28A0092B-C50C-407E-A947-70E740481C1C}">
                <a14:useLocalDpi xmlns:a14="http://schemas.microsoft.com/office/drawing/2010/main" val="0"/>
              </a:ext>
            </a:extLst>
          </a:blip>
          <a:srcRect l="34723" t="21729" r="55388" b="37975"/>
          <a:stretch>
            <a:fillRect/>
          </a:stretch>
        </p:blipFill>
        <p:spPr bwMode="auto">
          <a:xfrm>
            <a:off x="6229350" y="3573463"/>
            <a:ext cx="903288" cy="2071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l="7492" r="38644" b="38387"/>
          <a:stretch>
            <a:fillRect/>
          </a:stretch>
        </p:blipFill>
        <p:spPr bwMode="auto">
          <a:xfrm>
            <a:off x="7308850" y="3717925"/>
            <a:ext cx="1835150" cy="1576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5" name="Picture 9"/>
          <p:cNvPicPr>
            <a:picLocks noChangeAspect="1" noChangeArrowheads="1"/>
          </p:cNvPicPr>
          <p:nvPr/>
        </p:nvPicPr>
        <p:blipFill>
          <a:blip r:embed="rId8">
            <a:extLst>
              <a:ext uri="{28A0092B-C50C-407E-A947-70E740481C1C}">
                <a14:useLocalDpi xmlns:a14="http://schemas.microsoft.com/office/drawing/2010/main" val="0"/>
              </a:ext>
            </a:extLst>
          </a:blip>
          <a:srcRect l="33945" t="45259" r="35889" b="6050"/>
          <a:stretch>
            <a:fillRect/>
          </a:stretch>
        </p:blipFill>
        <p:spPr bwMode="auto">
          <a:xfrm>
            <a:off x="7308850" y="5300663"/>
            <a:ext cx="1655763" cy="150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Scale>
                                      <p:cBhvr>
                                        <p:cTn id="7" dur="1000" decel="50000" fill="hold">
                                          <p:stCondLst>
                                            <p:cond delay="0"/>
                                          </p:stCondLst>
                                        </p:cTn>
                                        <p:tgtEl>
                                          <p:spTgt spid="2150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1507">
                                            <p:txEl>
                                              <p:pRg st="0" end="0"/>
                                            </p:txEl>
                                          </p:spTgt>
                                        </p:tgtEl>
                                        <p:attrNameLst>
                                          <p:attrName>ppt_x,ppt_y</p:attrName>
                                        </p:attrNameLst>
                                      </p:cBhvr>
                                      <p:rCtr x="0" y="0"/>
                                    </p:animMotion>
                                    <p:animEffect transition="in" filter="fade">
                                      <p:cBhvr>
                                        <p:cTn id="9" dur="1000"/>
                                        <p:tgtEl>
                                          <p:spTgt spid="2150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1507">
                                            <p:txEl>
                                              <p:pRg st="1" end="1"/>
                                            </p:txEl>
                                          </p:spTgt>
                                        </p:tgtEl>
                                        <p:attrNameLst>
                                          <p:attrName>style.visibility</p:attrName>
                                        </p:attrNameLst>
                                      </p:cBhvr>
                                      <p:to>
                                        <p:strVal val="visible"/>
                                      </p:to>
                                    </p:set>
                                    <p:animScale>
                                      <p:cBhvr>
                                        <p:cTn id="14" dur="1000" decel="50000" fill="hold">
                                          <p:stCondLst>
                                            <p:cond delay="0"/>
                                          </p:stCondLst>
                                        </p:cTn>
                                        <p:tgtEl>
                                          <p:spTgt spid="21507">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1507">
                                            <p:txEl>
                                              <p:pRg st="1" end="1"/>
                                            </p:txEl>
                                          </p:spTgt>
                                        </p:tgtEl>
                                        <p:attrNameLst>
                                          <p:attrName>ppt_x,ppt_y</p:attrName>
                                        </p:attrNameLst>
                                      </p:cBhvr>
                                      <p:rCtr x="0" y="0"/>
                                    </p:animMotion>
                                    <p:animEffect transition="in" filter="fade">
                                      <p:cBhvr>
                                        <p:cTn id="16" dur="1000"/>
                                        <p:tgtEl>
                                          <p:spTgt spid="2150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21507">
                                            <p:txEl>
                                              <p:pRg st="2" end="2"/>
                                            </p:txEl>
                                          </p:spTgt>
                                        </p:tgtEl>
                                        <p:attrNameLst>
                                          <p:attrName>style.visibility</p:attrName>
                                        </p:attrNameLst>
                                      </p:cBhvr>
                                      <p:to>
                                        <p:strVal val="visible"/>
                                      </p:to>
                                    </p:set>
                                    <p:animScale>
                                      <p:cBhvr>
                                        <p:cTn id="21" dur="1000" decel="50000" fill="hold">
                                          <p:stCondLst>
                                            <p:cond delay="0"/>
                                          </p:stCondLst>
                                        </p:cTn>
                                        <p:tgtEl>
                                          <p:spTgt spid="2150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1507">
                                            <p:txEl>
                                              <p:pRg st="2" end="2"/>
                                            </p:txEl>
                                          </p:spTgt>
                                        </p:tgtEl>
                                        <p:attrNameLst>
                                          <p:attrName>ppt_x,ppt_y</p:attrName>
                                        </p:attrNameLst>
                                      </p:cBhvr>
                                      <p:rCtr x="0" y="0"/>
                                    </p:animMotion>
                                    <p:animEffect transition="in" filter="fade">
                                      <p:cBhvr>
                                        <p:cTn id="23" dur="1000"/>
                                        <p:tgtEl>
                                          <p:spTgt spid="21507">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21507">
                                            <p:txEl>
                                              <p:pRg st="5" end="5"/>
                                            </p:txEl>
                                          </p:spTgt>
                                        </p:tgtEl>
                                        <p:attrNameLst>
                                          <p:attrName>style.visibility</p:attrName>
                                        </p:attrNameLst>
                                      </p:cBhvr>
                                      <p:to>
                                        <p:strVal val="visible"/>
                                      </p:to>
                                    </p:set>
                                    <p:animScale>
                                      <p:cBhvr>
                                        <p:cTn id="28" dur="1000" decel="50000" fill="hold">
                                          <p:stCondLst>
                                            <p:cond delay="0"/>
                                          </p:stCondLst>
                                        </p:cTn>
                                        <p:tgtEl>
                                          <p:spTgt spid="21507">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1507">
                                            <p:txEl>
                                              <p:pRg st="5" end="5"/>
                                            </p:txEl>
                                          </p:spTgt>
                                        </p:tgtEl>
                                        <p:attrNameLst>
                                          <p:attrName>ppt_x,ppt_y</p:attrName>
                                        </p:attrNameLst>
                                      </p:cBhvr>
                                      <p:rCtr x="0" y="0"/>
                                    </p:animMotion>
                                    <p:animEffect transition="in" filter="fade">
                                      <p:cBhvr>
                                        <p:cTn id="30" dur="1000"/>
                                        <p:tgtEl>
                                          <p:spTgt spid="21507">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21507">
                                            <p:txEl>
                                              <p:pRg st="6" end="6"/>
                                            </p:txEl>
                                          </p:spTgt>
                                        </p:tgtEl>
                                        <p:attrNameLst>
                                          <p:attrName>style.visibility</p:attrName>
                                        </p:attrNameLst>
                                      </p:cBhvr>
                                      <p:to>
                                        <p:strVal val="visible"/>
                                      </p:to>
                                    </p:set>
                                    <p:animScale>
                                      <p:cBhvr>
                                        <p:cTn id="35" dur="1000" decel="50000" fill="hold">
                                          <p:stCondLst>
                                            <p:cond delay="0"/>
                                          </p:stCondLst>
                                        </p:cTn>
                                        <p:tgtEl>
                                          <p:spTgt spid="21507">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1507">
                                            <p:txEl>
                                              <p:pRg st="6" end="6"/>
                                            </p:txEl>
                                          </p:spTgt>
                                        </p:tgtEl>
                                        <p:attrNameLst>
                                          <p:attrName>ppt_x,ppt_y</p:attrName>
                                        </p:attrNameLst>
                                      </p:cBhvr>
                                      <p:rCtr x="0" y="0"/>
                                    </p:animMotion>
                                    <p:animEffect transition="in" filter="fade">
                                      <p:cBhvr>
                                        <p:cTn id="37" dur="1000"/>
                                        <p:tgtEl>
                                          <p:spTgt spid="2150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21507">
                                            <p:txEl>
                                              <p:pRg st="7" end="7"/>
                                            </p:txEl>
                                          </p:spTgt>
                                        </p:tgtEl>
                                        <p:attrNameLst>
                                          <p:attrName>style.visibility</p:attrName>
                                        </p:attrNameLst>
                                      </p:cBhvr>
                                      <p:to>
                                        <p:strVal val="visible"/>
                                      </p:to>
                                    </p:set>
                                    <p:animScale>
                                      <p:cBhvr>
                                        <p:cTn id="42" dur="1000" decel="50000" fill="hold">
                                          <p:stCondLst>
                                            <p:cond delay="0"/>
                                          </p:stCondLst>
                                        </p:cTn>
                                        <p:tgtEl>
                                          <p:spTgt spid="21507">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1507">
                                            <p:txEl>
                                              <p:pRg st="7" end="7"/>
                                            </p:txEl>
                                          </p:spTgt>
                                        </p:tgtEl>
                                        <p:attrNameLst>
                                          <p:attrName>ppt_x,ppt_y</p:attrName>
                                        </p:attrNameLst>
                                      </p:cBhvr>
                                      <p:rCtr x="0" y="0"/>
                                    </p:animMotion>
                                    <p:animEffect transition="in" filter="fade">
                                      <p:cBhvr>
                                        <p:cTn id="44" dur="1000"/>
                                        <p:tgtEl>
                                          <p:spTgt spid="21507">
                                            <p:txEl>
                                              <p:pRg st="7" end="7"/>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21507">
                                            <p:txEl>
                                              <p:pRg st="10" end="10"/>
                                            </p:txEl>
                                          </p:spTgt>
                                        </p:tgtEl>
                                        <p:attrNameLst>
                                          <p:attrName>style.visibility</p:attrName>
                                        </p:attrNameLst>
                                      </p:cBhvr>
                                      <p:to>
                                        <p:strVal val="visible"/>
                                      </p:to>
                                    </p:set>
                                    <p:animScale>
                                      <p:cBhvr>
                                        <p:cTn id="49" dur="1000" decel="50000" fill="hold">
                                          <p:stCondLst>
                                            <p:cond delay="0"/>
                                          </p:stCondLst>
                                        </p:cTn>
                                        <p:tgtEl>
                                          <p:spTgt spid="21507">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1507">
                                            <p:txEl>
                                              <p:pRg st="10" end="10"/>
                                            </p:txEl>
                                          </p:spTgt>
                                        </p:tgtEl>
                                        <p:attrNameLst>
                                          <p:attrName>ppt_x,ppt_y</p:attrName>
                                        </p:attrNameLst>
                                      </p:cBhvr>
                                      <p:rCtr x="0" y="0"/>
                                    </p:animMotion>
                                    <p:animEffect transition="in" filter="fade">
                                      <p:cBhvr>
                                        <p:cTn id="51" dur="1000"/>
                                        <p:tgtEl>
                                          <p:spTgt spid="21507">
                                            <p:txEl>
                                              <p:pRg st="10" end="10"/>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21507">
                                            <p:txEl>
                                              <p:pRg st="11" end="11"/>
                                            </p:txEl>
                                          </p:spTgt>
                                        </p:tgtEl>
                                        <p:attrNameLst>
                                          <p:attrName>style.visibility</p:attrName>
                                        </p:attrNameLst>
                                      </p:cBhvr>
                                      <p:to>
                                        <p:strVal val="visible"/>
                                      </p:to>
                                    </p:set>
                                    <p:animScale>
                                      <p:cBhvr>
                                        <p:cTn id="56" dur="1000" decel="50000" fill="hold">
                                          <p:stCondLst>
                                            <p:cond delay="0"/>
                                          </p:stCondLst>
                                        </p:cTn>
                                        <p:tgtEl>
                                          <p:spTgt spid="21507">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21507">
                                            <p:txEl>
                                              <p:pRg st="11" end="11"/>
                                            </p:txEl>
                                          </p:spTgt>
                                        </p:tgtEl>
                                        <p:attrNameLst>
                                          <p:attrName>ppt_x,ppt_y</p:attrName>
                                        </p:attrNameLst>
                                      </p:cBhvr>
                                      <p:rCtr x="0" y="0"/>
                                    </p:animMotion>
                                    <p:animEffect transition="in" filter="fade">
                                      <p:cBhvr>
                                        <p:cTn id="58" dur="1000"/>
                                        <p:tgtEl>
                                          <p:spTgt spid="21507">
                                            <p:txEl>
                                              <p:pRg st="11" end="11"/>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2" presetClass="entr" presetSubtype="0" fill="hold" nodeType="clickEffect">
                                  <p:stCondLst>
                                    <p:cond delay="0"/>
                                  </p:stCondLst>
                                  <p:childTnLst>
                                    <p:set>
                                      <p:cBhvr>
                                        <p:cTn id="62" dur="1" fill="hold">
                                          <p:stCondLst>
                                            <p:cond delay="0"/>
                                          </p:stCondLst>
                                        </p:cTn>
                                        <p:tgtEl>
                                          <p:spTgt spid="21507">
                                            <p:txEl>
                                              <p:pRg st="12" end="12"/>
                                            </p:txEl>
                                          </p:spTgt>
                                        </p:tgtEl>
                                        <p:attrNameLst>
                                          <p:attrName>style.visibility</p:attrName>
                                        </p:attrNameLst>
                                      </p:cBhvr>
                                      <p:to>
                                        <p:strVal val="visible"/>
                                      </p:to>
                                    </p:set>
                                    <p:animScale>
                                      <p:cBhvr>
                                        <p:cTn id="63" dur="1000" decel="50000" fill="hold">
                                          <p:stCondLst>
                                            <p:cond delay="0"/>
                                          </p:stCondLst>
                                        </p:cTn>
                                        <p:tgtEl>
                                          <p:spTgt spid="21507">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21507">
                                            <p:txEl>
                                              <p:pRg st="12" end="12"/>
                                            </p:txEl>
                                          </p:spTgt>
                                        </p:tgtEl>
                                        <p:attrNameLst>
                                          <p:attrName>ppt_x,ppt_y</p:attrName>
                                        </p:attrNameLst>
                                      </p:cBhvr>
                                      <p:rCtr x="0" y="0"/>
                                    </p:animMotion>
                                    <p:animEffect transition="in" filter="fade">
                                      <p:cBhvr>
                                        <p:cTn id="65" dur="1000"/>
                                        <p:tgtEl>
                                          <p:spTgt spid="21507">
                                            <p:txEl>
                                              <p:pRg st="12" end="12"/>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2" presetClass="entr" presetSubtype="0" fill="hold" nodeType="clickEffect">
                                  <p:stCondLst>
                                    <p:cond delay="0"/>
                                  </p:stCondLst>
                                  <p:childTnLst>
                                    <p:set>
                                      <p:cBhvr>
                                        <p:cTn id="69" dur="1" fill="hold">
                                          <p:stCondLst>
                                            <p:cond delay="0"/>
                                          </p:stCondLst>
                                        </p:cTn>
                                        <p:tgtEl>
                                          <p:spTgt spid="21507">
                                            <p:txEl>
                                              <p:pRg st="13" end="13"/>
                                            </p:txEl>
                                          </p:spTgt>
                                        </p:tgtEl>
                                        <p:attrNameLst>
                                          <p:attrName>style.visibility</p:attrName>
                                        </p:attrNameLst>
                                      </p:cBhvr>
                                      <p:to>
                                        <p:strVal val="visible"/>
                                      </p:to>
                                    </p:set>
                                    <p:animScale>
                                      <p:cBhvr>
                                        <p:cTn id="70" dur="1000" decel="50000" fill="hold">
                                          <p:stCondLst>
                                            <p:cond delay="0"/>
                                          </p:stCondLst>
                                        </p:cTn>
                                        <p:tgtEl>
                                          <p:spTgt spid="21507">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1507">
                                            <p:txEl>
                                              <p:pRg st="13" end="13"/>
                                            </p:txEl>
                                          </p:spTgt>
                                        </p:tgtEl>
                                        <p:attrNameLst>
                                          <p:attrName>ppt_x,ppt_y</p:attrName>
                                        </p:attrNameLst>
                                      </p:cBhvr>
                                      <p:rCtr x="0" y="0"/>
                                    </p:animMotion>
                                    <p:animEffect transition="in" filter="fade">
                                      <p:cBhvr>
                                        <p:cTn id="72" dur="1000"/>
                                        <p:tgtEl>
                                          <p:spTgt spid="2150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nvSpPr>
        <p:spPr bwMode="auto">
          <a:xfrm>
            <a:off x="466725" y="192088"/>
            <a:ext cx="82296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en-GB" altLang="en-US" sz="3200" b="1" dirty="0">
                <a:solidFill>
                  <a:schemeClr val="tx1"/>
                </a:solidFill>
                <a:effectLst>
                  <a:outerShdw blurRad="38100" dist="38100" dir="2700000" algn="tl">
                    <a:srgbClr val="C0C0C0"/>
                  </a:outerShdw>
                </a:effectLst>
                <a:latin typeface="Book Antiqua" panose="02040602050305030304" pitchFamily="18" charset="0"/>
              </a:rPr>
              <a:t>JOINTS OF THE UPPER LIMB</a:t>
            </a:r>
            <a:endParaRPr lang="en-US" altLang="en-US" sz="3200" b="1" dirty="0">
              <a:solidFill>
                <a:schemeClr val="tx1"/>
              </a:solidFill>
              <a:effectLst>
                <a:outerShdw blurRad="38100" dist="38100" dir="2700000" algn="tl">
                  <a:srgbClr val="C0C0C0"/>
                </a:outerShdw>
              </a:effectLst>
              <a:latin typeface="Book Antiqua" panose="02040602050305030304" pitchFamily="18" charset="0"/>
            </a:endParaRPr>
          </a:p>
        </p:txBody>
      </p:sp>
      <p:sp>
        <p:nvSpPr>
          <p:cNvPr id="22531" name="Rectangle 3"/>
          <p:cNvSpPr>
            <a:spLocks noGrp="1" noChangeArrowheads="1"/>
          </p:cNvSpPr>
          <p:nvPr/>
        </p:nvSpPr>
        <p:spPr bwMode="auto">
          <a:xfrm>
            <a:off x="0" y="1484313"/>
            <a:ext cx="5508625" cy="4681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defRPr/>
            </a:pPr>
            <a:r>
              <a:rPr lang="sr-Latn-CS" altLang="en-US" b="1" dirty="0">
                <a:effectLst>
                  <a:outerShdw blurRad="38100" dist="38100" dir="2700000" algn="tl">
                    <a:srgbClr val="C0C0C0"/>
                  </a:outerShdw>
                </a:effectLst>
                <a:latin typeface="Book Antiqua" panose="02040602050305030304" pitchFamily="18" charset="0"/>
              </a:rPr>
              <a:t>Artt. cinguli pectoralis </a:t>
            </a:r>
          </a:p>
          <a:p>
            <a:pPr eaLnBrk="1" hangingPunct="1">
              <a:lnSpc>
                <a:spcPct val="90000"/>
              </a:lnSpc>
              <a:buFontTx/>
              <a:buNone/>
              <a:defRPr/>
            </a:pPr>
            <a:r>
              <a:rPr lang="sr-Latn-CS" altLang="en-US" sz="2000" b="1" i="1" dirty="0">
                <a:effectLst>
                  <a:outerShdw blurRad="38100" dist="38100" dir="2700000" algn="tl">
                    <a:srgbClr val="C0C0C0"/>
                  </a:outerShdw>
                </a:effectLst>
                <a:latin typeface="Book Antiqua" panose="02040602050305030304" pitchFamily="18" charset="0"/>
              </a:rPr>
              <a:t>  (</a:t>
            </a:r>
            <a:r>
              <a:rPr lang="en-GB" altLang="en-US" sz="2000" b="1" i="1" dirty="0">
                <a:effectLst>
                  <a:outerShdw blurRad="38100" dist="38100" dir="2700000" algn="tl">
                    <a:srgbClr val="C0C0C0"/>
                  </a:outerShdw>
                </a:effectLst>
                <a:latin typeface="Book Antiqua" panose="02040602050305030304" pitchFamily="18" charset="0"/>
              </a:rPr>
              <a:t>shoulder girdle joints</a:t>
            </a:r>
            <a:r>
              <a:rPr lang="sr-Latn-CS" altLang="en-US" sz="2000" b="1" i="1" dirty="0">
                <a:effectLst>
                  <a:outerShdw blurRad="38100" dist="38100" dir="2700000" algn="tl">
                    <a:srgbClr val="C0C0C0"/>
                  </a:outerShdw>
                </a:effectLst>
                <a:latin typeface="Book Antiqua" panose="02040602050305030304" pitchFamily="18" charset="0"/>
              </a:rPr>
              <a:t>)</a:t>
            </a:r>
          </a:p>
          <a:p>
            <a:pPr eaLnBrk="1" hangingPunct="1">
              <a:lnSpc>
                <a:spcPct val="90000"/>
              </a:lnSpc>
              <a:buFontTx/>
              <a:buNone/>
              <a:defRPr/>
            </a:pPr>
            <a:endParaRPr lang="sr-Latn-CS" altLang="en-US" sz="2000" b="1" i="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Art. acromioclavicularis</a:t>
            </a:r>
          </a:p>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 Art. sternoclavicularis</a:t>
            </a:r>
            <a:endParaRPr lang="en-US" altLang="en-US" sz="2400" b="1" dirty="0">
              <a:solidFill>
                <a:srgbClr val="FFCC00"/>
              </a:solidFill>
              <a:effectLst>
                <a:outerShdw blurRad="38100" dist="38100" dir="2700000" algn="tl">
                  <a:srgbClr val="C0C0C0"/>
                </a:outerShdw>
              </a:effectLst>
              <a:latin typeface="Book Antiqua" panose="02040602050305030304" pitchFamily="18" charset="0"/>
            </a:endParaRPr>
          </a:p>
        </p:txBody>
      </p:sp>
      <p:pic>
        <p:nvPicPr>
          <p:cNvPr id="22532" name="Picture 5" descr="Pectoral_Girdle"/>
          <p:cNvPicPr>
            <a:picLocks noChangeAspect="1" noChangeArrowheads="1"/>
          </p:cNvPicPr>
          <p:nvPr/>
        </p:nvPicPr>
        <p:blipFill>
          <a:blip r:embed="rId3">
            <a:extLst>
              <a:ext uri="{28A0092B-C50C-407E-A947-70E740481C1C}">
                <a14:useLocalDpi xmlns:a14="http://schemas.microsoft.com/office/drawing/2010/main" val="0"/>
              </a:ext>
            </a:extLst>
          </a:blip>
          <a:srcRect l="3638" r="7306" b="10376"/>
          <a:stretch>
            <a:fillRect/>
          </a:stretch>
        </p:blipFill>
        <p:spPr bwMode="auto">
          <a:xfrm>
            <a:off x="0" y="3644900"/>
            <a:ext cx="4859338" cy="321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3" name="Rectangle 4"/>
          <p:cNvSpPr>
            <a:spLocks noGrp="1" noChangeArrowheads="1"/>
          </p:cNvSpPr>
          <p:nvPr/>
        </p:nvSpPr>
        <p:spPr bwMode="auto">
          <a:xfrm>
            <a:off x="4067175" y="1917700"/>
            <a:ext cx="5076825" cy="446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9pPr>
          </a:lstStyle>
          <a:p>
            <a:pPr eaLnBrk="1" hangingPunct="1">
              <a:lnSpc>
                <a:spcPct val="90000"/>
              </a:lnSpc>
              <a:buFontTx/>
              <a:buNone/>
              <a:defRPr/>
            </a:pPr>
            <a:r>
              <a:rPr lang="sr-Latn-CS" altLang="en-US" sz="2400" b="1" dirty="0">
                <a:effectLst>
                  <a:outerShdw blurRad="38100" dist="38100" dir="2700000" algn="tl">
                    <a:srgbClr val="C0C0C0"/>
                  </a:outerShdw>
                </a:effectLst>
                <a:latin typeface="Book Antiqua" panose="02040602050305030304" pitchFamily="18" charset="0"/>
              </a:rPr>
              <a:t>Artt. membri superioris liberi</a:t>
            </a:r>
          </a:p>
          <a:p>
            <a:pPr eaLnBrk="1" hangingPunct="1">
              <a:lnSpc>
                <a:spcPct val="90000"/>
              </a:lnSpc>
              <a:buFontTx/>
              <a:buNone/>
              <a:defRPr/>
            </a:pPr>
            <a:r>
              <a:rPr lang="sr-Latn-CS" altLang="en-US" sz="1800" b="1" i="1" dirty="0">
                <a:effectLst>
                  <a:outerShdw blurRad="38100" dist="38100" dir="2700000" algn="tl">
                    <a:srgbClr val="C0C0C0"/>
                  </a:outerShdw>
                </a:effectLst>
                <a:latin typeface="Book Antiqua" panose="02040602050305030304" pitchFamily="18" charset="0"/>
              </a:rPr>
              <a:t>        </a:t>
            </a:r>
          </a:p>
          <a:p>
            <a:pPr eaLnBrk="1" hangingPunct="1">
              <a:lnSpc>
                <a:spcPct val="90000"/>
              </a:lnSpc>
              <a:buFontTx/>
              <a:buNone/>
              <a:defRPr/>
            </a:pPr>
            <a:endParaRPr lang="sr-Latn-CS" altLang="en-US" sz="1800" b="1" i="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000" b="1" dirty="0">
                <a:effectLst>
                  <a:outerShdw blurRad="38100" dist="38100" dir="2700000" algn="tl">
                    <a:srgbClr val="C0C0C0"/>
                  </a:outerShdw>
                </a:effectLst>
                <a:latin typeface="Book Antiqua" panose="02040602050305030304" pitchFamily="18" charset="0"/>
              </a:rPr>
              <a:t>           </a:t>
            </a:r>
            <a:r>
              <a:rPr lang="en-US" altLang="en-US" sz="2000" b="1" dirty="0">
                <a:effectLst>
                  <a:outerShdw blurRad="38100" dist="38100" dir="2700000" algn="tl">
                    <a:srgbClr val="C0C0C0"/>
                  </a:outerShdw>
                </a:effectLst>
                <a:latin typeface="Book Antiqua" panose="02040602050305030304" pitchFamily="18" charset="0"/>
              </a:rPr>
              <a:t>  </a:t>
            </a:r>
            <a:r>
              <a:rPr lang="sr-Latn-CS" altLang="en-US" sz="2000" b="1" dirty="0">
                <a:effectLst>
                  <a:outerShdw blurRad="38100" dist="38100" dir="2700000" algn="tl">
                    <a:srgbClr val="C0C0C0"/>
                  </a:outerShdw>
                </a:effectLst>
                <a:latin typeface="Book Antiqua" panose="02040602050305030304" pitchFamily="18" charset="0"/>
              </a:rPr>
              <a:t>- Art. humeri</a:t>
            </a:r>
          </a:p>
          <a:p>
            <a:pPr eaLnBrk="1" hangingPunct="1">
              <a:lnSpc>
                <a:spcPct val="90000"/>
              </a:lnSpc>
              <a:buFontTx/>
              <a:buNone/>
              <a:defRPr/>
            </a:pPr>
            <a:r>
              <a:rPr lang="en-US" altLang="en-US" sz="2000" b="1" dirty="0">
                <a:effectLst>
                  <a:outerShdw blurRad="38100" dist="38100" dir="2700000" algn="tl">
                    <a:srgbClr val="C0C0C0"/>
                  </a:outerShdw>
                </a:effectLst>
                <a:latin typeface="Book Antiqua" panose="02040602050305030304" pitchFamily="18" charset="0"/>
              </a:rPr>
              <a:t>             </a:t>
            </a:r>
            <a:r>
              <a:rPr lang="sr-Latn-CS" altLang="en-US" sz="2000" b="1" dirty="0">
                <a:effectLst>
                  <a:outerShdw blurRad="38100" dist="38100" dir="2700000" algn="tl">
                    <a:srgbClr val="C0C0C0"/>
                  </a:outerShdw>
                </a:effectLst>
                <a:latin typeface="Book Antiqua" panose="02040602050305030304" pitchFamily="18" charset="0"/>
              </a:rPr>
              <a:t>- Art. cubiti</a:t>
            </a:r>
          </a:p>
          <a:p>
            <a:pPr eaLnBrk="1" hangingPunct="1">
              <a:lnSpc>
                <a:spcPct val="90000"/>
              </a:lnSpc>
              <a:buFontTx/>
              <a:buNone/>
              <a:defRPr/>
            </a:pPr>
            <a:r>
              <a:rPr lang="en-US" altLang="en-US" sz="2000" b="1" dirty="0">
                <a:effectLst>
                  <a:outerShdw blurRad="38100" dist="38100" dir="2700000" algn="tl">
                    <a:srgbClr val="C0C0C0"/>
                  </a:outerShdw>
                </a:effectLst>
                <a:latin typeface="Book Antiqua" panose="02040602050305030304" pitchFamily="18" charset="0"/>
              </a:rPr>
              <a:t>             </a:t>
            </a:r>
            <a:r>
              <a:rPr lang="sr-Latn-CS" altLang="en-US" sz="2000" b="1" dirty="0">
                <a:effectLst>
                  <a:outerShdw blurRad="38100" dist="38100" dir="2700000" algn="tl">
                    <a:srgbClr val="C0C0C0"/>
                  </a:outerShdw>
                </a:effectLst>
                <a:latin typeface="Book Antiqua" panose="02040602050305030304" pitchFamily="18" charset="0"/>
              </a:rPr>
              <a:t>- Art. radioulnaris distalis</a:t>
            </a:r>
          </a:p>
          <a:p>
            <a:pPr eaLnBrk="1" hangingPunct="1">
              <a:lnSpc>
                <a:spcPct val="90000"/>
              </a:lnSpc>
              <a:buFontTx/>
              <a:buNone/>
              <a:defRPr/>
            </a:pPr>
            <a:r>
              <a:rPr lang="en-US" altLang="en-US" sz="2000" b="1" dirty="0">
                <a:effectLst>
                  <a:outerShdw blurRad="38100" dist="38100" dir="2700000" algn="tl">
                    <a:srgbClr val="C0C0C0"/>
                  </a:outerShdw>
                </a:effectLst>
                <a:latin typeface="Book Antiqua" panose="02040602050305030304" pitchFamily="18" charset="0"/>
              </a:rPr>
              <a:t>             </a:t>
            </a:r>
            <a:r>
              <a:rPr lang="sr-Latn-CS" altLang="en-US" sz="2000" b="1" dirty="0">
                <a:effectLst>
                  <a:outerShdw blurRad="38100" dist="38100" dir="2700000" algn="tl">
                    <a:srgbClr val="C0C0C0"/>
                  </a:outerShdw>
                </a:effectLst>
                <a:latin typeface="Book Antiqua" panose="02040602050305030304" pitchFamily="18" charset="0"/>
              </a:rPr>
              <a:t>- Art. radiocarp</a:t>
            </a:r>
            <a:r>
              <a:rPr lang="en-US" altLang="en-US" sz="2000" b="1" dirty="0">
                <a:effectLst>
                  <a:outerShdw blurRad="38100" dist="38100" dir="2700000" algn="tl">
                    <a:srgbClr val="C0C0C0"/>
                  </a:outerShdw>
                </a:effectLst>
                <a:latin typeface="Book Antiqua" panose="02040602050305030304" pitchFamily="18" charset="0"/>
              </a:rPr>
              <a:t>a</a:t>
            </a:r>
            <a:r>
              <a:rPr lang="en-GB" altLang="en-US" sz="2000" b="1" dirty="0" err="1">
                <a:effectLst>
                  <a:outerShdw blurRad="38100" dist="38100" dir="2700000" algn="tl">
                    <a:srgbClr val="C0C0C0"/>
                  </a:outerShdw>
                </a:effectLst>
                <a:latin typeface="Book Antiqua" panose="02040602050305030304" pitchFamily="18" charset="0"/>
              </a:rPr>
              <a:t>lis</a:t>
            </a:r>
            <a:endParaRPr lang="sr-Latn-CS" altLang="en-US" sz="20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sr-Latn-CS" altLang="en-US" sz="20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r>
              <a:rPr lang="sr-Latn-CS" altLang="en-US" sz="2000" b="1" dirty="0">
                <a:effectLst>
                  <a:outerShdw blurRad="38100" dist="38100" dir="2700000" algn="tl">
                    <a:srgbClr val="C0C0C0"/>
                  </a:outerShdw>
                </a:effectLst>
                <a:latin typeface="Book Antiqua" panose="02040602050305030304" pitchFamily="18" charset="0"/>
              </a:rPr>
              <a:t>           </a:t>
            </a:r>
            <a:r>
              <a:rPr lang="en-US" altLang="en-US" sz="2000" b="1" dirty="0">
                <a:effectLst>
                  <a:outerShdw blurRad="38100" dist="38100" dir="2700000" algn="tl">
                    <a:srgbClr val="C0C0C0"/>
                  </a:outerShdw>
                </a:effectLst>
                <a:latin typeface="Book Antiqua" panose="02040602050305030304" pitchFamily="18" charset="0"/>
              </a:rPr>
              <a:t>  </a:t>
            </a:r>
            <a:r>
              <a:rPr lang="sr-Latn-CS" sz="2000" b="1" dirty="0">
                <a:latin typeface="Book Antiqua" panose="02040602050305030304" pitchFamily="18" charset="0"/>
              </a:rPr>
              <a:t>- Art</a:t>
            </a:r>
            <a:r>
              <a:rPr lang="en-US" sz="2000" b="1" dirty="0">
                <a:latin typeface="Book Antiqua" panose="02040602050305030304" pitchFamily="18" charset="0"/>
              </a:rPr>
              <a:t>t.</a:t>
            </a:r>
            <a:r>
              <a:rPr lang="sr-Latn-CS" sz="2000" b="1" dirty="0">
                <a:latin typeface="Book Antiqua" panose="02040602050305030304" pitchFamily="18" charset="0"/>
              </a:rPr>
              <a:t> </a:t>
            </a:r>
            <a:r>
              <a:rPr lang="en-US" sz="2000" b="1" dirty="0" err="1">
                <a:latin typeface="Book Antiqua" panose="02040602050305030304" pitchFamily="18" charset="0"/>
              </a:rPr>
              <a:t>interc</a:t>
            </a:r>
            <a:r>
              <a:rPr lang="sr-Latn-CS" sz="2000" b="1" dirty="0" err="1">
                <a:latin typeface="Book Antiqua" panose="02040602050305030304" pitchFamily="18" charset="0"/>
              </a:rPr>
              <a:t>arp</a:t>
            </a:r>
            <a:r>
              <a:rPr lang="en-US" sz="2000" b="1" dirty="0" err="1">
                <a:latin typeface="Book Antiqua" panose="02040602050305030304" pitchFamily="18" charset="0"/>
              </a:rPr>
              <a:t>eae</a:t>
            </a:r>
            <a:endParaRPr lang="en-US" sz="2000" b="1" dirty="0">
              <a:latin typeface="Book Antiqua" panose="02040602050305030304" pitchFamily="18" charset="0"/>
            </a:endParaRPr>
          </a:p>
          <a:p>
            <a:pPr eaLnBrk="1" hangingPunct="1">
              <a:lnSpc>
                <a:spcPct val="90000"/>
              </a:lnSpc>
              <a:buFontTx/>
              <a:buNone/>
              <a:defRPr/>
            </a:pPr>
            <a:r>
              <a:rPr lang="en-US" sz="2000" b="1" dirty="0">
                <a:latin typeface="Book Antiqua" panose="02040602050305030304" pitchFamily="18" charset="0"/>
              </a:rPr>
              <a:t>             - </a:t>
            </a:r>
            <a:r>
              <a:rPr lang="en-US" sz="2000" b="1" dirty="0" err="1">
                <a:latin typeface="Book Antiqua" panose="02040602050305030304" pitchFamily="18" charset="0"/>
              </a:rPr>
              <a:t>Artt</a:t>
            </a:r>
            <a:r>
              <a:rPr lang="en-US" sz="2000" b="1" dirty="0">
                <a:latin typeface="Book Antiqua" panose="02040602050305030304" pitchFamily="18" charset="0"/>
              </a:rPr>
              <a:t>. </a:t>
            </a:r>
            <a:r>
              <a:rPr lang="en-US" sz="2000" b="1" dirty="0" err="1">
                <a:latin typeface="Book Antiqua" panose="02040602050305030304" pitchFamily="18" charset="0"/>
              </a:rPr>
              <a:t>carpometacarpeae</a:t>
            </a:r>
            <a:endParaRPr lang="sr-Latn-CS" sz="2000" b="1" dirty="0">
              <a:latin typeface="Book Antiqua" panose="02040602050305030304" pitchFamily="18" charset="0"/>
            </a:endParaRPr>
          </a:p>
          <a:p>
            <a:pPr eaLnBrk="1" hangingPunct="1">
              <a:lnSpc>
                <a:spcPct val="90000"/>
              </a:lnSpc>
              <a:buFontTx/>
              <a:buNone/>
              <a:defRPr/>
            </a:pPr>
            <a:r>
              <a:rPr lang="en-US" sz="2000" b="1" dirty="0">
                <a:latin typeface="Book Antiqua" panose="02040602050305030304" pitchFamily="18" charset="0"/>
              </a:rPr>
              <a:t>             - </a:t>
            </a:r>
            <a:r>
              <a:rPr lang="en-US" sz="2000" b="1" dirty="0" err="1">
                <a:latin typeface="Book Antiqua" panose="02040602050305030304" pitchFamily="18" charset="0"/>
              </a:rPr>
              <a:t>Artt</a:t>
            </a:r>
            <a:r>
              <a:rPr lang="en-US" sz="2000" b="1" dirty="0">
                <a:latin typeface="Book Antiqua" panose="02040602050305030304" pitchFamily="18" charset="0"/>
              </a:rPr>
              <a:t>. </a:t>
            </a:r>
            <a:r>
              <a:rPr lang="sr-Latn-CS" sz="2000" b="1" dirty="0">
                <a:latin typeface="Book Antiqua" panose="02040602050305030304" pitchFamily="18" charset="0"/>
              </a:rPr>
              <a:t>i</a:t>
            </a:r>
            <a:r>
              <a:rPr lang="en-US" sz="2000" b="1" dirty="0" err="1">
                <a:latin typeface="Book Antiqua" panose="02040602050305030304" pitchFamily="18" charset="0"/>
              </a:rPr>
              <a:t>ntermetacarpeae</a:t>
            </a:r>
            <a:endParaRPr lang="en-US" sz="2000" b="1" dirty="0">
              <a:latin typeface="Book Antiqua" panose="02040602050305030304" pitchFamily="18" charset="0"/>
            </a:endParaRPr>
          </a:p>
          <a:p>
            <a:pPr eaLnBrk="1" hangingPunct="1">
              <a:lnSpc>
                <a:spcPct val="90000"/>
              </a:lnSpc>
              <a:buFontTx/>
              <a:buNone/>
              <a:defRPr/>
            </a:pPr>
            <a:r>
              <a:rPr lang="en-US" sz="2000" b="1" dirty="0">
                <a:latin typeface="Book Antiqua" panose="02040602050305030304" pitchFamily="18" charset="0"/>
              </a:rPr>
              <a:t>             </a:t>
            </a:r>
            <a:r>
              <a:rPr lang="sr-Latn-CS" sz="2000" b="1" dirty="0">
                <a:latin typeface="Book Antiqua" panose="02040602050305030304" pitchFamily="18" charset="0"/>
              </a:rPr>
              <a:t>- </a:t>
            </a:r>
            <a:r>
              <a:rPr lang="sr-Latn-CS" sz="2000" b="1" dirty="0" err="1">
                <a:latin typeface="Book Antiqua" panose="02040602050305030304" pitchFamily="18" charset="0"/>
              </a:rPr>
              <a:t>Artt</a:t>
            </a:r>
            <a:r>
              <a:rPr lang="sr-Latn-CS" sz="2000" b="1" dirty="0">
                <a:latin typeface="Book Antiqua" panose="02040602050305030304" pitchFamily="18" charset="0"/>
              </a:rPr>
              <a:t>. </a:t>
            </a:r>
            <a:r>
              <a:rPr lang="sr-Latn-CS" sz="2000" b="1" dirty="0" err="1">
                <a:latin typeface="Book Antiqua" panose="02040602050305030304" pitchFamily="18" charset="0"/>
              </a:rPr>
              <a:t>metacarpophalangeae</a:t>
            </a:r>
            <a:endParaRPr lang="sr-Latn-CS" sz="2000" b="1" dirty="0">
              <a:latin typeface="Book Antiqua" panose="02040602050305030304" pitchFamily="18" charset="0"/>
            </a:endParaRPr>
          </a:p>
          <a:p>
            <a:pPr eaLnBrk="1" hangingPunct="1">
              <a:lnSpc>
                <a:spcPct val="90000"/>
              </a:lnSpc>
              <a:buFontTx/>
              <a:buNone/>
              <a:defRPr/>
            </a:pPr>
            <a:r>
              <a:rPr lang="sr-Latn-CS" sz="2000" b="1" dirty="0">
                <a:latin typeface="Book Antiqua" panose="02040602050305030304" pitchFamily="18" charset="0"/>
              </a:rPr>
              <a:t>             - </a:t>
            </a:r>
            <a:r>
              <a:rPr lang="sr-Latn-CS" sz="2000" b="1" dirty="0" err="1">
                <a:latin typeface="Book Antiqua" panose="02040602050305030304" pitchFamily="18" charset="0"/>
              </a:rPr>
              <a:t>Artt</a:t>
            </a:r>
            <a:r>
              <a:rPr lang="sr-Latn-CS" sz="2000" b="1" dirty="0">
                <a:latin typeface="Book Antiqua" panose="02040602050305030304" pitchFamily="18" charset="0"/>
              </a:rPr>
              <a:t>. </a:t>
            </a:r>
            <a:r>
              <a:rPr lang="sr-Latn-CS" sz="2000" b="1" dirty="0" err="1">
                <a:latin typeface="Book Antiqua" panose="02040602050305030304" pitchFamily="18" charset="0"/>
              </a:rPr>
              <a:t>interphalangeae</a:t>
            </a:r>
            <a:endParaRPr lang="en-US" sz="2000" b="1" dirty="0">
              <a:latin typeface="Book Antiqua" panose="02040602050305030304" pitchFamily="18" charset="0"/>
            </a:endParaRPr>
          </a:p>
          <a:p>
            <a:pPr eaLnBrk="1" hangingPunct="1">
              <a:lnSpc>
                <a:spcPct val="90000"/>
              </a:lnSpc>
              <a:buFontTx/>
              <a:buNone/>
              <a:defRPr/>
            </a:pPr>
            <a:endParaRPr lang="en-GB" altLang="en-US" sz="2000" b="1" dirty="0">
              <a:effectLst>
                <a:outerShdw blurRad="38100" dist="38100" dir="2700000" algn="tl">
                  <a:srgbClr val="C0C0C0"/>
                </a:outerShdw>
              </a:effectLst>
              <a:latin typeface="Book Antiqua" panose="02040602050305030304" pitchFamily="18" charset="0"/>
            </a:endParaRPr>
          </a:p>
          <a:p>
            <a:pPr eaLnBrk="1" hangingPunct="1">
              <a:lnSpc>
                <a:spcPct val="90000"/>
              </a:lnSpc>
              <a:buFontTx/>
              <a:buNone/>
              <a:defRPr/>
            </a:pPr>
            <a:endParaRPr lang="en-US" altLang="en-US" sz="2000" b="1" dirty="0">
              <a:effectLst>
                <a:outerShdw blurRad="38100" dist="38100" dir="2700000" algn="tl">
                  <a:srgbClr val="C0C0C0"/>
                </a:outerShdw>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2531">
                                            <p:txEl>
                                              <p:pRg st="3" end="3"/>
                                            </p:txEl>
                                          </p:spTgt>
                                        </p:tgtEl>
                                        <p:attrNameLst>
                                          <p:attrName>style.visibility</p:attrName>
                                        </p:attrNameLst>
                                      </p:cBhvr>
                                      <p:to>
                                        <p:strVal val="visible"/>
                                      </p:to>
                                    </p:set>
                                    <p:animScale>
                                      <p:cBhvr>
                                        <p:cTn id="7" dur="1000" decel="50000" fill="hold">
                                          <p:stCondLst>
                                            <p:cond delay="0"/>
                                          </p:stCondLst>
                                        </p:cTn>
                                        <p:tgtEl>
                                          <p:spTgt spid="2253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2531">
                                            <p:txEl>
                                              <p:pRg st="3" end="3"/>
                                            </p:txEl>
                                          </p:spTgt>
                                        </p:tgtEl>
                                        <p:attrNameLst>
                                          <p:attrName>ppt_x,ppt_y</p:attrName>
                                        </p:attrNameLst>
                                      </p:cBhvr>
                                      <p:rCtr x="0" y="0"/>
                                    </p:animMotion>
                                    <p:animEffect transition="in" filter="fade">
                                      <p:cBhvr>
                                        <p:cTn id="9" dur="1000"/>
                                        <p:tgtEl>
                                          <p:spTgt spid="22531">
                                            <p:txEl>
                                              <p:pRg st="3" end="3"/>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2531">
                                            <p:txEl>
                                              <p:pRg st="4" end="4"/>
                                            </p:txEl>
                                          </p:spTgt>
                                        </p:tgtEl>
                                        <p:attrNameLst>
                                          <p:attrName>style.visibility</p:attrName>
                                        </p:attrNameLst>
                                      </p:cBhvr>
                                      <p:to>
                                        <p:strVal val="visible"/>
                                      </p:to>
                                    </p:set>
                                    <p:animScale>
                                      <p:cBhvr>
                                        <p:cTn id="14" dur="1000" decel="50000" fill="hold">
                                          <p:stCondLst>
                                            <p:cond delay="0"/>
                                          </p:stCondLst>
                                        </p:cTn>
                                        <p:tgtEl>
                                          <p:spTgt spid="22531">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2531">
                                            <p:txEl>
                                              <p:pRg st="4" end="4"/>
                                            </p:txEl>
                                          </p:spTgt>
                                        </p:tgtEl>
                                        <p:attrNameLst>
                                          <p:attrName>ppt_x,ppt_y</p:attrName>
                                        </p:attrNameLst>
                                      </p:cBhvr>
                                      <p:rCtr x="0" y="0"/>
                                    </p:animMotion>
                                    <p:animEffect transition="in" filter="fade">
                                      <p:cBhvr>
                                        <p:cTn id="16" dur="1000"/>
                                        <p:tgtEl>
                                          <p:spTgt spid="22531">
                                            <p:txEl>
                                              <p:pRg st="4" end="4"/>
                                            </p:txEl>
                                          </p:spTgt>
                                        </p:tgtEl>
                                      </p:cBhvr>
                                    </p:animEffect>
                                  </p:childTnLst>
                                </p:cTn>
                              </p:par>
                              <p:par>
                                <p:cTn id="17" presetID="2" presetClass="exit" presetSubtype="4" fill="hold" nodeType="withEffect">
                                  <p:stCondLst>
                                    <p:cond delay="0"/>
                                  </p:stCondLst>
                                  <p:childTnLst>
                                    <p:anim calcmode="lin" valueType="num">
                                      <p:cBhvr additive="base">
                                        <p:cTn id="18" dur="500"/>
                                        <p:tgtEl>
                                          <p:spTgt spid="22532"/>
                                        </p:tgtEl>
                                        <p:attrNameLst>
                                          <p:attrName>ppt_x</p:attrName>
                                        </p:attrNameLst>
                                      </p:cBhvr>
                                      <p:tavLst>
                                        <p:tav tm="0">
                                          <p:val>
                                            <p:strVal val="ppt_x"/>
                                          </p:val>
                                        </p:tav>
                                        <p:tav tm="100000">
                                          <p:val>
                                            <p:strVal val="ppt_x"/>
                                          </p:val>
                                        </p:tav>
                                      </p:tavLst>
                                    </p:anim>
                                    <p:anim calcmode="lin" valueType="num">
                                      <p:cBhvr additive="base">
                                        <p:cTn id="19" dur="500"/>
                                        <p:tgtEl>
                                          <p:spTgt spid="22532"/>
                                        </p:tgtEl>
                                        <p:attrNameLst>
                                          <p:attrName>ppt_y</p:attrName>
                                        </p:attrNameLst>
                                      </p:cBhvr>
                                      <p:tavLst>
                                        <p:tav tm="0">
                                          <p:val>
                                            <p:strVal val="ppt_y"/>
                                          </p:val>
                                        </p:tav>
                                        <p:tav tm="100000">
                                          <p:val>
                                            <p:strVal val="1+ppt_h/2"/>
                                          </p:val>
                                        </p:tav>
                                      </p:tavLst>
                                    </p:anim>
                                    <p:set>
                                      <p:cBhvr>
                                        <p:cTn id="20" dur="1" fill="hold">
                                          <p:stCondLst>
                                            <p:cond delay="499"/>
                                          </p:stCondLst>
                                        </p:cTn>
                                        <p:tgtEl>
                                          <p:spTgt spid="22532"/>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52" presetClass="entr" presetSubtype="0" fill="hold" nodeType="clickEffect">
                                  <p:stCondLst>
                                    <p:cond delay="0"/>
                                  </p:stCondLst>
                                  <p:childTnLst>
                                    <p:set>
                                      <p:cBhvr>
                                        <p:cTn id="24" dur="1" fill="hold">
                                          <p:stCondLst>
                                            <p:cond delay="0"/>
                                          </p:stCondLst>
                                        </p:cTn>
                                        <p:tgtEl>
                                          <p:spTgt spid="22533">
                                            <p:txEl>
                                              <p:pRg st="3" end="3"/>
                                            </p:txEl>
                                          </p:spTgt>
                                        </p:tgtEl>
                                        <p:attrNameLst>
                                          <p:attrName>style.visibility</p:attrName>
                                        </p:attrNameLst>
                                      </p:cBhvr>
                                      <p:to>
                                        <p:strVal val="visible"/>
                                      </p:to>
                                    </p:set>
                                    <p:animScale>
                                      <p:cBhvr>
                                        <p:cTn id="25" dur="1000" decel="50000" fill="hold">
                                          <p:stCondLst>
                                            <p:cond delay="0"/>
                                          </p:stCondLst>
                                        </p:cTn>
                                        <p:tgtEl>
                                          <p:spTgt spid="2253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22533">
                                            <p:txEl>
                                              <p:pRg st="3" end="3"/>
                                            </p:txEl>
                                          </p:spTgt>
                                        </p:tgtEl>
                                        <p:attrNameLst>
                                          <p:attrName>ppt_x,ppt_y</p:attrName>
                                        </p:attrNameLst>
                                      </p:cBhvr>
                                      <p:rCtr x="0" y="0"/>
                                    </p:animMotion>
                                    <p:animEffect transition="in" filter="fade">
                                      <p:cBhvr>
                                        <p:cTn id="27" dur="1000"/>
                                        <p:tgtEl>
                                          <p:spTgt spid="2253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2" presetClass="entr" presetSubtype="0" fill="hold" nodeType="clickEffect">
                                  <p:stCondLst>
                                    <p:cond delay="0"/>
                                  </p:stCondLst>
                                  <p:childTnLst>
                                    <p:set>
                                      <p:cBhvr>
                                        <p:cTn id="31" dur="1" fill="hold">
                                          <p:stCondLst>
                                            <p:cond delay="0"/>
                                          </p:stCondLst>
                                        </p:cTn>
                                        <p:tgtEl>
                                          <p:spTgt spid="22533">
                                            <p:txEl>
                                              <p:pRg st="4" end="4"/>
                                            </p:txEl>
                                          </p:spTgt>
                                        </p:tgtEl>
                                        <p:attrNameLst>
                                          <p:attrName>style.visibility</p:attrName>
                                        </p:attrNameLst>
                                      </p:cBhvr>
                                      <p:to>
                                        <p:strVal val="visible"/>
                                      </p:to>
                                    </p:set>
                                    <p:animScale>
                                      <p:cBhvr>
                                        <p:cTn id="32" dur="1000" decel="50000" fill="hold">
                                          <p:stCondLst>
                                            <p:cond delay="0"/>
                                          </p:stCondLst>
                                        </p:cTn>
                                        <p:tgtEl>
                                          <p:spTgt spid="2253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2533">
                                            <p:txEl>
                                              <p:pRg st="4" end="4"/>
                                            </p:txEl>
                                          </p:spTgt>
                                        </p:tgtEl>
                                        <p:attrNameLst>
                                          <p:attrName>ppt_x,ppt_y</p:attrName>
                                        </p:attrNameLst>
                                      </p:cBhvr>
                                      <p:rCtr x="0" y="0"/>
                                    </p:animMotion>
                                    <p:animEffect transition="in" filter="fade">
                                      <p:cBhvr>
                                        <p:cTn id="34" dur="1000"/>
                                        <p:tgtEl>
                                          <p:spTgt spid="22533">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2" presetClass="entr" presetSubtype="0" fill="hold" nodeType="clickEffect">
                                  <p:stCondLst>
                                    <p:cond delay="0"/>
                                  </p:stCondLst>
                                  <p:childTnLst>
                                    <p:set>
                                      <p:cBhvr>
                                        <p:cTn id="38" dur="1" fill="hold">
                                          <p:stCondLst>
                                            <p:cond delay="0"/>
                                          </p:stCondLst>
                                        </p:cTn>
                                        <p:tgtEl>
                                          <p:spTgt spid="22533">
                                            <p:txEl>
                                              <p:pRg st="5" end="5"/>
                                            </p:txEl>
                                          </p:spTgt>
                                        </p:tgtEl>
                                        <p:attrNameLst>
                                          <p:attrName>style.visibility</p:attrName>
                                        </p:attrNameLst>
                                      </p:cBhvr>
                                      <p:to>
                                        <p:strVal val="visible"/>
                                      </p:to>
                                    </p:set>
                                    <p:animScale>
                                      <p:cBhvr>
                                        <p:cTn id="39" dur="1000" decel="50000" fill="hold">
                                          <p:stCondLst>
                                            <p:cond delay="0"/>
                                          </p:stCondLst>
                                        </p:cTn>
                                        <p:tgtEl>
                                          <p:spTgt spid="2253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22533">
                                            <p:txEl>
                                              <p:pRg st="5" end="5"/>
                                            </p:txEl>
                                          </p:spTgt>
                                        </p:tgtEl>
                                        <p:attrNameLst>
                                          <p:attrName>ppt_x,ppt_y</p:attrName>
                                        </p:attrNameLst>
                                      </p:cBhvr>
                                      <p:rCtr x="0" y="0"/>
                                    </p:animMotion>
                                    <p:animEffect transition="in" filter="fade">
                                      <p:cBhvr>
                                        <p:cTn id="41" dur="1000"/>
                                        <p:tgtEl>
                                          <p:spTgt spid="22533">
                                            <p:txEl>
                                              <p:pRg st="5" end="5"/>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2" presetClass="entr" presetSubtype="0" fill="hold" nodeType="clickEffect">
                                  <p:stCondLst>
                                    <p:cond delay="0"/>
                                  </p:stCondLst>
                                  <p:childTnLst>
                                    <p:set>
                                      <p:cBhvr>
                                        <p:cTn id="45" dur="1" fill="hold">
                                          <p:stCondLst>
                                            <p:cond delay="0"/>
                                          </p:stCondLst>
                                        </p:cTn>
                                        <p:tgtEl>
                                          <p:spTgt spid="22533">
                                            <p:txEl>
                                              <p:pRg st="6" end="6"/>
                                            </p:txEl>
                                          </p:spTgt>
                                        </p:tgtEl>
                                        <p:attrNameLst>
                                          <p:attrName>style.visibility</p:attrName>
                                        </p:attrNameLst>
                                      </p:cBhvr>
                                      <p:to>
                                        <p:strVal val="visible"/>
                                      </p:to>
                                    </p:set>
                                    <p:animScale>
                                      <p:cBhvr>
                                        <p:cTn id="46" dur="1000" decel="50000" fill="hold">
                                          <p:stCondLst>
                                            <p:cond delay="0"/>
                                          </p:stCondLst>
                                        </p:cTn>
                                        <p:tgtEl>
                                          <p:spTgt spid="2253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2533">
                                            <p:txEl>
                                              <p:pRg st="6" end="6"/>
                                            </p:txEl>
                                          </p:spTgt>
                                        </p:tgtEl>
                                        <p:attrNameLst>
                                          <p:attrName>ppt_x,ppt_y</p:attrName>
                                        </p:attrNameLst>
                                      </p:cBhvr>
                                      <p:rCtr x="0" y="0"/>
                                    </p:animMotion>
                                    <p:animEffect transition="in" filter="fade">
                                      <p:cBhvr>
                                        <p:cTn id="48" dur="1000"/>
                                        <p:tgtEl>
                                          <p:spTgt spid="22533">
                                            <p:txEl>
                                              <p:pRg st="6" end="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2" presetClass="entr" presetSubtype="0" fill="hold" nodeType="clickEffect">
                                  <p:stCondLst>
                                    <p:cond delay="0"/>
                                  </p:stCondLst>
                                  <p:childTnLst>
                                    <p:set>
                                      <p:cBhvr>
                                        <p:cTn id="52" dur="1" fill="hold">
                                          <p:stCondLst>
                                            <p:cond delay="0"/>
                                          </p:stCondLst>
                                        </p:cTn>
                                        <p:tgtEl>
                                          <p:spTgt spid="22533">
                                            <p:txEl>
                                              <p:pRg st="8" end="8"/>
                                            </p:txEl>
                                          </p:spTgt>
                                        </p:tgtEl>
                                        <p:attrNameLst>
                                          <p:attrName>style.visibility</p:attrName>
                                        </p:attrNameLst>
                                      </p:cBhvr>
                                      <p:to>
                                        <p:strVal val="visible"/>
                                      </p:to>
                                    </p:set>
                                    <p:animScale>
                                      <p:cBhvr>
                                        <p:cTn id="53" dur="1000" decel="50000" fill="hold">
                                          <p:stCondLst>
                                            <p:cond delay="0"/>
                                          </p:stCondLst>
                                        </p:cTn>
                                        <p:tgtEl>
                                          <p:spTgt spid="2253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22533">
                                            <p:txEl>
                                              <p:pRg st="8" end="8"/>
                                            </p:txEl>
                                          </p:spTgt>
                                        </p:tgtEl>
                                        <p:attrNameLst>
                                          <p:attrName>ppt_x,ppt_y</p:attrName>
                                        </p:attrNameLst>
                                      </p:cBhvr>
                                      <p:rCtr x="0" y="0"/>
                                    </p:animMotion>
                                    <p:animEffect transition="in" filter="fade">
                                      <p:cBhvr>
                                        <p:cTn id="55" dur="1000"/>
                                        <p:tgtEl>
                                          <p:spTgt spid="22533">
                                            <p:txEl>
                                              <p:pRg st="8" end="8"/>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2" presetClass="entr" presetSubtype="0" fill="hold" nodeType="clickEffect">
                                  <p:stCondLst>
                                    <p:cond delay="0"/>
                                  </p:stCondLst>
                                  <p:childTnLst>
                                    <p:set>
                                      <p:cBhvr>
                                        <p:cTn id="59" dur="1" fill="hold">
                                          <p:stCondLst>
                                            <p:cond delay="0"/>
                                          </p:stCondLst>
                                        </p:cTn>
                                        <p:tgtEl>
                                          <p:spTgt spid="22533">
                                            <p:txEl>
                                              <p:pRg st="9" end="9"/>
                                            </p:txEl>
                                          </p:spTgt>
                                        </p:tgtEl>
                                        <p:attrNameLst>
                                          <p:attrName>style.visibility</p:attrName>
                                        </p:attrNameLst>
                                      </p:cBhvr>
                                      <p:to>
                                        <p:strVal val="visible"/>
                                      </p:to>
                                    </p:set>
                                    <p:animScale>
                                      <p:cBhvr>
                                        <p:cTn id="60" dur="1000" decel="50000" fill="hold">
                                          <p:stCondLst>
                                            <p:cond delay="0"/>
                                          </p:stCondLst>
                                        </p:cTn>
                                        <p:tgtEl>
                                          <p:spTgt spid="22533">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1" dur="1000" decel="50000" fill="hold">
                                          <p:stCondLst>
                                            <p:cond delay="0"/>
                                          </p:stCondLst>
                                        </p:cTn>
                                        <p:tgtEl>
                                          <p:spTgt spid="22533">
                                            <p:txEl>
                                              <p:pRg st="9" end="9"/>
                                            </p:txEl>
                                          </p:spTgt>
                                        </p:tgtEl>
                                        <p:attrNameLst>
                                          <p:attrName>ppt_x,ppt_y</p:attrName>
                                        </p:attrNameLst>
                                      </p:cBhvr>
                                      <p:rCtr x="0" y="0"/>
                                    </p:animMotion>
                                    <p:animEffect transition="in" filter="fade">
                                      <p:cBhvr>
                                        <p:cTn id="62" dur="1000"/>
                                        <p:tgtEl>
                                          <p:spTgt spid="22533">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nodeType="clickEffect">
                                  <p:stCondLst>
                                    <p:cond delay="0"/>
                                  </p:stCondLst>
                                  <p:childTnLst>
                                    <p:set>
                                      <p:cBhvr>
                                        <p:cTn id="66" dur="1" fill="hold">
                                          <p:stCondLst>
                                            <p:cond delay="0"/>
                                          </p:stCondLst>
                                        </p:cTn>
                                        <p:tgtEl>
                                          <p:spTgt spid="22533">
                                            <p:txEl>
                                              <p:pRg st="10" end="10"/>
                                            </p:txEl>
                                          </p:spTgt>
                                        </p:tgtEl>
                                        <p:attrNameLst>
                                          <p:attrName>style.visibility</p:attrName>
                                        </p:attrNameLst>
                                      </p:cBhvr>
                                      <p:to>
                                        <p:strVal val="visible"/>
                                      </p:to>
                                    </p:set>
                                    <p:animScale>
                                      <p:cBhvr>
                                        <p:cTn id="67" dur="1000" decel="50000" fill="hold">
                                          <p:stCondLst>
                                            <p:cond delay="0"/>
                                          </p:stCondLst>
                                        </p:cTn>
                                        <p:tgtEl>
                                          <p:spTgt spid="22533">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22533">
                                            <p:txEl>
                                              <p:pRg st="10" end="10"/>
                                            </p:txEl>
                                          </p:spTgt>
                                        </p:tgtEl>
                                        <p:attrNameLst>
                                          <p:attrName>ppt_x,ppt_y</p:attrName>
                                        </p:attrNameLst>
                                      </p:cBhvr>
                                      <p:rCtr x="0" y="0"/>
                                    </p:animMotion>
                                    <p:animEffect transition="in" filter="fade">
                                      <p:cBhvr>
                                        <p:cTn id="69" dur="1000"/>
                                        <p:tgtEl>
                                          <p:spTgt spid="22533">
                                            <p:txEl>
                                              <p:pRg st="10" end="1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nodeType="clickEffect">
                                  <p:stCondLst>
                                    <p:cond delay="0"/>
                                  </p:stCondLst>
                                  <p:childTnLst>
                                    <p:set>
                                      <p:cBhvr>
                                        <p:cTn id="73" dur="1" fill="hold">
                                          <p:stCondLst>
                                            <p:cond delay="0"/>
                                          </p:stCondLst>
                                        </p:cTn>
                                        <p:tgtEl>
                                          <p:spTgt spid="22533">
                                            <p:txEl>
                                              <p:pRg st="11" end="11"/>
                                            </p:txEl>
                                          </p:spTgt>
                                        </p:tgtEl>
                                        <p:attrNameLst>
                                          <p:attrName>style.visibility</p:attrName>
                                        </p:attrNameLst>
                                      </p:cBhvr>
                                      <p:to>
                                        <p:strVal val="visible"/>
                                      </p:to>
                                    </p:set>
                                    <p:animScale>
                                      <p:cBhvr>
                                        <p:cTn id="74" dur="1000" decel="50000" fill="hold">
                                          <p:stCondLst>
                                            <p:cond delay="0"/>
                                          </p:stCondLst>
                                        </p:cTn>
                                        <p:tgtEl>
                                          <p:spTgt spid="22533">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5" dur="1000" decel="50000" fill="hold">
                                          <p:stCondLst>
                                            <p:cond delay="0"/>
                                          </p:stCondLst>
                                        </p:cTn>
                                        <p:tgtEl>
                                          <p:spTgt spid="22533">
                                            <p:txEl>
                                              <p:pRg st="11" end="11"/>
                                            </p:txEl>
                                          </p:spTgt>
                                        </p:tgtEl>
                                        <p:attrNameLst>
                                          <p:attrName>ppt_x,ppt_y</p:attrName>
                                        </p:attrNameLst>
                                      </p:cBhvr>
                                      <p:rCtr x="0" y="0"/>
                                    </p:animMotion>
                                    <p:animEffect transition="in" filter="fade">
                                      <p:cBhvr>
                                        <p:cTn id="76" dur="1000"/>
                                        <p:tgtEl>
                                          <p:spTgt spid="22533">
                                            <p:txEl>
                                              <p:pRg st="11" end="1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2" presetClass="entr" presetSubtype="0" fill="hold" nodeType="clickEffect">
                                  <p:stCondLst>
                                    <p:cond delay="0"/>
                                  </p:stCondLst>
                                  <p:childTnLst>
                                    <p:set>
                                      <p:cBhvr>
                                        <p:cTn id="80" dur="1" fill="hold">
                                          <p:stCondLst>
                                            <p:cond delay="0"/>
                                          </p:stCondLst>
                                        </p:cTn>
                                        <p:tgtEl>
                                          <p:spTgt spid="22533">
                                            <p:txEl>
                                              <p:pRg st="12" end="12"/>
                                            </p:txEl>
                                          </p:spTgt>
                                        </p:tgtEl>
                                        <p:attrNameLst>
                                          <p:attrName>style.visibility</p:attrName>
                                        </p:attrNameLst>
                                      </p:cBhvr>
                                      <p:to>
                                        <p:strVal val="visible"/>
                                      </p:to>
                                    </p:set>
                                    <p:animScale>
                                      <p:cBhvr>
                                        <p:cTn id="81" dur="1000" decel="50000" fill="hold">
                                          <p:stCondLst>
                                            <p:cond delay="0"/>
                                          </p:stCondLst>
                                        </p:cTn>
                                        <p:tgtEl>
                                          <p:spTgt spid="22533">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22533">
                                            <p:txEl>
                                              <p:pRg st="12" end="12"/>
                                            </p:txEl>
                                          </p:spTgt>
                                        </p:tgtEl>
                                        <p:attrNameLst>
                                          <p:attrName>ppt_x,ppt_y</p:attrName>
                                        </p:attrNameLst>
                                      </p:cBhvr>
                                      <p:rCtr x="0" y="0"/>
                                    </p:animMotion>
                                    <p:animEffect transition="in" filter="fade">
                                      <p:cBhvr>
                                        <p:cTn id="83" dur="1000"/>
                                        <p:tgtEl>
                                          <p:spTgt spid="2253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normAutofit/>
          </a:bodyPr>
          <a:lstStyle/>
          <a:p>
            <a:r>
              <a:rPr lang="en-US" dirty="0">
                <a:solidFill>
                  <a:srgbClr val="FFFF00"/>
                </a:solidFill>
              </a:rPr>
              <a:t>Joints of clavicle (collarbone)</a:t>
            </a:r>
          </a:p>
        </p:txBody>
      </p:sp>
      <p:sp>
        <p:nvSpPr>
          <p:cNvPr id="3" name="Content Placeholder 2"/>
          <p:cNvSpPr>
            <a:spLocks noGrp="1"/>
          </p:cNvSpPr>
          <p:nvPr>
            <p:ph sz="quarter" idx="1"/>
          </p:nvPr>
        </p:nvSpPr>
        <p:spPr/>
        <p:txBody>
          <a:bodyPr/>
          <a:lstStyle/>
          <a:p>
            <a:pPr algn="l" rtl="0"/>
            <a:r>
              <a:rPr lang="en-US" b="1" dirty="0"/>
              <a:t>1) </a:t>
            </a:r>
            <a:r>
              <a:rPr lang="en-US" b="1" dirty="0" err="1"/>
              <a:t>Sternocalvicular</a:t>
            </a:r>
            <a:r>
              <a:rPr lang="en-US" b="1" dirty="0"/>
              <a:t> joint ( medially)</a:t>
            </a:r>
          </a:p>
          <a:p>
            <a:pPr algn="l" rtl="0"/>
            <a:r>
              <a:rPr lang="en-US" b="1" dirty="0"/>
              <a:t>2) Acromioclavicular </a:t>
            </a:r>
            <a:r>
              <a:rPr lang="en-US" b="1" dirty="0" err="1"/>
              <a:t>joiny</a:t>
            </a:r>
            <a:r>
              <a:rPr lang="en-US" b="1" dirty="0"/>
              <a:t> ( laterally)</a:t>
            </a:r>
          </a:p>
        </p:txBody>
      </p:sp>
      <p:pic>
        <p:nvPicPr>
          <p:cNvPr id="1030" name="Picture 6" descr="C:\Users\Abdulkareem\Desktop\Picture1.jpg"/>
          <p:cNvPicPr>
            <a:picLocks noChangeAspect="1" noChangeArrowheads="1"/>
          </p:cNvPicPr>
          <p:nvPr/>
        </p:nvPicPr>
        <p:blipFill>
          <a:blip r:embed="rId2" cstate="print"/>
          <a:srcRect r="14483"/>
          <a:stretch>
            <a:fillRect/>
          </a:stretch>
        </p:blipFill>
        <p:spPr bwMode="auto">
          <a:xfrm>
            <a:off x="3363912" y="3124200"/>
            <a:ext cx="5399088" cy="3444875"/>
          </a:xfrm>
          <a:prstGeom prst="rect">
            <a:avLst/>
          </a:prstGeom>
          <a:noFill/>
        </p:spPr>
      </p:pic>
      <p:pic>
        <p:nvPicPr>
          <p:cNvPr id="11" name="Picture 2"/>
          <p:cNvPicPr>
            <a:picLocks noChangeAspect="1" noChangeArrowheads="1"/>
          </p:cNvPicPr>
          <p:nvPr/>
        </p:nvPicPr>
        <p:blipFill>
          <a:blip r:embed="rId3" cstate="print"/>
          <a:srcRect l="13636" r="16818" b="37370"/>
          <a:stretch>
            <a:fillRect/>
          </a:stretch>
        </p:blipFill>
        <p:spPr bwMode="auto">
          <a:xfrm>
            <a:off x="323088" y="3276600"/>
            <a:ext cx="2953512" cy="2895600"/>
          </a:xfrm>
          <a:prstGeom prst="rect">
            <a:avLst/>
          </a:prstGeom>
          <a:noFill/>
          <a:ln w="9525">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lstStyle/>
          <a:p>
            <a:r>
              <a:rPr lang="en-US" dirty="0">
                <a:solidFill>
                  <a:schemeClr val="bg1">
                    <a:lumMod val="95000"/>
                  </a:schemeClr>
                </a:solidFill>
              </a:rPr>
              <a:t>1) </a:t>
            </a:r>
            <a:r>
              <a:rPr lang="en-US" dirty="0" err="1">
                <a:solidFill>
                  <a:schemeClr val="bg1">
                    <a:lumMod val="95000"/>
                  </a:schemeClr>
                </a:solidFill>
              </a:rPr>
              <a:t>Sternoclavicualr</a:t>
            </a:r>
            <a:r>
              <a:rPr lang="en-US" dirty="0">
                <a:solidFill>
                  <a:schemeClr val="bg1">
                    <a:lumMod val="95000"/>
                  </a:schemeClr>
                </a:solidFill>
              </a:rPr>
              <a:t> joint</a:t>
            </a:r>
          </a:p>
        </p:txBody>
      </p:sp>
      <p:sp>
        <p:nvSpPr>
          <p:cNvPr id="8" name="Content Placeholder 7"/>
          <p:cNvSpPr>
            <a:spLocks noGrp="1"/>
          </p:cNvSpPr>
          <p:nvPr>
            <p:ph sz="quarter" idx="1"/>
          </p:nvPr>
        </p:nvSpPr>
        <p:spPr>
          <a:xfrm>
            <a:off x="533400" y="2057400"/>
            <a:ext cx="4187952" cy="4495800"/>
          </a:xfrm>
        </p:spPr>
        <p:txBody>
          <a:bodyPr>
            <a:normAutofit/>
          </a:bodyPr>
          <a:lstStyle/>
          <a:p>
            <a:pPr algn="l" rtl="0"/>
            <a:r>
              <a:rPr lang="en-US" sz="2000" dirty="0"/>
              <a:t>The </a:t>
            </a:r>
            <a:r>
              <a:rPr lang="en-US" sz="2000" b="1" dirty="0" err="1"/>
              <a:t>sternoclavicular</a:t>
            </a:r>
            <a:r>
              <a:rPr lang="en-US" sz="2000" b="1" dirty="0"/>
              <a:t> articulation</a:t>
            </a:r>
            <a:r>
              <a:rPr lang="en-US" sz="2000" dirty="0"/>
              <a:t> is a synovial </a:t>
            </a:r>
            <a:r>
              <a:rPr lang="en-US" sz="2000" dirty="0">
                <a:solidFill>
                  <a:srgbClr val="C00000"/>
                </a:solidFill>
              </a:rPr>
              <a:t>double-plane joint</a:t>
            </a:r>
            <a:r>
              <a:rPr lang="en-US" sz="2000" dirty="0"/>
              <a:t> composed of two portions separated by an </a:t>
            </a:r>
            <a:r>
              <a:rPr lang="en-US" sz="2000" dirty="0">
                <a:solidFill>
                  <a:srgbClr val="C00000"/>
                </a:solidFill>
              </a:rPr>
              <a:t>articular disc</a:t>
            </a:r>
            <a:r>
              <a:rPr lang="en-US" sz="2000" dirty="0"/>
              <a:t> which is made from </a:t>
            </a:r>
            <a:r>
              <a:rPr lang="en-US" sz="2000" dirty="0" err="1"/>
              <a:t>fibrocartilage</a:t>
            </a:r>
            <a:r>
              <a:rPr lang="en-US" sz="2000" dirty="0"/>
              <a:t>.</a:t>
            </a:r>
          </a:p>
          <a:p>
            <a:pPr algn="l" rtl="0"/>
            <a:r>
              <a:rPr lang="en-US" sz="2000" dirty="0"/>
              <a:t>The </a:t>
            </a:r>
            <a:r>
              <a:rPr lang="en-US" sz="2000" dirty="0" err="1"/>
              <a:t>sternoclavicular</a:t>
            </a:r>
            <a:r>
              <a:rPr lang="en-US" sz="2000" dirty="0"/>
              <a:t> joint is a </a:t>
            </a:r>
            <a:r>
              <a:rPr lang="en-US" sz="2000" b="1" dirty="0"/>
              <a:t>saddle-type joint </a:t>
            </a:r>
            <a:r>
              <a:rPr lang="en-US" sz="2000" dirty="0"/>
              <a:t>that allows movement of the clavicle, predominantly in </a:t>
            </a:r>
            <a:r>
              <a:rPr lang="en-US" sz="2000" dirty="0" err="1"/>
              <a:t>anteroposterior</a:t>
            </a:r>
            <a:r>
              <a:rPr lang="en-US" sz="2000" dirty="0"/>
              <a:t> and vertical planes, although some rotation also occurs.</a:t>
            </a:r>
          </a:p>
        </p:txBody>
      </p:sp>
      <p:pic>
        <p:nvPicPr>
          <p:cNvPr id="6" name="Picture 3"/>
          <p:cNvPicPr>
            <a:picLocks noChangeAspect="1" noChangeArrowheads="1"/>
          </p:cNvPicPr>
          <p:nvPr/>
        </p:nvPicPr>
        <p:blipFill>
          <a:blip r:embed="rId2" cstate="print"/>
          <a:srcRect l="14227" r="16398" b="7884"/>
          <a:stretch>
            <a:fillRect/>
          </a:stretch>
        </p:blipFill>
        <p:spPr bwMode="auto">
          <a:xfrm>
            <a:off x="4724400" y="2438400"/>
            <a:ext cx="4191000" cy="3048000"/>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lstStyle/>
          <a:p>
            <a:r>
              <a:rPr lang="en-US" dirty="0">
                <a:solidFill>
                  <a:schemeClr val="bg1">
                    <a:lumMod val="95000"/>
                  </a:schemeClr>
                </a:solidFill>
              </a:rPr>
              <a:t>1) </a:t>
            </a:r>
            <a:r>
              <a:rPr lang="en-US" dirty="0" err="1">
                <a:solidFill>
                  <a:schemeClr val="bg1">
                    <a:lumMod val="95000"/>
                  </a:schemeClr>
                </a:solidFill>
              </a:rPr>
              <a:t>Sternoclavicualr</a:t>
            </a:r>
            <a:r>
              <a:rPr lang="en-US" dirty="0">
                <a:solidFill>
                  <a:schemeClr val="bg1">
                    <a:lumMod val="95000"/>
                  </a:schemeClr>
                </a:solidFill>
              </a:rPr>
              <a:t> joint</a:t>
            </a:r>
          </a:p>
        </p:txBody>
      </p:sp>
      <p:pic>
        <p:nvPicPr>
          <p:cNvPr id="6" name="Picture 3"/>
          <p:cNvPicPr>
            <a:picLocks noChangeAspect="1" noChangeArrowheads="1"/>
          </p:cNvPicPr>
          <p:nvPr/>
        </p:nvPicPr>
        <p:blipFill>
          <a:blip r:embed="rId2" cstate="print"/>
          <a:srcRect l="14227" r="16398" b="7884"/>
          <a:stretch>
            <a:fillRect/>
          </a:stretch>
        </p:blipFill>
        <p:spPr bwMode="auto">
          <a:xfrm>
            <a:off x="3737884" y="3573016"/>
            <a:ext cx="4510548" cy="3280399"/>
          </a:xfrm>
          <a:prstGeom prst="rect">
            <a:avLst/>
          </a:prstGeom>
          <a:noFill/>
          <a:ln w="9525">
            <a:noFill/>
            <a:miter lim="800000"/>
            <a:headEnd/>
            <a:tailEnd/>
          </a:ln>
          <a:effectLst/>
        </p:spPr>
      </p:pic>
      <p:pic>
        <p:nvPicPr>
          <p:cNvPr id="4" name="object 2">
            <a:extLst>
              <a:ext uri="{FF2B5EF4-FFF2-40B4-BE49-F238E27FC236}">
                <a16:creationId xmlns:a16="http://schemas.microsoft.com/office/drawing/2014/main" id="{19AD36A3-70EA-B97B-FC04-4B22A45C26AB}"/>
              </a:ext>
            </a:extLst>
          </p:cNvPr>
          <p:cNvPicPr>
            <a:picLocks noGrp="1"/>
          </p:cNvPicPr>
          <p:nvPr>
            <p:ph idx="1"/>
          </p:nvPr>
        </p:nvPicPr>
        <p:blipFill rotWithShape="1">
          <a:blip r:embed="rId3" cstate="print"/>
          <a:srcRect l="3320" t="21710" r="4558" b="52496"/>
          <a:stretch/>
        </p:blipFill>
        <p:spPr>
          <a:xfrm>
            <a:off x="455528" y="1340768"/>
            <a:ext cx="8229600" cy="1728192"/>
          </a:xfrm>
          <a:prstGeom prst="rect">
            <a:avLst/>
          </a:prstGeom>
        </p:spPr>
      </p:pic>
    </p:spTree>
    <p:extLst>
      <p:ext uri="{BB962C8B-B14F-4D97-AF65-F5344CB8AC3E}">
        <p14:creationId xmlns:p14="http://schemas.microsoft.com/office/powerpoint/2010/main" val="322168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2244" y="88833"/>
            <a:ext cx="4756140" cy="690574"/>
          </a:xfrm>
          <a:prstGeom prst="rect">
            <a:avLst/>
          </a:prstGeom>
        </p:spPr>
        <p:txBody>
          <a:bodyPr vert="horz" wrap="square" lIns="0" tIns="13335" rIns="0" bIns="0" rtlCol="0">
            <a:spAutoFit/>
          </a:bodyPr>
          <a:lstStyle/>
          <a:p>
            <a:pPr marL="12700">
              <a:lnSpc>
                <a:spcPct val="100000"/>
              </a:lnSpc>
              <a:spcBef>
                <a:spcPts val="105"/>
              </a:spcBef>
            </a:pPr>
            <a:r>
              <a:rPr lang="en-GB" dirty="0"/>
              <a:t>THE</a:t>
            </a:r>
            <a:r>
              <a:rPr lang="en-GB" spc="-70" dirty="0"/>
              <a:t> </a:t>
            </a:r>
            <a:r>
              <a:rPr lang="en-GB" spc="-5" dirty="0"/>
              <a:t>SCAPULA</a:t>
            </a:r>
          </a:p>
        </p:txBody>
      </p:sp>
      <p:sp>
        <p:nvSpPr>
          <p:cNvPr id="3" name="object 3"/>
          <p:cNvSpPr txBox="1"/>
          <p:nvPr/>
        </p:nvSpPr>
        <p:spPr>
          <a:xfrm>
            <a:off x="317530" y="737834"/>
            <a:ext cx="8508940" cy="2170466"/>
          </a:xfrm>
          <a:prstGeom prst="rect">
            <a:avLst/>
          </a:prstGeom>
        </p:spPr>
        <p:txBody>
          <a:bodyPr vert="horz" wrap="square" lIns="0" tIns="13335" rIns="0" bIns="0" rtlCol="0">
            <a:spAutoFit/>
          </a:bodyPr>
          <a:lstStyle/>
          <a:p>
            <a:pPr marL="286385" marR="5080" indent="-274320" algn="just">
              <a:lnSpc>
                <a:spcPct val="100000"/>
              </a:lnSpc>
              <a:spcBef>
                <a:spcPts val="105"/>
              </a:spcBef>
              <a:buClr>
                <a:srgbClr val="FF388B"/>
              </a:buClr>
              <a:buSzPct val="76470"/>
              <a:buFont typeface="Microsoft Sans Serif"/>
              <a:buChar char=""/>
              <a:tabLst>
                <a:tab pos="287020" algn="l"/>
              </a:tabLst>
            </a:pPr>
            <a:r>
              <a:rPr lang="en-GB" sz="1700" spc="-5" dirty="0">
                <a:latin typeface="Cambria"/>
                <a:cs typeface="Cambria"/>
              </a:rPr>
              <a:t>The </a:t>
            </a:r>
            <a:r>
              <a:rPr lang="en-GB" sz="1700" dirty="0">
                <a:latin typeface="Cambria"/>
                <a:cs typeface="Cambria"/>
              </a:rPr>
              <a:t>scapula </a:t>
            </a:r>
            <a:r>
              <a:rPr lang="en-GB" sz="1700" spc="-5" dirty="0">
                <a:latin typeface="Cambria"/>
                <a:cs typeface="Cambria"/>
              </a:rPr>
              <a:t>or shoulder blade </a:t>
            </a:r>
            <a:r>
              <a:rPr lang="en-GB" sz="1700" spc="-10" dirty="0">
                <a:latin typeface="Cambria"/>
                <a:cs typeface="Cambria"/>
              </a:rPr>
              <a:t>is </a:t>
            </a:r>
            <a:r>
              <a:rPr lang="en-GB" sz="1700" dirty="0">
                <a:latin typeface="Cambria"/>
                <a:cs typeface="Cambria"/>
              </a:rPr>
              <a:t>a flat, </a:t>
            </a:r>
            <a:r>
              <a:rPr lang="en-GB" sz="1700" spc="5" dirty="0">
                <a:latin typeface="Cambria"/>
                <a:cs typeface="Cambria"/>
              </a:rPr>
              <a:t> </a:t>
            </a:r>
            <a:r>
              <a:rPr lang="en-GB" sz="1700" spc="-5" dirty="0">
                <a:latin typeface="Cambria"/>
                <a:cs typeface="Cambria"/>
              </a:rPr>
              <a:t>triangular-shaped</a:t>
            </a:r>
            <a:r>
              <a:rPr lang="en-GB" sz="1700" dirty="0">
                <a:latin typeface="Cambria"/>
                <a:cs typeface="Cambria"/>
              </a:rPr>
              <a:t> </a:t>
            </a:r>
            <a:r>
              <a:rPr lang="en-GB" sz="1700" spc="-5" dirty="0">
                <a:latin typeface="Cambria"/>
                <a:cs typeface="Cambria"/>
              </a:rPr>
              <a:t>bone</a:t>
            </a:r>
            <a:r>
              <a:rPr lang="en-GB" sz="1700" dirty="0">
                <a:latin typeface="Cambria"/>
                <a:cs typeface="Cambria"/>
              </a:rPr>
              <a:t> </a:t>
            </a:r>
            <a:r>
              <a:rPr lang="en-GB" sz="1700" spc="-10" dirty="0">
                <a:latin typeface="Cambria"/>
                <a:cs typeface="Cambria"/>
              </a:rPr>
              <a:t>that</a:t>
            </a:r>
            <a:r>
              <a:rPr lang="en-GB" sz="1700" spc="355" dirty="0">
                <a:latin typeface="Cambria"/>
                <a:cs typeface="Cambria"/>
              </a:rPr>
              <a:t> </a:t>
            </a:r>
            <a:r>
              <a:rPr lang="en-GB" sz="1700" dirty="0">
                <a:latin typeface="Cambria"/>
                <a:cs typeface="Cambria"/>
              </a:rPr>
              <a:t>lies </a:t>
            </a:r>
            <a:r>
              <a:rPr lang="en-GB" sz="1700" spc="5" dirty="0">
                <a:latin typeface="Cambria"/>
                <a:cs typeface="Cambria"/>
              </a:rPr>
              <a:t> </a:t>
            </a:r>
            <a:r>
              <a:rPr lang="en-GB" sz="1700" spc="-5" dirty="0">
                <a:latin typeface="Cambria"/>
                <a:cs typeface="Cambria"/>
              </a:rPr>
              <a:t>adjacent </a:t>
            </a:r>
            <a:r>
              <a:rPr lang="en-GB" sz="1700" spc="-10" dirty="0">
                <a:latin typeface="Cambria"/>
                <a:cs typeface="Cambria"/>
              </a:rPr>
              <a:t>to </a:t>
            </a:r>
            <a:r>
              <a:rPr lang="en-GB" sz="1700" spc="-5" dirty="0">
                <a:latin typeface="Cambria"/>
                <a:cs typeface="Cambria"/>
              </a:rPr>
              <a:t>the posterior </a:t>
            </a:r>
            <a:r>
              <a:rPr lang="en-GB" sz="1700" spc="-10" dirty="0">
                <a:latin typeface="Cambria"/>
                <a:cs typeface="Cambria"/>
              </a:rPr>
              <a:t>surface </a:t>
            </a:r>
            <a:r>
              <a:rPr lang="en-GB" sz="1700" spc="-5" dirty="0">
                <a:latin typeface="Cambria"/>
                <a:cs typeface="Cambria"/>
              </a:rPr>
              <a:t>of </a:t>
            </a:r>
            <a:r>
              <a:rPr lang="en-GB" sz="1700" dirty="0">
                <a:latin typeface="Cambria"/>
                <a:cs typeface="Cambria"/>
              </a:rPr>
              <a:t>ribs </a:t>
            </a:r>
            <a:r>
              <a:rPr lang="en-GB" sz="1700" spc="5" dirty="0">
                <a:latin typeface="Cambria"/>
                <a:cs typeface="Cambria"/>
              </a:rPr>
              <a:t> </a:t>
            </a:r>
            <a:r>
              <a:rPr lang="en-GB" sz="1700" dirty="0">
                <a:latin typeface="Cambria"/>
                <a:cs typeface="Cambria"/>
              </a:rPr>
              <a:t>2</a:t>
            </a:r>
            <a:r>
              <a:rPr lang="en-GB" sz="1700" baseline="30000" dirty="0">
                <a:latin typeface="Cambria"/>
                <a:cs typeface="Cambria"/>
              </a:rPr>
              <a:t>nd</a:t>
            </a:r>
            <a:r>
              <a:rPr lang="en-GB" sz="1700" dirty="0">
                <a:latin typeface="Cambria"/>
                <a:cs typeface="Cambria"/>
              </a:rPr>
              <a:t> - 7</a:t>
            </a:r>
            <a:r>
              <a:rPr lang="en-GB" sz="1700" baseline="30000" dirty="0">
                <a:latin typeface="Cambria"/>
                <a:cs typeface="Cambria"/>
              </a:rPr>
              <a:t>th</a:t>
            </a:r>
            <a:r>
              <a:rPr lang="en-GB" sz="1700" dirty="0">
                <a:latin typeface="Cambria"/>
                <a:cs typeface="Cambria"/>
              </a:rPr>
              <a:t> .</a:t>
            </a:r>
          </a:p>
          <a:p>
            <a:pPr marL="286385" marR="5080" indent="-274320" algn="just">
              <a:spcBef>
                <a:spcPts val="105"/>
              </a:spcBef>
              <a:buClr>
                <a:srgbClr val="FF388B"/>
              </a:buClr>
              <a:buSzPct val="76470"/>
              <a:buFont typeface="Microsoft Sans Serif"/>
              <a:buChar char=""/>
              <a:tabLst>
                <a:tab pos="287020" algn="l"/>
              </a:tabLst>
            </a:pPr>
            <a:r>
              <a:rPr lang="en-GB" sz="1700" spc="-10" dirty="0">
                <a:latin typeface="Cambria"/>
                <a:cs typeface="Cambria"/>
              </a:rPr>
              <a:t>S</a:t>
            </a:r>
            <a:r>
              <a:rPr lang="en-GB" sz="1700" spc="-15" dirty="0">
                <a:latin typeface="Cambria"/>
                <a:cs typeface="Cambria"/>
              </a:rPr>
              <a:t>e</a:t>
            </a:r>
            <a:r>
              <a:rPr lang="en-GB" sz="1700" spc="-35" dirty="0">
                <a:latin typeface="Cambria"/>
                <a:cs typeface="Cambria"/>
              </a:rPr>
              <a:t>v</a:t>
            </a:r>
            <a:r>
              <a:rPr lang="en-GB" sz="1700" dirty="0">
                <a:latin typeface="Cambria"/>
                <a:cs typeface="Cambria"/>
              </a:rPr>
              <a:t>e</a:t>
            </a:r>
            <a:r>
              <a:rPr lang="en-GB" sz="1700" spc="-10" dirty="0">
                <a:latin typeface="Cambria"/>
                <a:cs typeface="Cambria"/>
              </a:rPr>
              <a:t>n</a:t>
            </a:r>
            <a:r>
              <a:rPr lang="en-GB" sz="1700" spc="-15" dirty="0">
                <a:latin typeface="Cambria"/>
                <a:cs typeface="Cambria"/>
              </a:rPr>
              <a:t>te</a:t>
            </a:r>
            <a:r>
              <a:rPr lang="en-GB" sz="1700" dirty="0">
                <a:latin typeface="Cambria"/>
                <a:cs typeface="Cambria"/>
              </a:rPr>
              <a:t>en </a:t>
            </a:r>
            <a:r>
              <a:rPr lang="en-GB" sz="1700" spc="-5" dirty="0">
                <a:latin typeface="Cambria"/>
                <a:cs typeface="Cambria"/>
              </a:rPr>
              <a:t>m</a:t>
            </a:r>
            <a:r>
              <a:rPr lang="en-GB" sz="1700" spc="-10" dirty="0">
                <a:latin typeface="Cambria"/>
                <a:cs typeface="Cambria"/>
              </a:rPr>
              <a:t>u</a:t>
            </a:r>
            <a:r>
              <a:rPr lang="en-GB" sz="1700" dirty="0">
                <a:latin typeface="Cambria"/>
                <a:cs typeface="Cambria"/>
              </a:rPr>
              <a:t>s</a:t>
            </a:r>
            <a:r>
              <a:rPr lang="en-GB" sz="1700" spc="-10" dirty="0">
                <a:latin typeface="Cambria"/>
                <a:cs typeface="Cambria"/>
              </a:rPr>
              <a:t>c</a:t>
            </a:r>
            <a:r>
              <a:rPr lang="en-GB" sz="1700" dirty="0">
                <a:latin typeface="Cambria"/>
                <a:cs typeface="Cambria"/>
              </a:rPr>
              <a:t>les </a:t>
            </a:r>
            <a:r>
              <a:rPr lang="en-GB" sz="1700" spc="-5" dirty="0">
                <a:latin typeface="Cambria"/>
                <a:cs typeface="Cambria"/>
              </a:rPr>
              <a:t>att</a:t>
            </a:r>
            <a:r>
              <a:rPr lang="en-GB" sz="1700" spc="-20" dirty="0">
                <a:latin typeface="Cambria"/>
                <a:cs typeface="Cambria"/>
              </a:rPr>
              <a:t>a</a:t>
            </a:r>
            <a:r>
              <a:rPr lang="en-GB" sz="1700" dirty="0">
                <a:latin typeface="Cambria"/>
                <a:cs typeface="Cambria"/>
              </a:rPr>
              <a:t>ch </a:t>
            </a:r>
            <a:r>
              <a:rPr lang="en-GB" sz="1700" spc="-15" dirty="0">
                <a:latin typeface="Cambria"/>
                <a:cs typeface="Cambria"/>
              </a:rPr>
              <a:t>t</a:t>
            </a:r>
            <a:r>
              <a:rPr lang="en-GB" sz="1700" dirty="0">
                <a:latin typeface="Cambria"/>
                <a:cs typeface="Cambria"/>
              </a:rPr>
              <a:t>o </a:t>
            </a:r>
            <a:r>
              <a:rPr lang="en-GB" sz="1700" spc="-5" dirty="0">
                <a:latin typeface="Cambria"/>
                <a:cs typeface="Cambria"/>
              </a:rPr>
              <a:t>the </a:t>
            </a:r>
            <a:r>
              <a:rPr lang="en-GB" sz="1700" spc="-10" dirty="0">
                <a:latin typeface="Cambria"/>
                <a:cs typeface="Cambria"/>
              </a:rPr>
              <a:t>borders, angles,</a:t>
            </a:r>
            <a:r>
              <a:rPr lang="en-GB" sz="1700" dirty="0">
                <a:latin typeface="Cambria"/>
                <a:cs typeface="Cambria"/>
              </a:rPr>
              <a:t> r</a:t>
            </a:r>
            <a:r>
              <a:rPr lang="en-GB" sz="1700" spc="-15" dirty="0">
                <a:latin typeface="Cambria"/>
                <a:cs typeface="Cambria"/>
              </a:rPr>
              <a:t>i</a:t>
            </a:r>
            <a:r>
              <a:rPr lang="en-GB" sz="1700" dirty="0">
                <a:latin typeface="Cambria"/>
                <a:cs typeface="Cambria"/>
              </a:rPr>
              <a:t>dg</a:t>
            </a:r>
            <a:r>
              <a:rPr lang="en-GB" sz="1700" spc="-15" dirty="0">
                <a:latin typeface="Cambria"/>
                <a:cs typeface="Cambria"/>
              </a:rPr>
              <a:t>e</a:t>
            </a:r>
            <a:r>
              <a:rPr lang="en-GB" sz="1700" dirty="0">
                <a:latin typeface="Cambria"/>
                <a:cs typeface="Cambria"/>
              </a:rPr>
              <a:t>s, </a:t>
            </a:r>
            <a:r>
              <a:rPr lang="en-GB" sz="1700" spc="-5" dirty="0">
                <a:latin typeface="Cambria"/>
                <a:cs typeface="Cambria"/>
              </a:rPr>
              <a:t>bum</a:t>
            </a:r>
            <a:r>
              <a:rPr lang="en-GB" sz="1700" spc="-15" dirty="0">
                <a:latin typeface="Cambria"/>
                <a:cs typeface="Cambria"/>
              </a:rPr>
              <a:t>p</a:t>
            </a:r>
            <a:r>
              <a:rPr lang="en-GB" sz="1700" dirty="0">
                <a:latin typeface="Cambria"/>
                <a:cs typeface="Cambria"/>
              </a:rPr>
              <a:t>s,</a:t>
            </a:r>
            <a:r>
              <a:rPr lang="en-GB" sz="1700" spc="-5" dirty="0">
                <a:latin typeface="Cambria"/>
                <a:cs typeface="Cambria"/>
              </a:rPr>
              <a:t> p</a:t>
            </a:r>
            <a:r>
              <a:rPr lang="en-GB" sz="1700" spc="-25" dirty="0">
                <a:latin typeface="Cambria"/>
                <a:cs typeface="Cambria"/>
              </a:rPr>
              <a:t>r</a:t>
            </a:r>
            <a:r>
              <a:rPr lang="en-GB" sz="1700" dirty="0">
                <a:latin typeface="Cambria"/>
                <a:cs typeface="Cambria"/>
              </a:rPr>
              <a:t>oc</a:t>
            </a:r>
            <a:r>
              <a:rPr lang="en-GB" sz="1700" spc="-15" dirty="0">
                <a:latin typeface="Cambria"/>
                <a:cs typeface="Cambria"/>
              </a:rPr>
              <a:t>es</a:t>
            </a:r>
            <a:r>
              <a:rPr lang="en-GB" sz="1700" dirty="0">
                <a:latin typeface="Cambria"/>
                <a:cs typeface="Cambria"/>
              </a:rPr>
              <a:t>ses,</a:t>
            </a:r>
            <a:r>
              <a:rPr lang="en-GB" sz="1700" spc="-5" dirty="0">
                <a:latin typeface="Cambria"/>
                <a:cs typeface="Cambria"/>
              </a:rPr>
              <a:t> a</a:t>
            </a:r>
            <a:r>
              <a:rPr lang="en-GB" sz="1700" spc="-20" dirty="0">
                <a:latin typeface="Cambria"/>
                <a:cs typeface="Cambria"/>
              </a:rPr>
              <a:t>n</a:t>
            </a:r>
            <a:r>
              <a:rPr lang="en-GB" sz="1700" dirty="0">
                <a:latin typeface="Cambria"/>
                <a:cs typeface="Cambria"/>
              </a:rPr>
              <a:t>d	</a:t>
            </a:r>
            <a:r>
              <a:rPr lang="en-GB" sz="1700" spc="-25" dirty="0">
                <a:latin typeface="Cambria"/>
                <a:cs typeface="Cambria"/>
              </a:rPr>
              <a:t>f</a:t>
            </a:r>
            <a:r>
              <a:rPr lang="en-GB" sz="1700" dirty="0">
                <a:latin typeface="Cambria"/>
                <a:cs typeface="Cambria"/>
              </a:rPr>
              <a:t>o</a:t>
            </a:r>
            <a:r>
              <a:rPr lang="en-GB" sz="1700" spc="-5" dirty="0">
                <a:latin typeface="Cambria"/>
                <a:cs typeface="Cambria"/>
              </a:rPr>
              <a:t>s</a:t>
            </a:r>
            <a:r>
              <a:rPr lang="en-GB" sz="1700" dirty="0">
                <a:latin typeface="Cambria"/>
                <a:cs typeface="Cambria"/>
              </a:rPr>
              <a:t>sae	</a:t>
            </a:r>
            <a:r>
              <a:rPr lang="en-GB" sz="1700" spc="-25" dirty="0">
                <a:latin typeface="Cambria"/>
                <a:cs typeface="Cambria"/>
              </a:rPr>
              <a:t>f</a:t>
            </a:r>
            <a:r>
              <a:rPr lang="en-GB" sz="1700" dirty="0">
                <a:latin typeface="Cambria"/>
                <a:cs typeface="Cambria"/>
              </a:rPr>
              <a:t>o</a:t>
            </a:r>
            <a:r>
              <a:rPr lang="en-GB" sz="1700" spc="-10" dirty="0">
                <a:latin typeface="Cambria"/>
                <a:cs typeface="Cambria"/>
              </a:rPr>
              <a:t>u</a:t>
            </a:r>
            <a:r>
              <a:rPr lang="en-GB" sz="1700" spc="-5" dirty="0">
                <a:latin typeface="Cambria"/>
                <a:cs typeface="Cambria"/>
              </a:rPr>
              <a:t>n</a:t>
            </a:r>
            <a:r>
              <a:rPr lang="en-GB" sz="1700" dirty="0">
                <a:latin typeface="Cambria"/>
                <a:cs typeface="Cambria"/>
              </a:rPr>
              <a:t>d </a:t>
            </a:r>
            <a:r>
              <a:rPr lang="en-GB" sz="1700" spc="-5" dirty="0">
                <a:latin typeface="Cambria"/>
                <a:cs typeface="Cambria"/>
              </a:rPr>
              <a:t>o</a:t>
            </a:r>
            <a:r>
              <a:rPr lang="en-GB" sz="1700" dirty="0">
                <a:latin typeface="Cambria"/>
                <a:cs typeface="Cambria"/>
              </a:rPr>
              <a:t>n </a:t>
            </a:r>
            <a:r>
              <a:rPr lang="en-GB" sz="1700" spc="-5" dirty="0">
                <a:latin typeface="Cambria"/>
                <a:cs typeface="Cambria"/>
              </a:rPr>
              <a:t>the surface</a:t>
            </a:r>
            <a:r>
              <a:rPr lang="en-GB" sz="1700" spc="-50" dirty="0">
                <a:latin typeface="Cambria"/>
                <a:cs typeface="Cambria"/>
              </a:rPr>
              <a:t> </a:t>
            </a:r>
            <a:r>
              <a:rPr lang="en-GB" sz="1700" spc="-5" dirty="0">
                <a:latin typeface="Cambria"/>
                <a:cs typeface="Cambria"/>
              </a:rPr>
              <a:t>of</a:t>
            </a:r>
            <a:r>
              <a:rPr lang="en-GB" sz="1700" spc="-30" dirty="0">
                <a:latin typeface="Cambria"/>
                <a:cs typeface="Cambria"/>
              </a:rPr>
              <a:t> </a:t>
            </a:r>
            <a:r>
              <a:rPr lang="en-GB" sz="1700" spc="-5" dirty="0">
                <a:latin typeface="Cambria"/>
                <a:cs typeface="Cambria"/>
              </a:rPr>
              <a:t>the</a:t>
            </a:r>
            <a:r>
              <a:rPr lang="en-GB" sz="1700" spc="-30" dirty="0">
                <a:latin typeface="Cambria"/>
                <a:cs typeface="Cambria"/>
              </a:rPr>
              <a:t> </a:t>
            </a:r>
            <a:r>
              <a:rPr lang="en-GB" sz="1700" dirty="0">
                <a:latin typeface="Cambria"/>
                <a:cs typeface="Cambria"/>
              </a:rPr>
              <a:t>scapula.</a:t>
            </a:r>
          </a:p>
          <a:p>
            <a:pPr marL="286385" marR="5080" indent="-274320" algn="just">
              <a:spcBef>
                <a:spcPts val="105"/>
              </a:spcBef>
              <a:buClr>
                <a:srgbClr val="FF388B"/>
              </a:buClr>
              <a:buSzPct val="76470"/>
              <a:buFont typeface="Microsoft Sans Serif"/>
              <a:buChar char=""/>
              <a:tabLst>
                <a:tab pos="287020" algn="l"/>
              </a:tabLst>
            </a:pPr>
            <a:r>
              <a:rPr lang="en-GB" sz="1700" spc="-5" dirty="0">
                <a:latin typeface="Cambria"/>
                <a:cs typeface="Cambria"/>
              </a:rPr>
              <a:t>The</a:t>
            </a:r>
            <a:r>
              <a:rPr lang="en-GB" sz="1700" dirty="0">
                <a:latin typeface="Cambria"/>
                <a:cs typeface="Cambria"/>
              </a:rPr>
              <a:t> scapula</a:t>
            </a:r>
            <a:r>
              <a:rPr lang="en-GB" sz="1700" spc="5" dirty="0">
                <a:latin typeface="Cambria"/>
                <a:cs typeface="Cambria"/>
              </a:rPr>
              <a:t> </a:t>
            </a:r>
            <a:r>
              <a:rPr lang="en-GB" sz="1700" spc="-5" dirty="0">
                <a:latin typeface="Cambria"/>
                <a:cs typeface="Cambria"/>
              </a:rPr>
              <a:t>articulates:</a:t>
            </a:r>
          </a:p>
          <a:p>
            <a:pPr marL="12065" marR="5080" algn="just">
              <a:spcBef>
                <a:spcPts val="105"/>
              </a:spcBef>
              <a:buClr>
                <a:srgbClr val="FF388B"/>
              </a:buClr>
              <a:buSzPct val="76470"/>
              <a:tabLst>
                <a:tab pos="287020" algn="l"/>
              </a:tabLst>
            </a:pPr>
            <a:r>
              <a:rPr lang="en-GB" sz="1700" spc="-5" dirty="0">
                <a:latin typeface="Cambria"/>
                <a:cs typeface="Cambria"/>
              </a:rPr>
              <a:t>		1) with</a:t>
            </a:r>
            <a:r>
              <a:rPr lang="en-GB" sz="1700" dirty="0">
                <a:latin typeface="Cambria"/>
                <a:cs typeface="Cambria"/>
              </a:rPr>
              <a:t> </a:t>
            </a:r>
            <a:r>
              <a:rPr lang="en-GB" sz="1700" spc="-5" dirty="0">
                <a:latin typeface="Cambria"/>
                <a:cs typeface="Cambria"/>
              </a:rPr>
              <a:t>the </a:t>
            </a:r>
            <a:r>
              <a:rPr lang="en-GB" sz="1700" dirty="0">
                <a:latin typeface="Cambria"/>
                <a:cs typeface="Cambria"/>
              </a:rPr>
              <a:t> </a:t>
            </a:r>
            <a:r>
              <a:rPr lang="en-GB" sz="1700" spc="-5" dirty="0">
                <a:latin typeface="Cambria"/>
                <a:cs typeface="Cambria"/>
              </a:rPr>
              <a:t>clavicle</a:t>
            </a:r>
            <a:r>
              <a:rPr lang="en-GB" sz="1700" dirty="0">
                <a:latin typeface="Cambria"/>
                <a:cs typeface="Cambria"/>
              </a:rPr>
              <a:t> </a:t>
            </a:r>
            <a:r>
              <a:rPr lang="en-GB" sz="1700" spc="-10" dirty="0">
                <a:latin typeface="Cambria"/>
                <a:cs typeface="Cambria"/>
              </a:rPr>
              <a:t>to</a:t>
            </a:r>
            <a:r>
              <a:rPr lang="en-GB" sz="1700" spc="-5" dirty="0">
                <a:latin typeface="Cambria"/>
                <a:cs typeface="Cambria"/>
              </a:rPr>
              <a:t> </a:t>
            </a:r>
            <a:r>
              <a:rPr lang="en-GB" sz="1700" spc="-10" dirty="0">
                <a:latin typeface="Cambria"/>
                <a:cs typeface="Cambria"/>
              </a:rPr>
              <a:t>form</a:t>
            </a:r>
            <a:r>
              <a:rPr lang="en-GB" sz="1700" spc="-5" dirty="0">
                <a:latin typeface="Cambria"/>
                <a:cs typeface="Cambria"/>
              </a:rPr>
              <a:t> the</a:t>
            </a:r>
            <a:r>
              <a:rPr lang="en-GB" sz="1700" dirty="0">
                <a:latin typeface="Cambria"/>
                <a:cs typeface="Cambria"/>
              </a:rPr>
              <a:t> </a:t>
            </a:r>
            <a:r>
              <a:rPr lang="en-GB" sz="1700" spc="-10" dirty="0">
                <a:latin typeface="Cambria"/>
                <a:cs typeface="Cambria"/>
              </a:rPr>
              <a:t>pectoral</a:t>
            </a:r>
            <a:r>
              <a:rPr lang="en-GB" sz="1700" spc="355" dirty="0">
                <a:latin typeface="Cambria"/>
                <a:cs typeface="Cambria"/>
              </a:rPr>
              <a:t> </a:t>
            </a:r>
            <a:r>
              <a:rPr lang="en-GB" sz="1700" spc="-10" dirty="0">
                <a:latin typeface="Cambria"/>
                <a:cs typeface="Cambria"/>
              </a:rPr>
              <a:t>girdle or acromioclavicular joint or </a:t>
            </a:r>
          </a:p>
          <a:p>
            <a:pPr marL="12065" marR="5080" algn="just">
              <a:spcBef>
                <a:spcPts val="105"/>
              </a:spcBef>
              <a:buClr>
                <a:srgbClr val="FF388B"/>
              </a:buClr>
              <a:buSzPct val="76470"/>
              <a:tabLst>
                <a:tab pos="287020" algn="l"/>
              </a:tabLst>
            </a:pPr>
            <a:r>
              <a:rPr lang="en-GB" sz="1700" spc="-10" dirty="0">
                <a:latin typeface="Cambria"/>
                <a:cs typeface="Cambria"/>
              </a:rPr>
              <a:t>			art. </a:t>
            </a:r>
            <a:r>
              <a:rPr lang="en-GB" sz="1700" spc="-10" dirty="0" err="1">
                <a:latin typeface="Cambria"/>
                <a:cs typeface="Cambria"/>
              </a:rPr>
              <a:t>acromioclavicularis</a:t>
            </a:r>
            <a:r>
              <a:rPr lang="en-GB" sz="1700" spc="-10" dirty="0">
                <a:latin typeface="Cambria"/>
                <a:cs typeface="Cambria"/>
              </a:rPr>
              <a:t>, </a:t>
            </a:r>
            <a:r>
              <a:rPr lang="en-GB" sz="1700" spc="-5" dirty="0">
                <a:latin typeface="Cambria"/>
                <a:cs typeface="Cambria"/>
              </a:rPr>
              <a:t>which</a:t>
            </a:r>
            <a:r>
              <a:rPr lang="en-GB" sz="1700" dirty="0">
                <a:latin typeface="Cambria"/>
                <a:cs typeface="Cambria"/>
              </a:rPr>
              <a:t> </a:t>
            </a:r>
            <a:r>
              <a:rPr lang="en-GB" sz="1700" spc="-5" dirty="0">
                <a:latin typeface="Cambria"/>
                <a:cs typeface="Cambria"/>
              </a:rPr>
              <a:t>supports</a:t>
            </a:r>
            <a:r>
              <a:rPr lang="en-GB" sz="1700" dirty="0">
                <a:latin typeface="Cambria"/>
                <a:cs typeface="Cambria"/>
              </a:rPr>
              <a:t> </a:t>
            </a:r>
            <a:r>
              <a:rPr lang="en-GB" sz="1700" spc="-10" dirty="0">
                <a:latin typeface="Cambria"/>
                <a:cs typeface="Cambria"/>
              </a:rPr>
              <a:t>movements</a:t>
            </a:r>
            <a:r>
              <a:rPr lang="en-GB" sz="1700" spc="-5" dirty="0">
                <a:latin typeface="Cambria"/>
                <a:cs typeface="Cambria"/>
              </a:rPr>
              <a:t> of</a:t>
            </a:r>
            <a:r>
              <a:rPr lang="en-GB" sz="1700" dirty="0">
                <a:latin typeface="Cambria"/>
                <a:cs typeface="Cambria"/>
              </a:rPr>
              <a:t> </a:t>
            </a:r>
            <a:r>
              <a:rPr lang="en-GB" sz="1700" spc="-5" dirty="0">
                <a:latin typeface="Cambria"/>
                <a:cs typeface="Cambria"/>
              </a:rPr>
              <a:t>the </a:t>
            </a:r>
            <a:r>
              <a:rPr lang="en-GB" sz="1700" dirty="0">
                <a:latin typeface="Cambria"/>
                <a:cs typeface="Cambria"/>
              </a:rPr>
              <a:t> </a:t>
            </a:r>
            <a:r>
              <a:rPr lang="en-GB" sz="1700" spc="-5" dirty="0">
                <a:latin typeface="Cambria"/>
                <a:cs typeface="Cambria"/>
              </a:rPr>
              <a:t>humerus.</a:t>
            </a:r>
          </a:p>
          <a:p>
            <a:pPr marL="12065" marR="5080" algn="just">
              <a:spcBef>
                <a:spcPts val="105"/>
              </a:spcBef>
              <a:buClr>
                <a:srgbClr val="FF388B"/>
              </a:buClr>
              <a:buSzPct val="76470"/>
              <a:tabLst>
                <a:tab pos="287020" algn="l"/>
              </a:tabLst>
            </a:pPr>
            <a:r>
              <a:rPr lang="en-GB" sz="1700" spc="-5" dirty="0">
                <a:latin typeface="Cambria"/>
                <a:cs typeface="Cambria"/>
              </a:rPr>
              <a:t>		2) with</a:t>
            </a:r>
            <a:r>
              <a:rPr lang="en-GB" sz="1700" dirty="0">
                <a:latin typeface="Cambria"/>
                <a:cs typeface="Cambria"/>
              </a:rPr>
              <a:t> </a:t>
            </a:r>
            <a:r>
              <a:rPr lang="en-GB" sz="1700" spc="-5" dirty="0">
                <a:latin typeface="Cambria"/>
                <a:cs typeface="Cambria"/>
              </a:rPr>
              <a:t>the </a:t>
            </a:r>
            <a:r>
              <a:rPr lang="en-GB" sz="1700" dirty="0">
                <a:latin typeface="Cambria"/>
                <a:cs typeface="Cambria"/>
              </a:rPr>
              <a:t> </a:t>
            </a:r>
            <a:r>
              <a:rPr lang="en-GB" sz="1700" spc="-5" dirty="0">
                <a:latin typeface="Cambria"/>
                <a:cs typeface="Cambria"/>
              </a:rPr>
              <a:t>humerus</a:t>
            </a:r>
            <a:r>
              <a:rPr lang="en-GB" sz="1700" dirty="0">
                <a:latin typeface="Cambria"/>
                <a:cs typeface="Cambria"/>
              </a:rPr>
              <a:t> </a:t>
            </a:r>
            <a:r>
              <a:rPr lang="en-GB" sz="1700" spc="-10" dirty="0">
                <a:latin typeface="Cambria"/>
                <a:cs typeface="Cambria"/>
              </a:rPr>
              <a:t>to</a:t>
            </a:r>
            <a:r>
              <a:rPr lang="en-GB" sz="1700" spc="-5" dirty="0">
                <a:latin typeface="Cambria"/>
                <a:cs typeface="Cambria"/>
              </a:rPr>
              <a:t> </a:t>
            </a:r>
            <a:r>
              <a:rPr lang="en-GB" sz="1700" spc="-10" dirty="0">
                <a:latin typeface="Cambria"/>
                <a:cs typeface="Cambria"/>
              </a:rPr>
              <a:t>form</a:t>
            </a:r>
            <a:r>
              <a:rPr lang="en-GB" sz="1700" spc="-5" dirty="0">
                <a:latin typeface="Cambria"/>
                <a:cs typeface="Cambria"/>
              </a:rPr>
              <a:t> </a:t>
            </a:r>
            <a:r>
              <a:rPr lang="en-GB" sz="1600" dirty="0">
                <a:latin typeface="Book Antiqua" panose="02040602050305030304" pitchFamily="18" charset="0"/>
              </a:rPr>
              <a:t>glenohumeral (shoulder) joint (art. humeri)</a:t>
            </a:r>
          </a:p>
        </p:txBody>
      </p:sp>
      <p:pic>
        <p:nvPicPr>
          <p:cNvPr id="4" name="Picture 2">
            <a:extLst>
              <a:ext uri="{FF2B5EF4-FFF2-40B4-BE49-F238E27FC236}">
                <a16:creationId xmlns:a16="http://schemas.microsoft.com/office/drawing/2014/main" id="{A5BFE108-5FA5-E3B0-2459-954C9E7F37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250" t="22000" r="31250" b="10001"/>
          <a:stretch>
            <a:fillRect/>
          </a:stretch>
        </p:blipFill>
        <p:spPr bwMode="auto">
          <a:xfrm>
            <a:off x="468312" y="2997276"/>
            <a:ext cx="3237267" cy="3673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a:extLst>
              <a:ext uri="{FF2B5EF4-FFF2-40B4-BE49-F238E27FC236}">
                <a16:creationId xmlns:a16="http://schemas.microsoft.com/office/drawing/2014/main" id="{0CC69E2F-35C1-A901-207D-B1B37EC85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250" t="17444" r="30624" b="7001"/>
          <a:stretch>
            <a:fillRect/>
          </a:stretch>
        </p:blipFill>
        <p:spPr bwMode="auto">
          <a:xfrm>
            <a:off x="3609409" y="2997276"/>
            <a:ext cx="3117949" cy="3860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2">
            <a:extLst>
              <a:ext uri="{FF2B5EF4-FFF2-40B4-BE49-F238E27FC236}">
                <a16:creationId xmlns:a16="http://schemas.microsoft.com/office/drawing/2014/main" id="{A8021E84-AE92-91BE-E7ED-E91D2F31C0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321" t="8488" r="35660" b="15385"/>
          <a:stretch>
            <a:fillRect/>
          </a:stretch>
        </p:blipFill>
        <p:spPr bwMode="auto">
          <a:xfrm>
            <a:off x="6877050" y="2908300"/>
            <a:ext cx="2105025" cy="3916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878919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Sternoclavicualr</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539552" y="2286000"/>
            <a:ext cx="3888432" cy="4495800"/>
          </a:xfrm>
        </p:spPr>
        <p:txBody>
          <a:bodyPr>
            <a:normAutofit fontScale="92500" lnSpcReduction="20000"/>
          </a:bodyPr>
          <a:lstStyle/>
          <a:p>
            <a:pPr algn="l" rtl="0"/>
            <a:r>
              <a:rPr lang="en-US" sz="2000" dirty="0"/>
              <a:t>The </a:t>
            </a:r>
            <a:r>
              <a:rPr lang="en-US" sz="2000" b="1" dirty="0">
                <a:solidFill>
                  <a:srgbClr val="FF0000"/>
                </a:solidFill>
              </a:rPr>
              <a:t>anterior</a:t>
            </a:r>
            <a:r>
              <a:rPr lang="en-US" sz="2000" dirty="0">
                <a:solidFill>
                  <a:srgbClr val="FF0000"/>
                </a:solidFill>
              </a:rPr>
              <a:t> and </a:t>
            </a:r>
            <a:r>
              <a:rPr lang="en-US" sz="2000" b="1" dirty="0">
                <a:solidFill>
                  <a:srgbClr val="FF0000"/>
                </a:solidFill>
              </a:rPr>
              <a:t>posterior </a:t>
            </a:r>
            <a:br>
              <a:rPr lang="en-US" sz="2000" b="1" dirty="0"/>
            </a:br>
            <a:r>
              <a:rPr lang="en-US" sz="2000" b="1" dirty="0">
                <a:solidFill>
                  <a:srgbClr val="C00000"/>
                </a:solidFill>
              </a:rPr>
              <a:t>sternoclavicular ligaments</a:t>
            </a:r>
            <a:r>
              <a:rPr lang="en-US" sz="2000" dirty="0">
                <a:solidFill>
                  <a:srgbClr val="C00000"/>
                </a:solidFill>
              </a:rPr>
              <a:t> </a:t>
            </a:r>
            <a:br>
              <a:rPr lang="en-US" sz="2000" dirty="0">
                <a:solidFill>
                  <a:srgbClr val="C00000"/>
                </a:solidFill>
              </a:rPr>
            </a:br>
            <a:r>
              <a:rPr lang="en-US" sz="2000" dirty="0"/>
              <a:t>are found anterior and posterior to the joint.</a:t>
            </a:r>
          </a:p>
          <a:p>
            <a:pPr algn="l" rtl="0"/>
            <a:r>
              <a:rPr lang="en-US" sz="2000" dirty="0"/>
              <a:t>The </a:t>
            </a:r>
            <a:r>
              <a:rPr lang="en-US" sz="2000" b="1" dirty="0">
                <a:solidFill>
                  <a:srgbClr val="C00000"/>
                </a:solidFill>
              </a:rPr>
              <a:t>interclavicular ligament</a:t>
            </a:r>
            <a:r>
              <a:rPr lang="en-US" sz="2000" dirty="0"/>
              <a:t> </a:t>
            </a:r>
            <a:br>
              <a:rPr lang="en-US" sz="2000" dirty="0"/>
            </a:br>
            <a:r>
              <a:rPr lang="en-US" sz="2000" dirty="0"/>
              <a:t>links the ends of the two clavicles to each other and to the superior surface of the manubrium of the sternum.</a:t>
            </a:r>
          </a:p>
          <a:p>
            <a:pPr algn="l" rtl="0"/>
            <a:r>
              <a:rPr lang="en-US" sz="2000" dirty="0"/>
              <a:t>The</a:t>
            </a:r>
            <a:r>
              <a:rPr lang="en-US" sz="2000" dirty="0">
                <a:solidFill>
                  <a:srgbClr val="C00000"/>
                </a:solidFill>
              </a:rPr>
              <a:t> </a:t>
            </a:r>
            <a:r>
              <a:rPr lang="en-US" sz="2000" b="1" dirty="0">
                <a:solidFill>
                  <a:srgbClr val="C00000"/>
                </a:solidFill>
              </a:rPr>
              <a:t>costoclavicular ligament</a:t>
            </a:r>
            <a:r>
              <a:rPr lang="en-US" sz="2000" dirty="0"/>
              <a:t> is positioned laterally to the joint and links the proximal end of the clavicle to the first rib and related costal cartilage, </a:t>
            </a:r>
            <a:r>
              <a:rPr lang="en-GB" sz="1900" dirty="0"/>
              <a:t>limiting elevation of the pectoral girdle</a:t>
            </a:r>
            <a:endParaRPr lang="en-US" sz="1900" dirty="0"/>
          </a:p>
          <a:p>
            <a:pPr algn="l" rtl="0"/>
            <a:endParaRPr lang="en-US" sz="2000" dirty="0"/>
          </a:p>
        </p:txBody>
      </p:sp>
      <p:pic>
        <p:nvPicPr>
          <p:cNvPr id="2050" name="Picture 2" descr="http://www.shoulderdoc.co.uk/images/uploaded/sternoclavicular%20jointweb.jpg"/>
          <p:cNvPicPr>
            <a:picLocks noChangeAspect="1" noChangeArrowheads="1"/>
          </p:cNvPicPr>
          <p:nvPr/>
        </p:nvPicPr>
        <p:blipFill>
          <a:blip r:embed="rId2" cstate="print"/>
          <a:srcRect/>
          <a:stretch>
            <a:fillRect/>
          </a:stretch>
        </p:blipFill>
        <p:spPr bwMode="auto">
          <a:xfrm>
            <a:off x="5029200" y="3138637"/>
            <a:ext cx="4114800" cy="2728763"/>
          </a:xfrm>
          <a:prstGeom prst="rect">
            <a:avLst/>
          </a:prstGeom>
          <a:noFill/>
        </p:spPr>
      </p:pic>
      <p:sp>
        <p:nvSpPr>
          <p:cNvPr id="7"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Ligaments of </a:t>
            </a:r>
            <a:r>
              <a:rPr kumimoji="0" lang="en-US" sz="2400" b="1" i="0" u="none" strike="noStrike" kern="1200" cap="none" spc="0" normalizeH="0" baseline="0" noProof="0" dirty="0" err="1">
                <a:ln>
                  <a:noFill/>
                </a:ln>
                <a:solidFill>
                  <a:schemeClr val="accent1">
                    <a:lumMod val="75000"/>
                  </a:schemeClr>
                </a:solidFill>
                <a:effectLst/>
                <a:uLnTx/>
                <a:uFillTx/>
                <a:latin typeface="+mj-lt"/>
                <a:ea typeface="+mj-ea"/>
                <a:cs typeface="+mj-cs"/>
              </a:rPr>
              <a:t>sternoclavicular</a:t>
            </a: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 joint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lstStyle/>
          <a:p>
            <a:r>
              <a:rPr lang="en-US" dirty="0">
                <a:solidFill>
                  <a:schemeClr val="bg1">
                    <a:lumMod val="95000"/>
                  </a:schemeClr>
                </a:solidFill>
              </a:rPr>
              <a:t>2) Acromioclavicular joint</a:t>
            </a:r>
          </a:p>
        </p:txBody>
      </p:sp>
      <p:sp>
        <p:nvSpPr>
          <p:cNvPr id="8" name="Content Placeholder 7"/>
          <p:cNvSpPr>
            <a:spLocks noGrp="1"/>
          </p:cNvSpPr>
          <p:nvPr>
            <p:ph sz="quarter" idx="1"/>
          </p:nvPr>
        </p:nvSpPr>
        <p:spPr>
          <a:xfrm>
            <a:off x="533400" y="1981200"/>
            <a:ext cx="4187952" cy="4495800"/>
          </a:xfrm>
        </p:spPr>
        <p:txBody>
          <a:bodyPr>
            <a:normAutofit/>
          </a:bodyPr>
          <a:lstStyle/>
          <a:p>
            <a:r>
              <a:rPr lang="en-US" sz="2000" dirty="0"/>
              <a:t>The AC joint is </a:t>
            </a:r>
            <a:r>
              <a:rPr lang="en-GB" sz="2000" dirty="0"/>
              <a:t>plane type of synovial joint, </a:t>
            </a:r>
            <a:r>
              <a:rPr lang="en-US" sz="2000" dirty="0"/>
              <a:t>located at the tip of the shoulder where the acromion portion of scapula and clavicle join together. </a:t>
            </a:r>
          </a:p>
          <a:p>
            <a:pPr algn="l" rtl="0"/>
            <a:r>
              <a:rPr lang="en-US" sz="2000" dirty="0"/>
              <a:t>The AC joint is not as mobile as the large main shoulder joint and </a:t>
            </a:r>
            <a:r>
              <a:rPr lang="en-US" sz="2000" dirty="0">
                <a:solidFill>
                  <a:srgbClr val="C00000"/>
                </a:solidFill>
              </a:rPr>
              <a:t>only moves when the shoulder is overhead or across the chest </a:t>
            </a:r>
            <a:r>
              <a:rPr lang="en-US" sz="2000" dirty="0"/>
              <a:t>(adducted).</a:t>
            </a:r>
          </a:p>
          <a:p>
            <a:pPr algn="l" rtl="0"/>
            <a:r>
              <a:rPr lang="en-US" sz="2000" dirty="0"/>
              <a:t>The joint is partly filled with a thick pad of cartilage, known as the </a:t>
            </a:r>
            <a:r>
              <a:rPr lang="en-US" sz="2000" b="1" dirty="0"/>
              <a:t>meniscus</a:t>
            </a:r>
            <a:r>
              <a:rPr lang="en-US" sz="2000" dirty="0"/>
              <a:t>, </a:t>
            </a:r>
            <a:r>
              <a:rPr lang="en-US" sz="2000" dirty="0" err="1"/>
              <a:t>wich</a:t>
            </a:r>
            <a:r>
              <a:rPr lang="en-US" sz="2000" dirty="0"/>
              <a:t> allows the joint to move. </a:t>
            </a:r>
          </a:p>
        </p:txBody>
      </p:sp>
      <p:pic>
        <p:nvPicPr>
          <p:cNvPr id="18434" name="Picture 2" descr="http://www.shoulderdoc.co.uk/images/uploaded/acj%20bones.jpg"/>
          <p:cNvPicPr>
            <a:picLocks noChangeAspect="1" noChangeArrowheads="1"/>
          </p:cNvPicPr>
          <p:nvPr/>
        </p:nvPicPr>
        <p:blipFill>
          <a:blip r:embed="rId2" cstate="print"/>
          <a:srcRect l="12000" b="13455"/>
          <a:stretch>
            <a:fillRect/>
          </a:stretch>
        </p:blipFill>
        <p:spPr bwMode="auto">
          <a:xfrm>
            <a:off x="5334000" y="2362200"/>
            <a:ext cx="3352800" cy="3200400"/>
          </a:xfrm>
          <a:prstGeom prst="rect">
            <a:avLst/>
          </a:prstGeom>
          <a:noFill/>
        </p:spPr>
      </p:pic>
      <p:sp>
        <p:nvSpPr>
          <p:cNvPr id="6" name="Rectangle 5"/>
          <p:cNvSpPr/>
          <p:nvPr/>
        </p:nvSpPr>
        <p:spPr>
          <a:xfrm>
            <a:off x="6019800" y="5638800"/>
            <a:ext cx="2094997" cy="369332"/>
          </a:xfrm>
          <a:prstGeom prst="rect">
            <a:avLst/>
          </a:prstGeom>
        </p:spPr>
        <p:txBody>
          <a:bodyPr wrap="none">
            <a:spAutoFit/>
          </a:bodyPr>
          <a:lstStyle/>
          <a:p>
            <a:r>
              <a:rPr lang="en-US" b="1" dirty="0">
                <a:solidFill>
                  <a:schemeClr val="accent1">
                    <a:lumMod val="50000"/>
                  </a:schemeClr>
                </a:solidFill>
              </a:rPr>
              <a:t>Synovial plane joint</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lstStyle/>
          <a:p>
            <a:r>
              <a:rPr lang="en-US" dirty="0">
                <a:solidFill>
                  <a:schemeClr val="bg1">
                    <a:lumMod val="95000"/>
                  </a:schemeClr>
                </a:solidFill>
              </a:rPr>
              <a:t>2) Acromioclavicular joint</a:t>
            </a:r>
          </a:p>
        </p:txBody>
      </p:sp>
      <p:sp>
        <p:nvSpPr>
          <p:cNvPr id="6" name="Rectangle 5"/>
          <p:cNvSpPr/>
          <p:nvPr/>
        </p:nvSpPr>
        <p:spPr>
          <a:xfrm>
            <a:off x="2915816" y="6488668"/>
            <a:ext cx="2094997" cy="369332"/>
          </a:xfrm>
          <a:prstGeom prst="rect">
            <a:avLst/>
          </a:prstGeom>
        </p:spPr>
        <p:txBody>
          <a:bodyPr wrap="none">
            <a:spAutoFit/>
          </a:bodyPr>
          <a:lstStyle/>
          <a:p>
            <a:r>
              <a:rPr lang="en-US" b="1" dirty="0">
                <a:solidFill>
                  <a:schemeClr val="accent1">
                    <a:lumMod val="50000"/>
                  </a:schemeClr>
                </a:solidFill>
              </a:rPr>
              <a:t>Synovial plane joint</a:t>
            </a:r>
          </a:p>
        </p:txBody>
      </p:sp>
      <p:pic>
        <p:nvPicPr>
          <p:cNvPr id="4" name="Picture 3">
            <a:extLst>
              <a:ext uri="{FF2B5EF4-FFF2-40B4-BE49-F238E27FC236}">
                <a16:creationId xmlns:a16="http://schemas.microsoft.com/office/drawing/2014/main" id="{8F17151A-3A69-9BC6-8B68-E48FAFAE1168}"/>
              </a:ext>
            </a:extLst>
          </p:cNvPr>
          <p:cNvPicPr>
            <a:picLocks noChangeAspect="1"/>
          </p:cNvPicPr>
          <p:nvPr/>
        </p:nvPicPr>
        <p:blipFill>
          <a:blip r:embed="rId2"/>
          <a:stretch>
            <a:fillRect/>
          </a:stretch>
        </p:blipFill>
        <p:spPr>
          <a:xfrm>
            <a:off x="2411760" y="1971486"/>
            <a:ext cx="5544616" cy="4611876"/>
          </a:xfrm>
          <a:prstGeom prst="rect">
            <a:avLst/>
          </a:prstGeom>
        </p:spPr>
      </p:pic>
      <p:sp>
        <p:nvSpPr>
          <p:cNvPr id="10" name="TextBox 9">
            <a:extLst>
              <a:ext uri="{FF2B5EF4-FFF2-40B4-BE49-F238E27FC236}">
                <a16:creationId xmlns:a16="http://schemas.microsoft.com/office/drawing/2014/main" id="{AE8EC51E-88C0-D4EF-2713-0DB2777B23E1}"/>
              </a:ext>
            </a:extLst>
          </p:cNvPr>
          <p:cNvSpPr txBox="1"/>
          <p:nvPr/>
        </p:nvSpPr>
        <p:spPr>
          <a:xfrm>
            <a:off x="180020" y="1397070"/>
            <a:ext cx="7560332" cy="646331"/>
          </a:xfrm>
          <a:prstGeom prst="rect">
            <a:avLst/>
          </a:prstGeom>
          <a:noFill/>
        </p:spPr>
        <p:txBody>
          <a:bodyPr wrap="square">
            <a:spAutoFit/>
          </a:bodyPr>
          <a:lstStyle/>
          <a:p>
            <a:r>
              <a:rPr lang="en-GB" dirty="0"/>
              <a:t>The articular surfaces, covered with fibrocartilage, are separated by an incomplete wedge-shaped articular disc.</a:t>
            </a:r>
          </a:p>
        </p:txBody>
      </p:sp>
    </p:spTree>
    <p:extLst>
      <p:ext uri="{BB962C8B-B14F-4D97-AF65-F5344CB8AC3E}">
        <p14:creationId xmlns:p14="http://schemas.microsoft.com/office/powerpoint/2010/main" val="27774597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lstStyle/>
          <a:p>
            <a:r>
              <a:rPr lang="en-US" dirty="0">
                <a:solidFill>
                  <a:schemeClr val="bg1">
                    <a:lumMod val="95000"/>
                  </a:schemeClr>
                </a:solidFill>
              </a:rPr>
              <a:t>2) Acromioclavicular joint</a:t>
            </a:r>
          </a:p>
        </p:txBody>
      </p:sp>
      <p:pic>
        <p:nvPicPr>
          <p:cNvPr id="18434" name="Picture 2" descr="http://www.shoulderdoc.co.uk/images/uploaded/acj%20bones.jpg"/>
          <p:cNvPicPr>
            <a:picLocks noChangeAspect="1" noChangeArrowheads="1"/>
          </p:cNvPicPr>
          <p:nvPr/>
        </p:nvPicPr>
        <p:blipFill>
          <a:blip r:embed="rId2" cstate="print"/>
          <a:srcRect l="12000" b="13455"/>
          <a:stretch>
            <a:fillRect/>
          </a:stretch>
        </p:blipFill>
        <p:spPr bwMode="auto">
          <a:xfrm>
            <a:off x="2913930" y="3789040"/>
            <a:ext cx="3132798" cy="2990398"/>
          </a:xfrm>
          <a:prstGeom prst="rect">
            <a:avLst/>
          </a:prstGeom>
          <a:noFill/>
        </p:spPr>
      </p:pic>
      <p:sp>
        <p:nvSpPr>
          <p:cNvPr id="6" name="Rectangle 5"/>
          <p:cNvSpPr/>
          <p:nvPr/>
        </p:nvSpPr>
        <p:spPr>
          <a:xfrm>
            <a:off x="6019800" y="5638800"/>
            <a:ext cx="2094997" cy="369332"/>
          </a:xfrm>
          <a:prstGeom prst="rect">
            <a:avLst/>
          </a:prstGeom>
        </p:spPr>
        <p:txBody>
          <a:bodyPr wrap="none">
            <a:spAutoFit/>
          </a:bodyPr>
          <a:lstStyle/>
          <a:p>
            <a:r>
              <a:rPr lang="en-US" b="1" dirty="0">
                <a:solidFill>
                  <a:schemeClr val="accent1">
                    <a:lumMod val="50000"/>
                  </a:schemeClr>
                </a:solidFill>
              </a:rPr>
              <a:t>Synovial plane joint</a:t>
            </a:r>
          </a:p>
        </p:txBody>
      </p:sp>
      <p:pic>
        <p:nvPicPr>
          <p:cNvPr id="9" name="object 2">
            <a:extLst>
              <a:ext uri="{FF2B5EF4-FFF2-40B4-BE49-F238E27FC236}">
                <a16:creationId xmlns:a16="http://schemas.microsoft.com/office/drawing/2014/main" id="{EFD0B22A-91C4-C0D3-882D-955A16FF4286}"/>
              </a:ext>
            </a:extLst>
          </p:cNvPr>
          <p:cNvPicPr>
            <a:picLocks noGrp="1"/>
          </p:cNvPicPr>
          <p:nvPr>
            <p:ph idx="1"/>
          </p:nvPr>
        </p:nvPicPr>
        <p:blipFill rotWithShape="1">
          <a:blip r:embed="rId3" cstate="print"/>
          <a:srcRect t="59499" b="2607"/>
          <a:stretch/>
        </p:blipFill>
        <p:spPr>
          <a:xfrm>
            <a:off x="457200" y="1493838"/>
            <a:ext cx="7283152" cy="2393696"/>
          </a:xfrm>
          <a:prstGeom prst="rect">
            <a:avLst/>
          </a:prstGeom>
        </p:spPr>
      </p:pic>
      <p:sp>
        <p:nvSpPr>
          <p:cNvPr id="10" name="TextBox 9">
            <a:extLst>
              <a:ext uri="{FF2B5EF4-FFF2-40B4-BE49-F238E27FC236}">
                <a16:creationId xmlns:a16="http://schemas.microsoft.com/office/drawing/2014/main" id="{CBD2428C-367F-0816-1FD9-7B97AECD81F5}"/>
              </a:ext>
            </a:extLst>
          </p:cNvPr>
          <p:cNvSpPr txBox="1"/>
          <p:nvPr/>
        </p:nvSpPr>
        <p:spPr>
          <a:xfrm>
            <a:off x="3923928" y="1692276"/>
            <a:ext cx="1944216" cy="338554"/>
          </a:xfrm>
          <a:prstGeom prst="rect">
            <a:avLst/>
          </a:prstGeom>
          <a:solidFill>
            <a:schemeClr val="bg2"/>
          </a:solidFill>
        </p:spPr>
        <p:txBody>
          <a:bodyPr wrap="square" rtlCol="0">
            <a:spAutoFit/>
          </a:bodyPr>
          <a:lstStyle/>
          <a:p>
            <a:r>
              <a:rPr lang="en-GB" sz="1600" dirty="0" err="1">
                <a:solidFill>
                  <a:schemeClr val="bg1"/>
                </a:solidFill>
                <a:latin typeface="Times New Roman" panose="02020603050405020304" pitchFamily="18" charset="0"/>
                <a:cs typeface="Times New Roman" panose="02020603050405020304" pitchFamily="18" charset="0"/>
              </a:rPr>
              <a:t>acromii</a:t>
            </a:r>
            <a:r>
              <a:rPr lang="en-GB" sz="1600" dirty="0">
                <a:solidFill>
                  <a:schemeClr val="bg1"/>
                </a:solidFill>
                <a:latin typeface="Times New Roman" panose="02020603050405020304" pitchFamily="18" charset="0"/>
                <a:cs typeface="Times New Roman" panose="02020603050405020304" pitchFamily="18" charset="0"/>
              </a:rPr>
              <a:t> of acromion</a:t>
            </a:r>
            <a:endParaRPr lang="sr-Latn-RS" sz="1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55596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 </a:t>
            </a:r>
            <a:r>
              <a:rPr lang="en-US" sz="2400" dirty="0" err="1">
                <a:solidFill>
                  <a:schemeClr val="bg1">
                    <a:lumMod val="95000"/>
                  </a:schemeClr>
                </a:solidFill>
              </a:rPr>
              <a:t>Acromioclavicualr</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2376" y="1905000"/>
            <a:ext cx="8768424" cy="2667000"/>
          </a:xfrm>
        </p:spPr>
        <p:txBody>
          <a:bodyPr>
            <a:normAutofit/>
          </a:bodyPr>
          <a:lstStyle/>
          <a:p>
            <a:pPr algn="l" rtl="0"/>
            <a:r>
              <a:rPr lang="en-US" sz="2000" b="1" dirty="0">
                <a:solidFill>
                  <a:srgbClr val="C00000"/>
                </a:solidFill>
              </a:rPr>
              <a:t>The superior and inferior acromioclavicular ligament, </a:t>
            </a:r>
            <a:r>
              <a:rPr lang="en-US" sz="2000" dirty="0"/>
              <a:t>which attach the clavicle to the acromion of the scapula.</a:t>
            </a:r>
          </a:p>
          <a:p>
            <a:pPr algn="l" rtl="0">
              <a:buNone/>
            </a:pPr>
            <a:endParaRPr lang="en-US" sz="2000" b="1" dirty="0"/>
          </a:p>
          <a:p>
            <a:pPr algn="l" rtl="0"/>
            <a:r>
              <a:rPr lang="en-US" sz="2000" b="1" dirty="0">
                <a:solidFill>
                  <a:srgbClr val="C00000"/>
                </a:solidFill>
              </a:rPr>
              <a:t>The coracoclavicular ligament,  </a:t>
            </a:r>
            <a:r>
              <a:rPr lang="en-US" sz="2000" dirty="0"/>
              <a:t>which consists of two ligaments, the conoid and the trapezoid ligaments.</a:t>
            </a:r>
          </a:p>
          <a:p>
            <a:pPr algn="l" rtl="0"/>
            <a:endParaRPr lang="en-US" sz="2000" dirty="0"/>
          </a:p>
        </p:txBody>
      </p:sp>
      <p:sp>
        <p:nvSpPr>
          <p:cNvPr id="7" name="Title 1"/>
          <p:cNvSpPr txBox="1">
            <a:spLocks/>
          </p:cNvSpPr>
          <p:nvPr/>
        </p:nvSpPr>
        <p:spPr>
          <a:xfrm>
            <a:off x="603672" y="12573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Ligaments of acromioclavicular joint :</a:t>
            </a:r>
          </a:p>
        </p:txBody>
      </p:sp>
      <p:pic>
        <p:nvPicPr>
          <p:cNvPr id="6" name="Picture 5">
            <a:extLst>
              <a:ext uri="{FF2B5EF4-FFF2-40B4-BE49-F238E27FC236}">
                <a16:creationId xmlns:a16="http://schemas.microsoft.com/office/drawing/2014/main" id="{12672279-6B5F-5159-78E9-5150FAF3DF64}"/>
              </a:ext>
            </a:extLst>
          </p:cNvPr>
          <p:cNvPicPr>
            <a:picLocks noChangeAspect="1"/>
          </p:cNvPicPr>
          <p:nvPr/>
        </p:nvPicPr>
        <p:blipFill>
          <a:blip r:embed="rId2"/>
          <a:stretch>
            <a:fillRect/>
          </a:stretch>
        </p:blipFill>
        <p:spPr>
          <a:xfrm>
            <a:off x="1318907" y="3666323"/>
            <a:ext cx="7447141" cy="3182954"/>
          </a:xfrm>
          <a:prstGeom prst="rect">
            <a:avLst/>
          </a:prstGeom>
        </p:spPr>
      </p:pic>
    </p:spTree>
    <p:extLst>
      <p:ext uri="{BB962C8B-B14F-4D97-AF65-F5344CB8AC3E}">
        <p14:creationId xmlns:p14="http://schemas.microsoft.com/office/powerpoint/2010/main" val="37589574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err="1">
                <a:solidFill>
                  <a:schemeClr val="bg1">
                    <a:lumMod val="95000"/>
                  </a:schemeClr>
                </a:solidFill>
              </a:rPr>
              <a:t>Acromioclavicualr</a:t>
            </a:r>
            <a:r>
              <a:rPr lang="en-US" sz="2400" dirty="0">
                <a:solidFill>
                  <a:schemeClr val="bg1">
                    <a:lumMod val="95000"/>
                  </a:schemeClr>
                </a:solidFill>
              </a:rPr>
              <a:t> joint</a:t>
            </a:r>
            <a:endParaRPr lang="en-US" sz="2400" dirty="0"/>
          </a:p>
        </p:txBody>
      </p:sp>
      <p:pic>
        <p:nvPicPr>
          <p:cNvPr id="8" name="Picture 7"/>
          <p:cNvPicPr>
            <a:picLocks noChangeAspect="1" noChangeArrowheads="1"/>
          </p:cNvPicPr>
          <p:nvPr/>
        </p:nvPicPr>
        <p:blipFill>
          <a:blip r:embed="rId2" cstate="print"/>
          <a:srcRect r="16176" b="16378"/>
          <a:stretch>
            <a:fillRect/>
          </a:stretch>
        </p:blipFill>
        <p:spPr bwMode="auto">
          <a:xfrm>
            <a:off x="292681" y="3068960"/>
            <a:ext cx="4114800" cy="3477126"/>
          </a:xfrm>
          <a:prstGeom prst="rect">
            <a:avLst/>
          </a:prstGeom>
          <a:noFill/>
          <a:ln w="9525">
            <a:noFill/>
            <a:miter lim="800000"/>
            <a:headEnd/>
            <a:tailEnd/>
          </a:ln>
          <a:effectLst/>
        </p:spPr>
      </p:pic>
      <p:sp>
        <p:nvSpPr>
          <p:cNvPr id="5" name="TextBox 4">
            <a:extLst>
              <a:ext uri="{FF2B5EF4-FFF2-40B4-BE49-F238E27FC236}">
                <a16:creationId xmlns:a16="http://schemas.microsoft.com/office/drawing/2014/main" id="{6A59F35F-A343-75C9-6460-A7C9847894F4}"/>
              </a:ext>
            </a:extLst>
          </p:cNvPr>
          <p:cNvSpPr txBox="1"/>
          <p:nvPr/>
        </p:nvSpPr>
        <p:spPr>
          <a:xfrm>
            <a:off x="179512" y="1519535"/>
            <a:ext cx="4572000" cy="923330"/>
          </a:xfrm>
          <a:prstGeom prst="rect">
            <a:avLst/>
          </a:prstGeom>
          <a:noFill/>
        </p:spPr>
        <p:txBody>
          <a:bodyPr wrap="square">
            <a:spAutoFit/>
          </a:bodyPr>
          <a:lstStyle/>
          <a:p>
            <a:r>
              <a:rPr lang="en-GB" dirty="0"/>
              <a:t>Joint capsule is strengthened superiorly and </a:t>
            </a:r>
            <a:r>
              <a:rPr lang="en-GB" dirty="0" err="1"/>
              <a:t>posterioirly</a:t>
            </a:r>
            <a:r>
              <a:rPr lang="en-GB" dirty="0"/>
              <a:t> by </a:t>
            </a:r>
            <a:r>
              <a:rPr lang="en-GB" dirty="0" err="1"/>
              <a:t>fibers</a:t>
            </a:r>
            <a:r>
              <a:rPr lang="en-GB" dirty="0"/>
              <a:t> of the trapezius muscle and anteriorly with deltoid muscle.</a:t>
            </a:r>
          </a:p>
        </p:txBody>
      </p:sp>
      <p:pic>
        <p:nvPicPr>
          <p:cNvPr id="6" name="Picture 5">
            <a:extLst>
              <a:ext uri="{FF2B5EF4-FFF2-40B4-BE49-F238E27FC236}">
                <a16:creationId xmlns:a16="http://schemas.microsoft.com/office/drawing/2014/main" id="{9C5BA35F-CB80-51E4-B09E-6AD4AFC82DAF}"/>
              </a:ext>
            </a:extLst>
          </p:cNvPr>
          <p:cNvPicPr>
            <a:picLocks noChangeAspect="1"/>
          </p:cNvPicPr>
          <p:nvPr/>
        </p:nvPicPr>
        <p:blipFill>
          <a:blip r:embed="rId3"/>
          <a:stretch>
            <a:fillRect/>
          </a:stretch>
        </p:blipFill>
        <p:spPr>
          <a:xfrm>
            <a:off x="4751512" y="3140968"/>
            <a:ext cx="4308562" cy="3501084"/>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15888"/>
            <a:ext cx="8229600" cy="504825"/>
          </a:xfrm>
        </p:spPr>
        <p:txBody>
          <a:bodyPr/>
          <a:lstStyle/>
          <a:p>
            <a:pPr eaLnBrk="1" hangingPunct="1">
              <a:defRPr/>
            </a:pPr>
            <a:r>
              <a:rPr lang="sr-Latn-CS" sz="3600" b="1" dirty="0">
                <a:solidFill>
                  <a:schemeClr val="tx1"/>
                </a:solidFill>
                <a:latin typeface="Comic Sans MS" pitchFamily="66" charset="0"/>
              </a:rPr>
              <a:t>Art. acromioclavicularis</a:t>
            </a:r>
            <a:endParaRPr lang="en-US" sz="3600" b="1" dirty="0">
              <a:solidFill>
                <a:schemeClr val="tx1"/>
              </a:solidFill>
              <a:latin typeface="Comic Sans MS" pitchFamily="66" charset="0"/>
            </a:endParaRPr>
          </a:p>
        </p:txBody>
      </p:sp>
      <p:sp>
        <p:nvSpPr>
          <p:cNvPr id="36867" name="Rectangle 3"/>
          <p:cNvSpPr>
            <a:spLocks noGrp="1" noChangeArrowheads="1"/>
          </p:cNvSpPr>
          <p:nvPr>
            <p:ph type="body" sz="half" idx="1"/>
          </p:nvPr>
        </p:nvSpPr>
        <p:spPr>
          <a:xfrm>
            <a:off x="0" y="692150"/>
            <a:ext cx="6172200" cy="6165850"/>
          </a:xfrm>
        </p:spPr>
        <p:txBody>
          <a:bodyPr/>
          <a:lstStyle/>
          <a:p>
            <a:pPr eaLnBrk="1" hangingPunct="1">
              <a:lnSpc>
                <a:spcPct val="80000"/>
              </a:lnSpc>
              <a:buFont typeface="Wingdings" pitchFamily="2" charset="2"/>
              <a:buNone/>
              <a:defRPr/>
            </a:pPr>
            <a:r>
              <a:rPr lang="en-GB" sz="1800" b="1" dirty="0">
                <a:solidFill>
                  <a:srgbClr val="CC3300"/>
                </a:solidFill>
              </a:rPr>
              <a:t>Articular surfaces</a:t>
            </a:r>
            <a:r>
              <a:rPr lang="sr-Latn-CS" sz="1800" b="1" dirty="0">
                <a:solidFill>
                  <a:srgbClr val="CC3300"/>
                </a:solidFill>
              </a:rPr>
              <a:t>:</a:t>
            </a:r>
            <a:r>
              <a:rPr lang="sr-Latn-CS" sz="2400" dirty="0"/>
              <a:t> </a:t>
            </a:r>
          </a:p>
          <a:p>
            <a:pPr eaLnBrk="1" hangingPunct="1">
              <a:lnSpc>
                <a:spcPct val="80000"/>
              </a:lnSpc>
              <a:buFont typeface="Wingdings" pitchFamily="2" charset="2"/>
              <a:buNone/>
              <a:defRPr/>
            </a:pPr>
            <a:r>
              <a:rPr lang="sr-Latn-CS" sz="1800" b="1" dirty="0"/>
              <a:t>facies articularis acromialis</a:t>
            </a:r>
            <a:r>
              <a:rPr lang="sr-Latn-CS" sz="2000" dirty="0"/>
              <a:t> </a:t>
            </a:r>
            <a:r>
              <a:rPr lang="sr-Latn-CS" sz="1800" i="1" dirty="0"/>
              <a:t>(clavicula)</a:t>
            </a:r>
          </a:p>
          <a:p>
            <a:pPr eaLnBrk="1" hangingPunct="1">
              <a:lnSpc>
                <a:spcPct val="80000"/>
              </a:lnSpc>
              <a:buFont typeface="Wingdings" pitchFamily="2" charset="2"/>
              <a:buNone/>
              <a:defRPr/>
            </a:pPr>
            <a:r>
              <a:rPr lang="sr-Latn-CS" sz="1800" b="1" i="1" dirty="0"/>
              <a:t>discus articularis</a:t>
            </a:r>
            <a:endParaRPr lang="sr-Latn-CS" sz="1800" i="1" dirty="0"/>
          </a:p>
          <a:p>
            <a:pPr eaLnBrk="1" hangingPunct="1">
              <a:lnSpc>
                <a:spcPct val="80000"/>
              </a:lnSpc>
              <a:buFont typeface="Wingdings" pitchFamily="2" charset="2"/>
              <a:buNone/>
              <a:defRPr/>
            </a:pPr>
            <a:r>
              <a:rPr lang="sr-Latn-CS" sz="1800" b="1" dirty="0"/>
              <a:t>facies articularis acromii </a:t>
            </a:r>
            <a:r>
              <a:rPr lang="sr-Latn-CS" sz="1800" i="1" dirty="0"/>
              <a:t>(</a:t>
            </a:r>
            <a:r>
              <a:rPr lang="en-US" sz="1800" i="1" dirty="0" err="1"/>
              <a:t>acromion</a:t>
            </a:r>
            <a:r>
              <a:rPr lang="en-US" sz="1800" i="1" dirty="0"/>
              <a:t> -</a:t>
            </a:r>
            <a:r>
              <a:rPr lang="sr-Latn-CS" sz="1800" i="1" dirty="0"/>
              <a:t>scapula)</a:t>
            </a:r>
          </a:p>
          <a:p>
            <a:pPr eaLnBrk="1" hangingPunct="1">
              <a:lnSpc>
                <a:spcPct val="80000"/>
              </a:lnSpc>
              <a:buFont typeface="Wingdings" pitchFamily="2" charset="2"/>
              <a:buNone/>
              <a:defRPr/>
            </a:pPr>
            <a:endParaRPr lang="sr-Latn-CS" sz="1800" i="1" dirty="0"/>
          </a:p>
          <a:p>
            <a:pPr eaLnBrk="1" hangingPunct="1">
              <a:lnSpc>
                <a:spcPct val="80000"/>
              </a:lnSpc>
              <a:buFont typeface="Wingdings" pitchFamily="2" charset="2"/>
              <a:buNone/>
              <a:defRPr/>
            </a:pPr>
            <a:r>
              <a:rPr lang="en-GB" sz="1800" b="1" i="1" dirty="0"/>
              <a:t>Articular capsule </a:t>
            </a:r>
            <a:r>
              <a:rPr lang="sr-Latn-CS" sz="1800" b="1" i="1" dirty="0"/>
              <a:t>(capsula articularis)</a:t>
            </a:r>
          </a:p>
          <a:p>
            <a:pPr eaLnBrk="1" hangingPunct="1">
              <a:lnSpc>
                <a:spcPct val="80000"/>
              </a:lnSpc>
              <a:buFont typeface="Wingdings" pitchFamily="2" charset="2"/>
              <a:buNone/>
              <a:defRPr/>
            </a:pPr>
            <a:r>
              <a:rPr lang="sr-Latn-CS" sz="1800" b="1" i="1" dirty="0"/>
              <a:t> membrana fibrosa – </a:t>
            </a:r>
            <a:r>
              <a:rPr lang="en-GB" sz="1800" b="1" i="1" dirty="0"/>
              <a:t>outer part</a:t>
            </a:r>
            <a:endParaRPr lang="sr-Latn-CS" sz="1800" b="1" i="1" dirty="0"/>
          </a:p>
          <a:p>
            <a:pPr eaLnBrk="1" hangingPunct="1">
              <a:lnSpc>
                <a:spcPct val="80000"/>
              </a:lnSpc>
              <a:buFont typeface="Wingdings" pitchFamily="2" charset="2"/>
              <a:buNone/>
              <a:defRPr/>
            </a:pPr>
            <a:r>
              <a:rPr lang="sr-Latn-CS" sz="1800" b="1" i="1" dirty="0"/>
              <a:t> membrana synovialis – </a:t>
            </a:r>
            <a:r>
              <a:rPr lang="en-GB" sz="1800" b="1" i="1" dirty="0"/>
              <a:t>inner part</a:t>
            </a:r>
            <a:endParaRPr lang="sr-Latn-CS" sz="1800" b="1" i="1" dirty="0"/>
          </a:p>
          <a:p>
            <a:pPr eaLnBrk="1" hangingPunct="1">
              <a:lnSpc>
                <a:spcPct val="80000"/>
              </a:lnSpc>
              <a:buFont typeface="Wingdings" pitchFamily="2" charset="2"/>
              <a:buNone/>
              <a:defRPr/>
            </a:pPr>
            <a:endParaRPr lang="sr-Latn-CS" sz="1800" i="1" dirty="0">
              <a:solidFill>
                <a:srgbClr val="FF9900"/>
              </a:solidFill>
            </a:endParaRPr>
          </a:p>
          <a:p>
            <a:pPr eaLnBrk="1" hangingPunct="1">
              <a:lnSpc>
                <a:spcPct val="80000"/>
              </a:lnSpc>
              <a:buFont typeface="Wingdings" pitchFamily="2" charset="2"/>
              <a:buNone/>
              <a:defRPr/>
            </a:pPr>
            <a:r>
              <a:rPr lang="en-GB" sz="1800" b="1" dirty="0">
                <a:solidFill>
                  <a:srgbClr val="CC3300"/>
                </a:solidFill>
              </a:rPr>
              <a:t>Ligaments of acromioclavicular joint</a:t>
            </a:r>
            <a:r>
              <a:rPr lang="sr-Latn-CS" sz="1800" b="1" dirty="0">
                <a:solidFill>
                  <a:srgbClr val="CC3300"/>
                </a:solidFill>
              </a:rPr>
              <a:t>:</a:t>
            </a:r>
          </a:p>
          <a:p>
            <a:pPr eaLnBrk="1" hangingPunct="1">
              <a:lnSpc>
                <a:spcPct val="80000"/>
              </a:lnSpc>
              <a:buFont typeface="Wingdings" pitchFamily="2" charset="2"/>
              <a:buNone/>
              <a:defRPr/>
            </a:pPr>
            <a:r>
              <a:rPr lang="sr-Latn-CS" sz="1800" b="1" dirty="0"/>
              <a:t>Lig</a:t>
            </a:r>
            <a:r>
              <a:rPr lang="en-US" sz="1800" b="1" dirty="0"/>
              <a:t> </a:t>
            </a:r>
            <a:r>
              <a:rPr lang="sr-Latn-CS" sz="1800" b="1" dirty="0"/>
              <a:t> </a:t>
            </a:r>
            <a:r>
              <a:rPr lang="en-US" sz="1800" b="1" dirty="0"/>
              <a:t>a</a:t>
            </a:r>
            <a:r>
              <a:rPr lang="sr-Latn-CS" sz="1800" b="1" dirty="0"/>
              <a:t>cromioclaviculare</a:t>
            </a:r>
            <a:r>
              <a:rPr lang="en-US" sz="1800" b="1" dirty="0"/>
              <a:t> </a:t>
            </a:r>
            <a:r>
              <a:rPr lang="en-US" sz="1800" b="1" dirty="0" err="1"/>
              <a:t>superius</a:t>
            </a:r>
            <a:endParaRPr lang="en-US" sz="1800" b="1" dirty="0"/>
          </a:p>
          <a:p>
            <a:pPr eaLnBrk="1" hangingPunct="1">
              <a:lnSpc>
                <a:spcPct val="80000"/>
              </a:lnSpc>
              <a:buFont typeface="Wingdings" pitchFamily="2" charset="2"/>
              <a:buNone/>
              <a:defRPr/>
            </a:pPr>
            <a:r>
              <a:rPr lang="en-US" sz="1800" b="1" dirty="0" err="1"/>
              <a:t>Lig</a:t>
            </a:r>
            <a:r>
              <a:rPr lang="en-US" sz="1800" b="1" dirty="0"/>
              <a:t>  </a:t>
            </a:r>
            <a:r>
              <a:rPr lang="en-US" sz="1800" b="1" dirty="0" err="1"/>
              <a:t>acromioclaviculare</a:t>
            </a:r>
            <a:r>
              <a:rPr lang="en-US" sz="1800" b="1" dirty="0"/>
              <a:t> </a:t>
            </a:r>
            <a:r>
              <a:rPr lang="en-US" sz="1800" b="1" dirty="0" err="1"/>
              <a:t>inferius</a:t>
            </a:r>
            <a:endParaRPr lang="sr-Latn-CS" sz="1800" b="1" dirty="0"/>
          </a:p>
          <a:p>
            <a:pPr eaLnBrk="1" hangingPunct="1">
              <a:lnSpc>
                <a:spcPct val="80000"/>
              </a:lnSpc>
              <a:buFont typeface="Wingdings" pitchFamily="2" charset="2"/>
              <a:buNone/>
              <a:defRPr/>
            </a:pPr>
            <a:r>
              <a:rPr lang="sr-Latn-CS" sz="1800" b="1" dirty="0"/>
              <a:t>lig. coracoclaviculare</a:t>
            </a:r>
          </a:p>
          <a:p>
            <a:pPr eaLnBrk="1" hangingPunct="1">
              <a:lnSpc>
                <a:spcPct val="80000"/>
              </a:lnSpc>
              <a:buFont typeface="Wingdings" pitchFamily="2" charset="2"/>
              <a:buNone/>
              <a:defRPr/>
            </a:pPr>
            <a:r>
              <a:rPr lang="sr-Latn-CS" sz="1800" b="1" dirty="0"/>
              <a:t>       lig. conoideum</a:t>
            </a:r>
          </a:p>
          <a:p>
            <a:pPr eaLnBrk="1" hangingPunct="1">
              <a:lnSpc>
                <a:spcPct val="80000"/>
              </a:lnSpc>
              <a:buFont typeface="Wingdings" pitchFamily="2" charset="2"/>
              <a:buNone/>
              <a:defRPr/>
            </a:pPr>
            <a:r>
              <a:rPr lang="sr-Latn-CS" sz="1800" b="1" dirty="0"/>
              <a:t>       lig. trapezoideum</a:t>
            </a:r>
          </a:p>
          <a:p>
            <a:pPr eaLnBrk="1" hangingPunct="1">
              <a:lnSpc>
                <a:spcPct val="80000"/>
              </a:lnSpc>
              <a:buFont typeface="Wingdings" pitchFamily="2" charset="2"/>
              <a:buNone/>
              <a:defRPr/>
            </a:pPr>
            <a:endParaRPr lang="sr-Latn-CS" sz="1800" b="1" i="1" dirty="0">
              <a:solidFill>
                <a:srgbClr val="FF9900"/>
              </a:solidFill>
            </a:endParaRPr>
          </a:p>
          <a:p>
            <a:pPr eaLnBrk="1" hangingPunct="1">
              <a:lnSpc>
                <a:spcPct val="80000"/>
              </a:lnSpc>
              <a:buFont typeface="Wingdings" pitchFamily="2" charset="2"/>
              <a:buNone/>
              <a:defRPr/>
            </a:pPr>
            <a:r>
              <a:rPr lang="en-GB" sz="1800" b="1" dirty="0">
                <a:solidFill>
                  <a:srgbClr val="CC3300"/>
                </a:solidFill>
              </a:rPr>
              <a:t>Movements</a:t>
            </a:r>
            <a:r>
              <a:rPr lang="sr-Latn-CS" sz="1800" b="1" dirty="0">
                <a:solidFill>
                  <a:srgbClr val="CC3300"/>
                </a:solidFill>
              </a:rPr>
              <a:t>: </a:t>
            </a:r>
          </a:p>
          <a:p>
            <a:pPr eaLnBrk="1" hangingPunct="1">
              <a:lnSpc>
                <a:spcPct val="80000"/>
              </a:lnSpc>
              <a:buFontTx/>
              <a:buChar char="-"/>
              <a:defRPr/>
            </a:pPr>
            <a:r>
              <a:rPr lang="en-GB" sz="1800" i="1" dirty="0"/>
              <a:t>Limited movements to all directions, component</a:t>
            </a:r>
          </a:p>
          <a:p>
            <a:pPr marL="0" indent="0" eaLnBrk="1" hangingPunct="1">
              <a:lnSpc>
                <a:spcPct val="80000"/>
              </a:lnSpc>
              <a:buNone/>
              <a:defRPr/>
            </a:pPr>
            <a:r>
              <a:rPr lang="en-GB" sz="1800" i="1" dirty="0"/>
              <a:t>	of movements of shoulder joint and scapula</a:t>
            </a:r>
            <a:endParaRPr lang="sr-Latn-CS" sz="1800" i="1" dirty="0"/>
          </a:p>
          <a:p>
            <a:pPr eaLnBrk="1" hangingPunct="1">
              <a:lnSpc>
                <a:spcPct val="80000"/>
              </a:lnSpc>
              <a:buFont typeface="Wingdings" pitchFamily="2" charset="2"/>
              <a:buNone/>
              <a:defRPr/>
            </a:pPr>
            <a:r>
              <a:rPr lang="en-US" sz="1800" i="1" dirty="0"/>
              <a:t>  </a:t>
            </a:r>
          </a:p>
        </p:txBody>
      </p:sp>
      <p:pic>
        <p:nvPicPr>
          <p:cNvPr id="15364" name="Picture 2"/>
          <p:cNvPicPr>
            <a:picLocks noChangeAspect="1" noChangeArrowheads="1"/>
          </p:cNvPicPr>
          <p:nvPr/>
        </p:nvPicPr>
        <p:blipFill>
          <a:blip r:embed="rId3" cstate="print"/>
          <a:srcRect l="20625" t="8000" r="31250" b="5000"/>
          <a:stretch>
            <a:fillRect/>
          </a:stretch>
        </p:blipFill>
        <p:spPr bwMode="auto">
          <a:xfrm>
            <a:off x="5037138" y="838200"/>
            <a:ext cx="4106862" cy="4640263"/>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Scale>
                                      <p:cBhvr>
                                        <p:cTn id="7" dur="1000" decel="50000" fill="hold">
                                          <p:stCondLst>
                                            <p:cond delay="0"/>
                                          </p:stCondLst>
                                        </p:cTn>
                                        <p:tgtEl>
                                          <p:spTgt spid="36867">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867">
                                            <p:txEl>
                                              <p:pRg st="1" end="1"/>
                                            </p:txEl>
                                          </p:spTgt>
                                        </p:tgtEl>
                                        <p:attrNameLst>
                                          <p:attrName>ppt_x</p:attrName>
                                          <p:attrName>ppt_y</p:attrName>
                                        </p:attrNameLst>
                                      </p:cBhvr>
                                    </p:animMotion>
                                    <p:animEffect transition="in" filter="fade">
                                      <p:cBhvr>
                                        <p:cTn id="9" dur="1000"/>
                                        <p:tgtEl>
                                          <p:spTgt spid="36867">
                                            <p:txEl>
                                              <p:pRg st="1" end="1"/>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Scale>
                                      <p:cBhvr>
                                        <p:cTn id="12" dur="1000" decel="50000" fill="hold">
                                          <p:stCondLst>
                                            <p:cond delay="0"/>
                                          </p:stCondLst>
                                        </p:cTn>
                                        <p:tgtEl>
                                          <p:spTgt spid="36867">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6867">
                                            <p:txEl>
                                              <p:pRg st="2" end="2"/>
                                            </p:txEl>
                                          </p:spTgt>
                                        </p:tgtEl>
                                        <p:attrNameLst>
                                          <p:attrName>ppt_x</p:attrName>
                                          <p:attrName>ppt_y</p:attrName>
                                        </p:attrNameLst>
                                      </p:cBhvr>
                                    </p:animMotion>
                                    <p:animEffect transition="in" filter="fade">
                                      <p:cBhvr>
                                        <p:cTn id="14" dur="1000"/>
                                        <p:tgtEl>
                                          <p:spTgt spid="36867">
                                            <p:txEl>
                                              <p:pRg st="2" end="2"/>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Scale>
                                      <p:cBhvr>
                                        <p:cTn id="17" dur="1000" decel="50000" fill="hold">
                                          <p:stCondLst>
                                            <p:cond delay="0"/>
                                          </p:stCondLst>
                                        </p:cTn>
                                        <p:tgtEl>
                                          <p:spTgt spid="36867">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6867">
                                            <p:txEl>
                                              <p:pRg st="3" end="3"/>
                                            </p:txEl>
                                          </p:spTgt>
                                        </p:tgtEl>
                                        <p:attrNameLst>
                                          <p:attrName>ppt_x</p:attrName>
                                          <p:attrName>ppt_y</p:attrName>
                                        </p:attrNameLst>
                                      </p:cBhvr>
                                    </p:animMotion>
                                    <p:animEffect transition="in" filter="fade">
                                      <p:cBhvr>
                                        <p:cTn id="19" dur="1000"/>
                                        <p:tgtEl>
                                          <p:spTgt spid="36867">
                                            <p:txEl>
                                              <p:pRg st="3" end="3"/>
                                            </p:txEl>
                                          </p:spTgt>
                                        </p:tgtEl>
                                      </p:cBhvr>
                                    </p:animEffect>
                                  </p:childTnLst>
                                </p:cTn>
                              </p:par>
                              <p:par>
                                <p:cTn id="20" presetID="52" presetClass="entr" presetSubtype="0" fill="hold" nodeType="withEffect">
                                  <p:stCondLst>
                                    <p:cond delay="0"/>
                                  </p:stCondLst>
                                  <p:childTnLst>
                                    <p:set>
                                      <p:cBhvr>
                                        <p:cTn id="21" dur="1" fill="hold">
                                          <p:stCondLst>
                                            <p:cond delay="0"/>
                                          </p:stCondLst>
                                        </p:cTn>
                                        <p:tgtEl>
                                          <p:spTgt spid="36867">
                                            <p:txEl>
                                              <p:pRg st="5" end="5"/>
                                            </p:txEl>
                                          </p:spTgt>
                                        </p:tgtEl>
                                        <p:attrNameLst>
                                          <p:attrName>style.visibility</p:attrName>
                                        </p:attrNameLst>
                                      </p:cBhvr>
                                      <p:to>
                                        <p:strVal val="visible"/>
                                      </p:to>
                                    </p:set>
                                    <p:animScale>
                                      <p:cBhvr>
                                        <p:cTn id="22" dur="1000" decel="50000" fill="hold">
                                          <p:stCondLst>
                                            <p:cond delay="0"/>
                                          </p:stCondLst>
                                        </p:cTn>
                                        <p:tgtEl>
                                          <p:spTgt spid="36867">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6867">
                                            <p:txEl>
                                              <p:pRg st="5" end="5"/>
                                            </p:txEl>
                                          </p:spTgt>
                                        </p:tgtEl>
                                        <p:attrNameLst>
                                          <p:attrName>ppt_x</p:attrName>
                                          <p:attrName>ppt_y</p:attrName>
                                        </p:attrNameLst>
                                      </p:cBhvr>
                                    </p:animMotion>
                                    <p:animEffect transition="in" filter="fade">
                                      <p:cBhvr>
                                        <p:cTn id="24" dur="1000"/>
                                        <p:tgtEl>
                                          <p:spTgt spid="36867">
                                            <p:txEl>
                                              <p:pRg st="5" end="5"/>
                                            </p:txEl>
                                          </p:spTgt>
                                        </p:tgtEl>
                                      </p:cBhvr>
                                    </p:animEffect>
                                  </p:childTnLst>
                                </p:cTn>
                              </p:par>
                              <p:par>
                                <p:cTn id="25" presetID="52" presetClass="entr" presetSubtype="0" fill="hold" nodeType="withEffect">
                                  <p:stCondLst>
                                    <p:cond delay="0"/>
                                  </p:stCondLst>
                                  <p:childTnLst>
                                    <p:set>
                                      <p:cBhvr>
                                        <p:cTn id="26" dur="1" fill="hold">
                                          <p:stCondLst>
                                            <p:cond delay="0"/>
                                          </p:stCondLst>
                                        </p:cTn>
                                        <p:tgtEl>
                                          <p:spTgt spid="36867">
                                            <p:txEl>
                                              <p:pRg st="6" end="6"/>
                                            </p:txEl>
                                          </p:spTgt>
                                        </p:tgtEl>
                                        <p:attrNameLst>
                                          <p:attrName>style.visibility</p:attrName>
                                        </p:attrNameLst>
                                      </p:cBhvr>
                                      <p:to>
                                        <p:strVal val="visible"/>
                                      </p:to>
                                    </p:set>
                                    <p:animScale>
                                      <p:cBhvr>
                                        <p:cTn id="27" dur="1000" decel="50000" fill="hold">
                                          <p:stCondLst>
                                            <p:cond delay="0"/>
                                          </p:stCondLst>
                                        </p:cTn>
                                        <p:tgtEl>
                                          <p:spTgt spid="36867">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6867">
                                            <p:txEl>
                                              <p:pRg st="6" end="6"/>
                                            </p:txEl>
                                          </p:spTgt>
                                        </p:tgtEl>
                                        <p:attrNameLst>
                                          <p:attrName>ppt_x</p:attrName>
                                          <p:attrName>ppt_y</p:attrName>
                                        </p:attrNameLst>
                                      </p:cBhvr>
                                    </p:animMotion>
                                    <p:animEffect transition="in" filter="fade">
                                      <p:cBhvr>
                                        <p:cTn id="29" dur="1000"/>
                                        <p:tgtEl>
                                          <p:spTgt spid="36867">
                                            <p:txEl>
                                              <p:pRg st="6" end="6"/>
                                            </p:txEl>
                                          </p:spTgt>
                                        </p:tgtEl>
                                      </p:cBhvr>
                                    </p:animEffect>
                                  </p:childTnLst>
                                </p:cTn>
                              </p:par>
                              <p:par>
                                <p:cTn id="30" presetID="52" presetClass="entr" presetSubtype="0" fill="hold" nodeType="withEffect">
                                  <p:stCondLst>
                                    <p:cond delay="0"/>
                                  </p:stCondLst>
                                  <p:childTnLst>
                                    <p:set>
                                      <p:cBhvr>
                                        <p:cTn id="31" dur="1" fill="hold">
                                          <p:stCondLst>
                                            <p:cond delay="0"/>
                                          </p:stCondLst>
                                        </p:cTn>
                                        <p:tgtEl>
                                          <p:spTgt spid="36867">
                                            <p:txEl>
                                              <p:pRg st="7" end="7"/>
                                            </p:txEl>
                                          </p:spTgt>
                                        </p:tgtEl>
                                        <p:attrNameLst>
                                          <p:attrName>style.visibility</p:attrName>
                                        </p:attrNameLst>
                                      </p:cBhvr>
                                      <p:to>
                                        <p:strVal val="visible"/>
                                      </p:to>
                                    </p:set>
                                    <p:animScale>
                                      <p:cBhvr>
                                        <p:cTn id="32" dur="1000" decel="50000" fill="hold">
                                          <p:stCondLst>
                                            <p:cond delay="0"/>
                                          </p:stCondLst>
                                        </p:cTn>
                                        <p:tgtEl>
                                          <p:spTgt spid="36867">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6867">
                                            <p:txEl>
                                              <p:pRg st="7" end="7"/>
                                            </p:txEl>
                                          </p:spTgt>
                                        </p:tgtEl>
                                        <p:attrNameLst>
                                          <p:attrName>ppt_x</p:attrName>
                                          <p:attrName>ppt_y</p:attrName>
                                        </p:attrNameLst>
                                      </p:cBhvr>
                                    </p:animMotion>
                                    <p:animEffect transition="in" filter="fade">
                                      <p:cBhvr>
                                        <p:cTn id="34" dur="1000"/>
                                        <p:tgtEl>
                                          <p:spTgt spid="36867">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36867">
                                            <p:txEl>
                                              <p:pRg st="10" end="10"/>
                                            </p:txEl>
                                          </p:spTgt>
                                        </p:tgtEl>
                                        <p:attrNameLst>
                                          <p:attrName>style.visibility</p:attrName>
                                        </p:attrNameLst>
                                      </p:cBhvr>
                                      <p:to>
                                        <p:strVal val="visible"/>
                                      </p:to>
                                    </p:set>
                                    <p:animScale>
                                      <p:cBhvr>
                                        <p:cTn id="39" dur="1000" decel="50000" fill="hold">
                                          <p:stCondLst>
                                            <p:cond delay="0"/>
                                          </p:stCondLst>
                                        </p:cTn>
                                        <p:tgtEl>
                                          <p:spTgt spid="36867">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6867">
                                            <p:txEl>
                                              <p:pRg st="10" end="10"/>
                                            </p:txEl>
                                          </p:spTgt>
                                        </p:tgtEl>
                                        <p:attrNameLst>
                                          <p:attrName>ppt_x</p:attrName>
                                          <p:attrName>ppt_y</p:attrName>
                                        </p:attrNameLst>
                                      </p:cBhvr>
                                    </p:animMotion>
                                    <p:animEffect transition="in" filter="fade">
                                      <p:cBhvr>
                                        <p:cTn id="41" dur="1000"/>
                                        <p:tgtEl>
                                          <p:spTgt spid="36867">
                                            <p:txEl>
                                              <p:pRg st="1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36867">
                                            <p:txEl>
                                              <p:pRg st="11" end="11"/>
                                            </p:txEl>
                                          </p:spTgt>
                                        </p:tgtEl>
                                        <p:attrNameLst>
                                          <p:attrName>style.visibility</p:attrName>
                                        </p:attrNameLst>
                                      </p:cBhvr>
                                      <p:to>
                                        <p:strVal val="visible"/>
                                      </p:to>
                                    </p:set>
                                    <p:animScale>
                                      <p:cBhvr>
                                        <p:cTn id="46" dur="1000" decel="50000" fill="hold">
                                          <p:stCondLst>
                                            <p:cond delay="0"/>
                                          </p:stCondLst>
                                        </p:cTn>
                                        <p:tgtEl>
                                          <p:spTgt spid="36867">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36867">
                                            <p:txEl>
                                              <p:pRg st="11" end="11"/>
                                            </p:txEl>
                                          </p:spTgt>
                                        </p:tgtEl>
                                        <p:attrNameLst>
                                          <p:attrName>ppt_x</p:attrName>
                                          <p:attrName>ppt_y</p:attrName>
                                        </p:attrNameLst>
                                      </p:cBhvr>
                                    </p:animMotion>
                                    <p:animEffect transition="in" filter="fade">
                                      <p:cBhvr>
                                        <p:cTn id="48" dur="1000"/>
                                        <p:tgtEl>
                                          <p:spTgt spid="36867">
                                            <p:txEl>
                                              <p:pRg st="11" end="11"/>
                                            </p:txEl>
                                          </p:spTgt>
                                        </p:tgtEl>
                                      </p:cBhvr>
                                    </p:animEffect>
                                  </p:childTnLst>
                                </p:cTn>
                              </p:par>
                              <p:par>
                                <p:cTn id="49" presetID="52" presetClass="entr" presetSubtype="0" fill="hold" nodeType="withEffect">
                                  <p:stCondLst>
                                    <p:cond delay="0"/>
                                  </p:stCondLst>
                                  <p:childTnLst>
                                    <p:set>
                                      <p:cBhvr>
                                        <p:cTn id="50" dur="1" fill="hold">
                                          <p:stCondLst>
                                            <p:cond delay="0"/>
                                          </p:stCondLst>
                                        </p:cTn>
                                        <p:tgtEl>
                                          <p:spTgt spid="36867">
                                            <p:txEl>
                                              <p:pRg st="12" end="12"/>
                                            </p:txEl>
                                          </p:spTgt>
                                        </p:tgtEl>
                                        <p:attrNameLst>
                                          <p:attrName>style.visibility</p:attrName>
                                        </p:attrNameLst>
                                      </p:cBhvr>
                                      <p:to>
                                        <p:strVal val="visible"/>
                                      </p:to>
                                    </p:set>
                                    <p:animScale>
                                      <p:cBhvr>
                                        <p:cTn id="51" dur="1000" decel="50000" fill="hold">
                                          <p:stCondLst>
                                            <p:cond delay="0"/>
                                          </p:stCondLst>
                                        </p:cTn>
                                        <p:tgtEl>
                                          <p:spTgt spid="36867">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36867">
                                            <p:txEl>
                                              <p:pRg st="12" end="12"/>
                                            </p:txEl>
                                          </p:spTgt>
                                        </p:tgtEl>
                                        <p:attrNameLst>
                                          <p:attrName>ppt_x</p:attrName>
                                          <p:attrName>ppt_y</p:attrName>
                                        </p:attrNameLst>
                                      </p:cBhvr>
                                    </p:animMotion>
                                    <p:animEffect transition="in" filter="fade">
                                      <p:cBhvr>
                                        <p:cTn id="53" dur="1000"/>
                                        <p:tgtEl>
                                          <p:spTgt spid="36867">
                                            <p:txEl>
                                              <p:pRg st="12" end="12"/>
                                            </p:txEl>
                                          </p:spTgt>
                                        </p:tgtEl>
                                      </p:cBhvr>
                                    </p:animEffect>
                                  </p:childTnLst>
                                </p:cTn>
                              </p:par>
                              <p:par>
                                <p:cTn id="54" presetID="52" presetClass="entr" presetSubtype="0" fill="hold" nodeType="withEffect">
                                  <p:stCondLst>
                                    <p:cond delay="0"/>
                                  </p:stCondLst>
                                  <p:childTnLst>
                                    <p:set>
                                      <p:cBhvr>
                                        <p:cTn id="55" dur="1" fill="hold">
                                          <p:stCondLst>
                                            <p:cond delay="0"/>
                                          </p:stCondLst>
                                        </p:cTn>
                                        <p:tgtEl>
                                          <p:spTgt spid="36867">
                                            <p:txEl>
                                              <p:pRg st="13" end="13"/>
                                            </p:txEl>
                                          </p:spTgt>
                                        </p:tgtEl>
                                        <p:attrNameLst>
                                          <p:attrName>style.visibility</p:attrName>
                                        </p:attrNameLst>
                                      </p:cBhvr>
                                      <p:to>
                                        <p:strVal val="visible"/>
                                      </p:to>
                                    </p:set>
                                    <p:animScale>
                                      <p:cBhvr>
                                        <p:cTn id="56" dur="1000" decel="50000" fill="hold">
                                          <p:stCondLst>
                                            <p:cond delay="0"/>
                                          </p:stCondLst>
                                        </p:cTn>
                                        <p:tgtEl>
                                          <p:spTgt spid="36867">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6867">
                                            <p:txEl>
                                              <p:pRg st="13" end="13"/>
                                            </p:txEl>
                                          </p:spTgt>
                                        </p:tgtEl>
                                        <p:attrNameLst>
                                          <p:attrName>ppt_x</p:attrName>
                                          <p:attrName>ppt_y</p:attrName>
                                        </p:attrNameLst>
                                      </p:cBhvr>
                                    </p:animMotion>
                                    <p:animEffect transition="in" filter="fade">
                                      <p:cBhvr>
                                        <p:cTn id="58" dur="1000"/>
                                        <p:tgtEl>
                                          <p:spTgt spid="36867">
                                            <p:txEl>
                                              <p:pRg st="13" end="13"/>
                                            </p:txEl>
                                          </p:spTgt>
                                        </p:tgtEl>
                                      </p:cBhvr>
                                    </p:animEffect>
                                  </p:childTnLst>
                                </p:cTn>
                              </p:par>
                              <p:par>
                                <p:cTn id="59" presetID="52" presetClass="entr" presetSubtype="0" fill="hold" nodeType="withEffect">
                                  <p:stCondLst>
                                    <p:cond delay="0"/>
                                  </p:stCondLst>
                                  <p:childTnLst>
                                    <p:set>
                                      <p:cBhvr>
                                        <p:cTn id="60" dur="1" fill="hold">
                                          <p:stCondLst>
                                            <p:cond delay="0"/>
                                          </p:stCondLst>
                                        </p:cTn>
                                        <p:tgtEl>
                                          <p:spTgt spid="36867">
                                            <p:txEl>
                                              <p:pRg st="14" end="14"/>
                                            </p:txEl>
                                          </p:spTgt>
                                        </p:tgtEl>
                                        <p:attrNameLst>
                                          <p:attrName>style.visibility</p:attrName>
                                        </p:attrNameLst>
                                      </p:cBhvr>
                                      <p:to>
                                        <p:strVal val="visible"/>
                                      </p:to>
                                    </p:set>
                                    <p:animScale>
                                      <p:cBhvr>
                                        <p:cTn id="61" dur="1000" decel="50000" fill="hold">
                                          <p:stCondLst>
                                            <p:cond delay="0"/>
                                          </p:stCondLst>
                                        </p:cTn>
                                        <p:tgtEl>
                                          <p:spTgt spid="36867">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6867">
                                            <p:txEl>
                                              <p:pRg st="14" end="14"/>
                                            </p:txEl>
                                          </p:spTgt>
                                        </p:tgtEl>
                                        <p:attrNameLst>
                                          <p:attrName>ppt_x</p:attrName>
                                          <p:attrName>ppt_y</p:attrName>
                                        </p:attrNameLst>
                                      </p:cBhvr>
                                    </p:animMotion>
                                    <p:animEffect transition="in" filter="fade">
                                      <p:cBhvr>
                                        <p:cTn id="63" dur="1000"/>
                                        <p:tgtEl>
                                          <p:spTgt spid="36867">
                                            <p:txEl>
                                              <p:pRg st="14" end="14"/>
                                            </p:txEl>
                                          </p:spTgt>
                                        </p:tgtEl>
                                      </p:cBhvr>
                                    </p:animEffect>
                                  </p:childTnLst>
                                </p:cTn>
                              </p:par>
                              <p:par>
                                <p:cTn id="64" presetID="52" presetClass="entr" presetSubtype="0" fill="hold" nodeType="withEffect">
                                  <p:stCondLst>
                                    <p:cond delay="0"/>
                                  </p:stCondLst>
                                  <p:childTnLst>
                                    <p:set>
                                      <p:cBhvr>
                                        <p:cTn id="65" dur="1" fill="hold">
                                          <p:stCondLst>
                                            <p:cond delay="0"/>
                                          </p:stCondLst>
                                        </p:cTn>
                                        <p:tgtEl>
                                          <p:spTgt spid="36867">
                                            <p:txEl>
                                              <p:pRg st="17" end="17"/>
                                            </p:txEl>
                                          </p:spTgt>
                                        </p:tgtEl>
                                        <p:attrNameLst>
                                          <p:attrName>style.visibility</p:attrName>
                                        </p:attrNameLst>
                                      </p:cBhvr>
                                      <p:to>
                                        <p:strVal val="visible"/>
                                      </p:to>
                                    </p:set>
                                    <p:animScale>
                                      <p:cBhvr>
                                        <p:cTn id="66" dur="1000" decel="50000" fill="hold">
                                          <p:stCondLst>
                                            <p:cond delay="0"/>
                                          </p:stCondLst>
                                        </p:cTn>
                                        <p:tgtEl>
                                          <p:spTgt spid="36867">
                                            <p:txEl>
                                              <p:pRg st="17" end="1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36867">
                                            <p:txEl>
                                              <p:pRg st="17" end="17"/>
                                            </p:txEl>
                                          </p:spTgt>
                                        </p:tgtEl>
                                        <p:attrNameLst>
                                          <p:attrName>ppt_x</p:attrName>
                                          <p:attrName>ppt_y</p:attrName>
                                        </p:attrNameLst>
                                      </p:cBhvr>
                                    </p:animMotion>
                                    <p:animEffect transition="in" filter="fade">
                                      <p:cBhvr>
                                        <p:cTn id="68" dur="1000"/>
                                        <p:tgtEl>
                                          <p:spTgt spid="36867">
                                            <p:txEl>
                                              <p:pRg st="17" end="17"/>
                                            </p:txEl>
                                          </p:spTgt>
                                        </p:tgtEl>
                                      </p:cBhvr>
                                    </p:animEffect>
                                  </p:childTnLst>
                                </p:cTn>
                              </p:par>
                              <p:par>
                                <p:cTn id="69" presetID="52" presetClass="entr" presetSubtype="0" fill="hold" nodeType="withEffect">
                                  <p:stCondLst>
                                    <p:cond delay="0"/>
                                  </p:stCondLst>
                                  <p:childTnLst>
                                    <p:set>
                                      <p:cBhvr>
                                        <p:cTn id="70" dur="1" fill="hold">
                                          <p:stCondLst>
                                            <p:cond delay="0"/>
                                          </p:stCondLst>
                                        </p:cTn>
                                        <p:tgtEl>
                                          <p:spTgt spid="36867">
                                            <p:txEl>
                                              <p:pRg st="18" end="18"/>
                                            </p:txEl>
                                          </p:spTgt>
                                        </p:tgtEl>
                                        <p:attrNameLst>
                                          <p:attrName>style.visibility</p:attrName>
                                        </p:attrNameLst>
                                      </p:cBhvr>
                                      <p:to>
                                        <p:strVal val="visible"/>
                                      </p:to>
                                    </p:set>
                                    <p:animScale>
                                      <p:cBhvr>
                                        <p:cTn id="71" dur="1000" decel="50000" fill="hold">
                                          <p:stCondLst>
                                            <p:cond delay="0"/>
                                          </p:stCondLst>
                                        </p:cTn>
                                        <p:tgtEl>
                                          <p:spTgt spid="36867">
                                            <p:txEl>
                                              <p:pRg st="18" end="1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36867">
                                            <p:txEl>
                                              <p:pRg st="18" end="18"/>
                                            </p:txEl>
                                          </p:spTgt>
                                        </p:tgtEl>
                                        <p:attrNameLst>
                                          <p:attrName>ppt_x</p:attrName>
                                          <p:attrName>ppt_y</p:attrName>
                                        </p:attrNameLst>
                                      </p:cBhvr>
                                    </p:animMotion>
                                    <p:animEffect transition="in" filter="fade">
                                      <p:cBhvr>
                                        <p:cTn id="73" dur="1000"/>
                                        <p:tgtEl>
                                          <p:spTgt spid="36867">
                                            <p:txEl>
                                              <p:pRg st="18" end="18"/>
                                            </p:txEl>
                                          </p:spTgt>
                                        </p:tgtEl>
                                      </p:cBhvr>
                                    </p:animEffect>
                                  </p:childTnLst>
                                </p:cTn>
                              </p:par>
                              <p:par>
                                <p:cTn id="74" presetID="52" presetClass="entr" presetSubtype="0" fill="hold" nodeType="withEffect">
                                  <p:stCondLst>
                                    <p:cond delay="0"/>
                                  </p:stCondLst>
                                  <p:childTnLst>
                                    <p:set>
                                      <p:cBhvr>
                                        <p:cTn id="75" dur="1" fill="hold">
                                          <p:stCondLst>
                                            <p:cond delay="0"/>
                                          </p:stCondLst>
                                        </p:cTn>
                                        <p:tgtEl>
                                          <p:spTgt spid="36867">
                                            <p:txEl>
                                              <p:pRg st="19" end="19"/>
                                            </p:txEl>
                                          </p:spTgt>
                                        </p:tgtEl>
                                        <p:attrNameLst>
                                          <p:attrName>style.visibility</p:attrName>
                                        </p:attrNameLst>
                                      </p:cBhvr>
                                      <p:to>
                                        <p:strVal val="visible"/>
                                      </p:to>
                                    </p:set>
                                    <p:animScale>
                                      <p:cBhvr>
                                        <p:cTn id="76" dur="1000" decel="50000" fill="hold">
                                          <p:stCondLst>
                                            <p:cond delay="0"/>
                                          </p:stCondLst>
                                        </p:cTn>
                                        <p:tgtEl>
                                          <p:spTgt spid="36867">
                                            <p:txEl>
                                              <p:pRg st="19" end="1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36867">
                                            <p:txEl>
                                              <p:pRg st="19" end="19"/>
                                            </p:txEl>
                                          </p:spTgt>
                                        </p:tgtEl>
                                        <p:attrNameLst>
                                          <p:attrName>ppt_x</p:attrName>
                                          <p:attrName>ppt_y</p:attrName>
                                        </p:attrNameLst>
                                      </p:cBhvr>
                                    </p:animMotion>
                                    <p:animEffect transition="in" filter="fade">
                                      <p:cBhvr>
                                        <p:cTn id="78" dur="1000"/>
                                        <p:tgtEl>
                                          <p:spTgt spid="36867">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me\My Documents\My Pictures\Picture16.jpg">
            <a:extLst>
              <a:ext uri="{FF2B5EF4-FFF2-40B4-BE49-F238E27FC236}">
                <a16:creationId xmlns:a16="http://schemas.microsoft.com/office/drawing/2014/main" id="{AD840579-7BCB-C533-E238-8E951D56A3E4}"/>
              </a:ext>
            </a:extLst>
          </p:cNvPr>
          <p:cNvPicPr>
            <a:picLocks noChangeAspect="1" noChangeArrowheads="1"/>
          </p:cNvPicPr>
          <p:nvPr/>
        </p:nvPicPr>
        <p:blipFill>
          <a:blip r:embed="rId2">
            <a:lum bright="10000" contrast="-20000"/>
            <a:extLst>
              <a:ext uri="{28A0092B-C50C-407E-A947-70E740481C1C}">
                <a14:useLocalDpi xmlns:a14="http://schemas.microsoft.com/office/drawing/2010/main" val="0"/>
              </a:ext>
            </a:extLst>
          </a:blip>
          <a:srcRect/>
          <a:stretch>
            <a:fillRect/>
          </a:stretch>
        </p:blipFill>
        <p:spPr>
          <a:xfrm>
            <a:off x="5652120" y="3411200"/>
            <a:ext cx="3068373" cy="3152310"/>
          </a:xfrm>
          <a:prstGeom prst="rect">
            <a:avLst/>
          </a:prstGeom>
          <a:ln w="28575">
            <a:solidFill>
              <a:schemeClr val="tx1"/>
            </a:solidFill>
            <a:miter lim="800000"/>
            <a:headEnd/>
            <a:tailEnd/>
          </a:ln>
        </p:spPr>
      </p:pic>
      <p:pic>
        <p:nvPicPr>
          <p:cNvPr id="4" name="object 2">
            <a:extLst>
              <a:ext uri="{FF2B5EF4-FFF2-40B4-BE49-F238E27FC236}">
                <a16:creationId xmlns:a16="http://schemas.microsoft.com/office/drawing/2014/main" id="{A3F26CDD-31D9-F045-8C68-24EE646CF945}"/>
              </a:ext>
            </a:extLst>
          </p:cNvPr>
          <p:cNvPicPr/>
          <p:nvPr/>
        </p:nvPicPr>
        <p:blipFill rotWithShape="1">
          <a:blip r:embed="rId3" cstate="print"/>
          <a:srcRect l="23624" t="32149" r="25189" b="11151"/>
          <a:stretch/>
        </p:blipFill>
        <p:spPr>
          <a:xfrm>
            <a:off x="269752" y="3440256"/>
            <a:ext cx="4104456" cy="3246164"/>
          </a:xfrm>
          <a:prstGeom prst="rect">
            <a:avLst/>
          </a:prstGeom>
        </p:spPr>
      </p:pic>
      <p:sp>
        <p:nvSpPr>
          <p:cNvPr id="6" name="TextBox 5">
            <a:extLst>
              <a:ext uri="{FF2B5EF4-FFF2-40B4-BE49-F238E27FC236}">
                <a16:creationId xmlns:a16="http://schemas.microsoft.com/office/drawing/2014/main" id="{E9EA50DB-2A0B-7E17-15BE-F9FF82C85B91}"/>
              </a:ext>
            </a:extLst>
          </p:cNvPr>
          <p:cNvSpPr txBox="1"/>
          <p:nvPr/>
        </p:nvSpPr>
        <p:spPr>
          <a:xfrm>
            <a:off x="239952" y="576578"/>
            <a:ext cx="8904048" cy="2834622"/>
          </a:xfrm>
          <a:prstGeom prst="rect">
            <a:avLst/>
          </a:prstGeom>
          <a:noFill/>
        </p:spPr>
        <p:txBody>
          <a:bodyPr wrap="square">
            <a:spAutoFit/>
          </a:bodyPr>
          <a:lstStyle/>
          <a:p>
            <a:pPr eaLnBrk="1" hangingPunct="1">
              <a:lnSpc>
                <a:spcPct val="90000"/>
              </a:lnSpc>
              <a:buFont typeface="Wingdings" pitchFamily="2" charset="2"/>
              <a:buNone/>
              <a:defRPr/>
            </a:pPr>
            <a:r>
              <a:rPr lang="sr-Latn-CS" sz="1800" dirty="0"/>
              <a:t> 1. </a:t>
            </a:r>
            <a:r>
              <a:rPr lang="sr-Latn-CS" sz="1800" dirty="0" err="1"/>
              <a:t>lig</a:t>
            </a:r>
            <a:r>
              <a:rPr lang="sr-Latn-CS" sz="1800" dirty="0"/>
              <a:t>. </a:t>
            </a:r>
            <a:r>
              <a:rPr lang="sr-Latn-CS" sz="1800" dirty="0" err="1"/>
              <a:t>coracoacromiale</a:t>
            </a:r>
            <a:r>
              <a:rPr lang="sr-Latn-CS" sz="1800" dirty="0"/>
              <a:t> </a:t>
            </a:r>
            <a:br>
              <a:rPr lang="en-GB" sz="1800" dirty="0"/>
            </a:br>
            <a:r>
              <a:rPr lang="en-GB" sz="1800" dirty="0"/>
              <a:t>	</a:t>
            </a:r>
            <a:r>
              <a:rPr lang="sr-Latn-CS" sz="1800" dirty="0"/>
              <a:t>– </a:t>
            </a:r>
            <a:r>
              <a:rPr lang="en-GB" sz="1800" dirty="0"/>
              <a:t>connects </a:t>
            </a:r>
            <a:r>
              <a:rPr lang="en-GB" sz="1800" dirty="0" err="1"/>
              <a:t>processus</a:t>
            </a:r>
            <a:r>
              <a:rPr lang="en-GB" sz="1800" dirty="0"/>
              <a:t> </a:t>
            </a:r>
            <a:r>
              <a:rPr lang="en-GB" sz="1800" dirty="0" err="1"/>
              <a:t>coracoideus</a:t>
            </a:r>
            <a:r>
              <a:rPr lang="en-GB" sz="1800" dirty="0"/>
              <a:t> and acromion of scapula. Together with 	   both bone forms the fornix of the humeri</a:t>
            </a:r>
            <a:endParaRPr lang="sr-Latn-CS" sz="1800" dirty="0"/>
          </a:p>
          <a:p>
            <a:pPr eaLnBrk="1" hangingPunct="1">
              <a:lnSpc>
                <a:spcPct val="90000"/>
              </a:lnSpc>
              <a:buFont typeface="Wingdings" pitchFamily="2" charset="2"/>
              <a:buNone/>
              <a:defRPr/>
            </a:pPr>
            <a:r>
              <a:rPr lang="sr-Latn-CS" sz="1800" dirty="0"/>
              <a:t> 2. </a:t>
            </a:r>
            <a:r>
              <a:rPr lang="sr-Latn-CS" sz="1800" dirty="0" err="1"/>
              <a:t>lig</a:t>
            </a:r>
            <a:r>
              <a:rPr lang="sr-Latn-CS" sz="1800" dirty="0"/>
              <a:t>. </a:t>
            </a:r>
            <a:r>
              <a:rPr lang="sr-Latn-CS" sz="1800" dirty="0" err="1"/>
              <a:t>transversum</a:t>
            </a:r>
            <a:r>
              <a:rPr lang="sr-Latn-CS" sz="1800" dirty="0"/>
              <a:t> </a:t>
            </a:r>
            <a:r>
              <a:rPr lang="sr-Latn-CS" sz="1800" dirty="0" err="1"/>
              <a:t>scapulae</a:t>
            </a:r>
            <a:r>
              <a:rPr lang="sr-Latn-CS" sz="1800" dirty="0"/>
              <a:t> </a:t>
            </a:r>
            <a:r>
              <a:rPr lang="sr-Latn-CS" sz="1800" dirty="0" err="1"/>
              <a:t>superius</a:t>
            </a:r>
            <a:r>
              <a:rPr lang="sr-Latn-CS" sz="1800" dirty="0"/>
              <a:t> </a:t>
            </a:r>
            <a:endParaRPr lang="en-GB" sz="1800" dirty="0"/>
          </a:p>
          <a:p>
            <a:pPr eaLnBrk="1" hangingPunct="1">
              <a:lnSpc>
                <a:spcPct val="90000"/>
              </a:lnSpc>
              <a:buFont typeface="Wingdings" pitchFamily="2" charset="2"/>
              <a:buNone/>
              <a:defRPr/>
            </a:pPr>
            <a:r>
              <a:rPr lang="en-GB" dirty="0"/>
              <a:t>              </a:t>
            </a:r>
            <a:r>
              <a:rPr lang="sr-Latn-CS" sz="1800" dirty="0"/>
              <a:t>– </a:t>
            </a:r>
            <a:r>
              <a:rPr lang="en-GB" sz="1800" dirty="0"/>
              <a:t>connects the borders of </a:t>
            </a:r>
            <a:r>
              <a:rPr lang="sr-Latn-CS" sz="1800" dirty="0" err="1"/>
              <a:t>incisur</a:t>
            </a:r>
            <a:r>
              <a:rPr lang="en-GB" sz="1800" dirty="0"/>
              <a:t>a</a:t>
            </a:r>
            <a:r>
              <a:rPr lang="sr-Latn-CS" sz="1800" dirty="0"/>
              <a:t> </a:t>
            </a:r>
            <a:r>
              <a:rPr lang="sr-Latn-CS" sz="1800" dirty="0" err="1"/>
              <a:t>scapul</a:t>
            </a:r>
            <a:r>
              <a:rPr lang="en-GB" sz="1800" dirty="0"/>
              <a:t>a</a:t>
            </a:r>
            <a:r>
              <a:rPr lang="sr-Latn-CS" sz="1800" dirty="0"/>
              <a:t>e </a:t>
            </a:r>
            <a:r>
              <a:rPr lang="sr-Latn-CS" sz="1800" dirty="0" err="1"/>
              <a:t>superior</a:t>
            </a:r>
            <a:r>
              <a:rPr lang="en-GB" sz="1800" dirty="0"/>
              <a:t>, and together with this 	   incisura forms foramen, for the passage of </a:t>
            </a:r>
            <a:r>
              <a:rPr lang="sr-Latn-CS" sz="1800" dirty="0" err="1"/>
              <a:t>suprascapular</a:t>
            </a:r>
            <a:r>
              <a:rPr lang="en-GB" sz="1800" dirty="0"/>
              <a:t> nerve and vein;</a:t>
            </a:r>
          </a:p>
          <a:p>
            <a:pPr eaLnBrk="1" hangingPunct="1">
              <a:lnSpc>
                <a:spcPct val="90000"/>
              </a:lnSpc>
              <a:buFont typeface="Wingdings" pitchFamily="2" charset="2"/>
              <a:buNone/>
              <a:defRPr/>
            </a:pPr>
            <a:r>
              <a:rPr lang="en-GB" dirty="0"/>
              <a:t>                 </a:t>
            </a:r>
            <a:r>
              <a:rPr lang="en-GB" sz="1800" dirty="0"/>
              <a:t>suprascapular artery runs above this ligament</a:t>
            </a:r>
            <a:r>
              <a:rPr lang="sr-Latn-CS" sz="1800" dirty="0"/>
              <a:t>                   </a:t>
            </a:r>
          </a:p>
          <a:p>
            <a:pPr eaLnBrk="1" hangingPunct="1">
              <a:lnSpc>
                <a:spcPct val="90000"/>
              </a:lnSpc>
              <a:buFont typeface="Wingdings" pitchFamily="2" charset="2"/>
              <a:buNone/>
              <a:defRPr/>
            </a:pPr>
            <a:r>
              <a:rPr lang="en-GB" dirty="0"/>
              <a:t> </a:t>
            </a:r>
            <a:r>
              <a:rPr lang="sr-Latn-CS" sz="1800" dirty="0"/>
              <a:t>3. </a:t>
            </a:r>
            <a:r>
              <a:rPr lang="sr-Latn-CS" sz="1800" dirty="0" err="1"/>
              <a:t>lig</a:t>
            </a:r>
            <a:r>
              <a:rPr lang="sr-Latn-CS" sz="1800" dirty="0"/>
              <a:t>. </a:t>
            </a:r>
            <a:r>
              <a:rPr lang="sr-Latn-CS" sz="1800" dirty="0" err="1"/>
              <a:t>transversum</a:t>
            </a:r>
            <a:r>
              <a:rPr lang="sr-Latn-CS" sz="1800" dirty="0"/>
              <a:t> </a:t>
            </a:r>
            <a:r>
              <a:rPr lang="sr-Latn-CS" sz="1800" dirty="0" err="1"/>
              <a:t>scapulae</a:t>
            </a:r>
            <a:r>
              <a:rPr lang="sr-Latn-CS" sz="1800" dirty="0"/>
              <a:t> </a:t>
            </a:r>
            <a:r>
              <a:rPr lang="sr-Latn-CS" sz="1800" dirty="0" err="1"/>
              <a:t>inferius</a:t>
            </a:r>
            <a:r>
              <a:rPr lang="sr-Latn-CS" sz="1800" dirty="0"/>
              <a:t> </a:t>
            </a:r>
            <a:endParaRPr lang="en-GB" sz="1800" dirty="0"/>
          </a:p>
          <a:p>
            <a:pPr eaLnBrk="1" hangingPunct="1">
              <a:lnSpc>
                <a:spcPct val="90000"/>
              </a:lnSpc>
              <a:buFont typeface="Wingdings" pitchFamily="2" charset="2"/>
              <a:buNone/>
              <a:defRPr/>
            </a:pPr>
            <a:r>
              <a:rPr lang="en-GB" dirty="0"/>
              <a:t>	- </a:t>
            </a:r>
            <a:r>
              <a:rPr lang="en-GB" sz="1800" dirty="0"/>
              <a:t>connects lateral border of</a:t>
            </a:r>
            <a:r>
              <a:rPr lang="en-GB" dirty="0"/>
              <a:t> </a:t>
            </a:r>
            <a:r>
              <a:rPr lang="sr-Latn-CS" sz="1800" dirty="0"/>
              <a:t>spina </a:t>
            </a:r>
            <a:r>
              <a:rPr lang="sr-Latn-CS" sz="1800" dirty="0" err="1"/>
              <a:t>scapulae</a:t>
            </a:r>
            <a:r>
              <a:rPr lang="en-GB" sz="1800" dirty="0"/>
              <a:t> and inferior end of </a:t>
            </a:r>
            <a:r>
              <a:rPr lang="sr-Latn-CS" sz="1800" dirty="0" err="1"/>
              <a:t>cavitas</a:t>
            </a:r>
            <a:r>
              <a:rPr lang="sr-Latn-CS" sz="1800" dirty="0"/>
              <a:t> </a:t>
            </a:r>
            <a:r>
              <a:rPr lang="en-GB" sz="1800" dirty="0"/>
              <a:t>	  	  </a:t>
            </a:r>
            <a:r>
              <a:rPr lang="sr-Latn-CS" sz="1800" dirty="0" err="1"/>
              <a:t>glenoidalis</a:t>
            </a:r>
            <a:r>
              <a:rPr lang="en-GB" sz="1800" dirty="0"/>
              <a:t>. Together with scapular neck forms foramen for the passage of  	  </a:t>
            </a:r>
            <a:r>
              <a:rPr lang="sr-Latn-CS" sz="1800" dirty="0" err="1"/>
              <a:t>a.v.n.suprascapularis</a:t>
            </a:r>
            <a:endParaRPr lang="en-GB" dirty="0"/>
          </a:p>
        </p:txBody>
      </p:sp>
      <p:sp>
        <p:nvSpPr>
          <p:cNvPr id="8" name="TextBox 7">
            <a:extLst>
              <a:ext uri="{FF2B5EF4-FFF2-40B4-BE49-F238E27FC236}">
                <a16:creationId xmlns:a16="http://schemas.microsoft.com/office/drawing/2014/main" id="{D17D517E-DD91-6D92-1BFF-76ABF3C194F8}"/>
              </a:ext>
            </a:extLst>
          </p:cNvPr>
          <p:cNvSpPr txBox="1"/>
          <p:nvPr/>
        </p:nvSpPr>
        <p:spPr>
          <a:xfrm>
            <a:off x="2614306" y="171580"/>
            <a:ext cx="4572000" cy="341632"/>
          </a:xfrm>
          <a:prstGeom prst="rect">
            <a:avLst/>
          </a:prstGeom>
          <a:noFill/>
        </p:spPr>
        <p:txBody>
          <a:bodyPr wrap="square">
            <a:spAutoFit/>
          </a:bodyPr>
          <a:lstStyle/>
          <a:p>
            <a:pPr eaLnBrk="1" hangingPunct="1">
              <a:lnSpc>
                <a:spcPct val="90000"/>
              </a:lnSpc>
              <a:buFont typeface="Wingdings" pitchFamily="2" charset="2"/>
              <a:buNone/>
              <a:defRPr/>
            </a:pPr>
            <a:r>
              <a:rPr lang="sr-Latn-CS" sz="1800" dirty="0"/>
              <a:t> </a:t>
            </a:r>
            <a:r>
              <a:rPr lang="en-GB" sz="1800" dirty="0"/>
              <a:t>LIGAMENTS OF SCAPULA</a:t>
            </a:r>
            <a:endParaRPr lang="en-GB" dirty="0"/>
          </a:p>
        </p:txBody>
      </p:sp>
    </p:spTree>
    <p:extLst>
      <p:ext uri="{BB962C8B-B14F-4D97-AF65-F5344CB8AC3E}">
        <p14:creationId xmlns:p14="http://schemas.microsoft.com/office/powerpoint/2010/main" val="14302101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l="21759" t="9871" r="31250" b="47728"/>
          <a:stretch>
            <a:fillRect/>
          </a:stretch>
        </p:blipFill>
        <p:spPr bwMode="auto">
          <a:xfrm>
            <a:off x="3924300" y="3933825"/>
            <a:ext cx="5156200" cy="290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5" name="Rectangle 2"/>
          <p:cNvSpPr>
            <a:spLocks noGrp="1" noChangeArrowheads="1"/>
          </p:cNvSpPr>
          <p:nvPr/>
        </p:nvSpPr>
        <p:spPr bwMode="auto">
          <a:xfrm>
            <a:off x="1" y="206376"/>
            <a:ext cx="9080499"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sr-Latn-CS" altLang="en-US" sz="3400" b="1" dirty="0">
                <a:solidFill>
                  <a:schemeClr val="tx1"/>
                </a:solidFill>
                <a:effectLst>
                  <a:outerShdw blurRad="38100" dist="38100" dir="2700000" algn="tl">
                    <a:srgbClr val="C0C0C0"/>
                  </a:outerShdw>
                </a:effectLst>
                <a:latin typeface="Comic Sans MS" panose="030F0702030302020204" pitchFamily="66" charset="0"/>
              </a:rPr>
              <a:t>Art. </a:t>
            </a:r>
            <a:r>
              <a:rPr lang="en-GB" altLang="en-US" sz="3400" b="1" dirty="0">
                <a:solidFill>
                  <a:schemeClr val="tx1"/>
                </a:solidFill>
                <a:effectLst>
                  <a:outerShdw blurRad="38100" dist="38100" dir="2700000" algn="tl">
                    <a:srgbClr val="C0C0C0"/>
                  </a:outerShdw>
                </a:effectLst>
                <a:latin typeface="Comic Sans MS" panose="030F0702030302020204" pitchFamily="66" charset="0"/>
              </a:rPr>
              <a:t>h</a:t>
            </a:r>
            <a:r>
              <a:rPr lang="sr-Latn-CS" altLang="en-US" sz="3400" b="1" dirty="0">
                <a:solidFill>
                  <a:schemeClr val="tx1"/>
                </a:solidFill>
                <a:effectLst>
                  <a:outerShdw blurRad="38100" dist="38100" dir="2700000" algn="tl">
                    <a:srgbClr val="C0C0C0"/>
                  </a:outerShdw>
                </a:effectLst>
                <a:latin typeface="Comic Sans MS" panose="030F0702030302020204" pitchFamily="66" charset="0"/>
              </a:rPr>
              <a:t>umeri</a:t>
            </a:r>
            <a:r>
              <a:rPr lang="en-GB" altLang="en-US" sz="3400" b="1" dirty="0">
                <a:solidFill>
                  <a:schemeClr val="tx1"/>
                </a:solidFill>
                <a:effectLst>
                  <a:outerShdw blurRad="38100" dist="38100" dir="2700000" algn="tl">
                    <a:srgbClr val="C0C0C0"/>
                  </a:outerShdw>
                </a:effectLst>
                <a:latin typeface="Comic Sans MS" panose="030F0702030302020204" pitchFamily="66" charset="0"/>
              </a:rPr>
              <a:t> (glenohumeral, shoulder joint)</a:t>
            </a:r>
            <a:endParaRPr lang="sr-Latn-CS" altLang="en-US" sz="3400" b="1" dirty="0">
              <a:solidFill>
                <a:schemeClr val="tx1"/>
              </a:solidFill>
              <a:effectLst>
                <a:outerShdw blurRad="38100" dist="38100" dir="2700000" algn="tl">
                  <a:srgbClr val="C0C0C0"/>
                </a:outerShdw>
              </a:effectLst>
              <a:latin typeface="Comic Sans MS" panose="030F0702030302020204" pitchFamily="66" charset="0"/>
            </a:endParaRPr>
          </a:p>
        </p:txBody>
      </p:sp>
      <p:pic>
        <p:nvPicPr>
          <p:cNvPr id="21508" name="Picture 3" descr="scan018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981075"/>
            <a:ext cx="7521575" cy="335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09" name="Picture 5"/>
          <p:cNvPicPr>
            <a:picLocks noChangeAspect="1" noChangeArrowheads="1"/>
          </p:cNvPicPr>
          <p:nvPr/>
        </p:nvPicPr>
        <p:blipFill>
          <a:blip r:embed="rId4">
            <a:extLst>
              <a:ext uri="{28A0092B-C50C-407E-A947-70E740481C1C}">
                <a14:useLocalDpi xmlns:a14="http://schemas.microsoft.com/office/drawing/2010/main" val="0"/>
              </a:ext>
            </a:extLst>
          </a:blip>
          <a:srcRect l="33153" t="17606" r="38055" b="34914"/>
          <a:stretch>
            <a:fillRect/>
          </a:stretch>
        </p:blipFill>
        <p:spPr bwMode="auto">
          <a:xfrm>
            <a:off x="539750" y="4365625"/>
            <a:ext cx="2632075" cy="244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10" name="Picture 6"/>
          <p:cNvPicPr>
            <a:picLocks noChangeAspect="1" noChangeArrowheads="1"/>
          </p:cNvPicPr>
          <p:nvPr/>
        </p:nvPicPr>
        <p:blipFill>
          <a:blip r:embed="rId5">
            <a:extLst>
              <a:ext uri="{28A0092B-C50C-407E-A947-70E740481C1C}">
                <a14:useLocalDpi xmlns:a14="http://schemas.microsoft.com/office/drawing/2010/main" val="0"/>
              </a:ext>
            </a:extLst>
          </a:blip>
          <a:srcRect l="51089" t="8488" r="38298" b="50156"/>
          <a:stretch>
            <a:fillRect/>
          </a:stretch>
        </p:blipFill>
        <p:spPr bwMode="auto">
          <a:xfrm>
            <a:off x="0" y="979488"/>
            <a:ext cx="1554163" cy="3405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7892876" y="2682081"/>
            <a:ext cx="1247949" cy="1323439"/>
          </a:xfrm>
          <a:prstGeom prst="rect">
            <a:avLst/>
          </a:prstGeom>
          <a:solidFill>
            <a:schemeClr val="bg1"/>
          </a:solidFill>
        </p:spPr>
        <p:txBody>
          <a:bodyPr wrap="square" rtlCol="0">
            <a:spAutoFit/>
          </a:bodyPr>
          <a:lstStyle/>
          <a:p>
            <a:r>
              <a:rPr lang="sr-Latn-RS" sz="1600" dirty="0">
                <a:latin typeface="Times New Roman" panose="02020603050405020304" pitchFamily="18" charset="0"/>
                <a:cs typeface="Times New Roman" panose="02020603050405020304" pitchFamily="18" charset="0"/>
              </a:rPr>
              <a:t>- Medial</a:t>
            </a:r>
            <a:br>
              <a:rPr lang="sr-Latn-RS" sz="1600" dirty="0">
                <a:latin typeface="Times New Roman" panose="02020603050405020304" pitchFamily="18" charset="0"/>
                <a:cs typeface="Times New Roman" panose="02020603050405020304" pitchFamily="18" charset="0"/>
              </a:rPr>
            </a:br>
            <a:r>
              <a:rPr lang="sr-Latn-RS" sz="1600" dirty="0">
                <a:latin typeface="Times New Roman" panose="02020603050405020304" pitchFamily="18" charset="0"/>
                <a:cs typeface="Times New Roman" panose="02020603050405020304" pitchFamily="18" charset="0"/>
              </a:rPr>
              <a:t>  rotation</a:t>
            </a:r>
          </a:p>
          <a:p>
            <a:r>
              <a:rPr lang="sr-Latn-RS" sz="1600" dirty="0">
                <a:latin typeface="Times New Roman" panose="02020603050405020304" pitchFamily="18" charset="0"/>
                <a:cs typeface="Times New Roman" panose="02020603050405020304" pitchFamily="18" charset="0"/>
              </a:rPr>
              <a:t>- Lateral</a:t>
            </a:r>
            <a:br>
              <a:rPr lang="sr-Latn-RS" sz="1600" dirty="0">
                <a:latin typeface="Times New Roman" panose="02020603050405020304" pitchFamily="18" charset="0"/>
                <a:cs typeface="Times New Roman" panose="02020603050405020304" pitchFamily="18" charset="0"/>
              </a:rPr>
            </a:br>
            <a:r>
              <a:rPr lang="sr-Latn-RS" sz="1600" dirty="0">
                <a:latin typeface="Times New Roman" panose="02020603050405020304" pitchFamily="18" charset="0"/>
                <a:cs typeface="Times New Roman" panose="02020603050405020304" pitchFamily="18" charset="0"/>
              </a:rPr>
              <a:t>  rotation</a:t>
            </a:r>
          </a:p>
          <a:p>
            <a:pPr marL="285750" indent="-285750">
              <a:buFontTx/>
              <a:buChar char="-"/>
            </a:pPr>
            <a:endParaRPr lang="sr-Latn-RS"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p:txBody>
          <a:bodyPr>
            <a:normAutofit fontScale="90000"/>
          </a:bodyPr>
          <a:lstStyle/>
          <a:p>
            <a:r>
              <a:rPr lang="en-US" dirty="0" err="1">
                <a:solidFill>
                  <a:srgbClr val="FFFF00"/>
                </a:solidFill>
              </a:rPr>
              <a:t>Glenohumeral</a:t>
            </a:r>
            <a:r>
              <a:rPr lang="en-US" dirty="0">
                <a:solidFill>
                  <a:srgbClr val="FFFF00"/>
                </a:solidFill>
              </a:rPr>
              <a:t> joint </a:t>
            </a:r>
            <a:r>
              <a:rPr lang="en-US" sz="2700" dirty="0">
                <a:solidFill>
                  <a:srgbClr val="FFC000"/>
                </a:solidFill>
              </a:rPr>
              <a:t>(a.k.a. Shoulder joint )</a:t>
            </a:r>
          </a:p>
        </p:txBody>
      </p:sp>
      <p:sp>
        <p:nvSpPr>
          <p:cNvPr id="7" name="Content Placeholder 6"/>
          <p:cNvSpPr>
            <a:spLocks noGrp="1"/>
          </p:cNvSpPr>
          <p:nvPr>
            <p:ph sz="quarter" idx="1"/>
          </p:nvPr>
        </p:nvSpPr>
        <p:spPr>
          <a:xfrm>
            <a:off x="539552" y="1493838"/>
            <a:ext cx="4264152" cy="4953000"/>
          </a:xfrm>
        </p:spPr>
        <p:txBody>
          <a:bodyPr>
            <a:normAutofit fontScale="92500" lnSpcReduction="10000"/>
          </a:bodyPr>
          <a:lstStyle/>
          <a:p>
            <a:pPr algn="l" rtl="0"/>
            <a:r>
              <a:rPr lang="en-US" sz="2000" dirty="0"/>
              <a:t>The glenoid fossa of the scapula is a depression on the head of the scapula, between the </a:t>
            </a:r>
            <a:r>
              <a:rPr lang="en-US" sz="2000" dirty="0" err="1"/>
              <a:t>acromion</a:t>
            </a:r>
            <a:r>
              <a:rPr lang="en-US" sz="2000" dirty="0"/>
              <a:t> and </a:t>
            </a:r>
            <a:r>
              <a:rPr lang="en-US" sz="2000" dirty="0" err="1"/>
              <a:t>coracoid</a:t>
            </a:r>
            <a:r>
              <a:rPr lang="en-US" sz="2000" dirty="0"/>
              <a:t> processes. It joins with the head of the </a:t>
            </a:r>
            <a:r>
              <a:rPr lang="en-US" sz="2000" dirty="0" err="1"/>
              <a:t>humerus</a:t>
            </a:r>
            <a:r>
              <a:rPr lang="en-US" sz="2000" dirty="0"/>
              <a:t>.</a:t>
            </a:r>
          </a:p>
          <a:p>
            <a:r>
              <a:rPr lang="en-US" sz="2000" dirty="0"/>
              <a:t>The glenoid fossa is shallow </a:t>
            </a:r>
            <a:r>
              <a:rPr lang="en-GB" sz="1200" dirty="0"/>
              <a:t>, </a:t>
            </a:r>
            <a:r>
              <a:rPr lang="en-GB" sz="2000" dirty="0"/>
              <a:t>which is deepened slightly but effectively by the ring-like, fibrocartilaginous glenoid </a:t>
            </a:r>
            <a:r>
              <a:rPr lang="en-GB" sz="2000" dirty="0" err="1"/>
              <a:t>labrum</a:t>
            </a:r>
            <a:r>
              <a:rPr lang="en-GB" sz="2000" dirty="0"/>
              <a:t> (</a:t>
            </a:r>
            <a:r>
              <a:rPr lang="en-US" sz="2000" dirty="0"/>
              <a:t>aids in stability). </a:t>
            </a:r>
            <a:r>
              <a:rPr lang="en-GB" sz="2000" dirty="0"/>
              <a:t>Both articular surfaces are covered with hyaline cartilage.</a:t>
            </a:r>
            <a:r>
              <a:rPr lang="en-US" sz="2000" dirty="0"/>
              <a:t> The glenohumeral joint is a multiaxial synovial ball and socket joint.</a:t>
            </a:r>
          </a:p>
          <a:p>
            <a:pPr algn="l" rtl="0"/>
            <a:r>
              <a:rPr lang="en-US" sz="2000" dirty="0">
                <a:solidFill>
                  <a:srgbClr val="C00000"/>
                </a:solidFill>
              </a:rPr>
              <a:t>Due to the very limited interface of the </a:t>
            </a:r>
            <a:r>
              <a:rPr lang="en-US" sz="2000" dirty="0" err="1">
                <a:solidFill>
                  <a:srgbClr val="C00000"/>
                </a:solidFill>
              </a:rPr>
              <a:t>humerus</a:t>
            </a:r>
            <a:r>
              <a:rPr lang="en-US" sz="2000" dirty="0">
                <a:solidFill>
                  <a:srgbClr val="C00000"/>
                </a:solidFill>
              </a:rPr>
              <a:t> and scapula, </a:t>
            </a:r>
            <a:r>
              <a:rPr lang="en-US" sz="2000" u="sng" dirty="0">
                <a:solidFill>
                  <a:srgbClr val="C00000"/>
                </a:solidFill>
              </a:rPr>
              <a:t>it is the most mobile joint of the human body.</a:t>
            </a:r>
          </a:p>
        </p:txBody>
      </p:sp>
      <p:pic>
        <p:nvPicPr>
          <p:cNvPr id="10" name="Picture 1"/>
          <p:cNvPicPr>
            <a:picLocks noChangeAspect="1" noChangeArrowheads="1"/>
          </p:cNvPicPr>
          <p:nvPr/>
        </p:nvPicPr>
        <p:blipFill>
          <a:blip r:embed="rId3" cstate="print"/>
          <a:srcRect l="13636" t="2913" r="12727" b="5340"/>
          <a:stretch>
            <a:fillRect/>
          </a:stretch>
        </p:blipFill>
        <p:spPr bwMode="auto">
          <a:xfrm>
            <a:off x="5029200" y="1905000"/>
            <a:ext cx="4114800" cy="48006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7544" y="116632"/>
            <a:ext cx="4756140" cy="690574"/>
          </a:xfrm>
          <a:prstGeom prst="rect">
            <a:avLst/>
          </a:prstGeom>
        </p:spPr>
        <p:txBody>
          <a:bodyPr vert="horz" wrap="square" lIns="0" tIns="13335" rIns="0" bIns="0" rtlCol="0">
            <a:spAutoFit/>
          </a:bodyPr>
          <a:lstStyle/>
          <a:p>
            <a:pPr marL="12700">
              <a:lnSpc>
                <a:spcPct val="100000"/>
              </a:lnSpc>
              <a:spcBef>
                <a:spcPts val="105"/>
              </a:spcBef>
            </a:pPr>
            <a:r>
              <a:rPr lang="en-GB" dirty="0"/>
              <a:t>THE</a:t>
            </a:r>
            <a:r>
              <a:rPr lang="en-GB" spc="-70" dirty="0"/>
              <a:t> </a:t>
            </a:r>
            <a:r>
              <a:rPr lang="en-GB" spc="-5" dirty="0"/>
              <a:t>SCAPULA</a:t>
            </a:r>
          </a:p>
        </p:txBody>
      </p:sp>
      <p:sp>
        <p:nvSpPr>
          <p:cNvPr id="3" name="object 3"/>
          <p:cNvSpPr txBox="1"/>
          <p:nvPr/>
        </p:nvSpPr>
        <p:spPr>
          <a:xfrm>
            <a:off x="287524" y="917624"/>
            <a:ext cx="8568952" cy="2398734"/>
          </a:xfrm>
          <a:prstGeom prst="rect">
            <a:avLst/>
          </a:prstGeom>
        </p:spPr>
        <p:txBody>
          <a:bodyPr vert="horz" wrap="square" lIns="0" tIns="13335" rIns="0" bIns="0" rtlCol="0">
            <a:spAutoFit/>
          </a:bodyPr>
          <a:lstStyle/>
          <a:p>
            <a:pPr marL="286385" marR="5080" indent="-274320" algn="just">
              <a:lnSpc>
                <a:spcPct val="100000"/>
              </a:lnSpc>
              <a:spcBef>
                <a:spcPts val="600"/>
              </a:spcBef>
              <a:buClr>
                <a:srgbClr val="FF388B"/>
              </a:buClr>
              <a:buSzPct val="76470"/>
              <a:buFont typeface="Microsoft Sans Serif"/>
              <a:buChar char=""/>
              <a:tabLst>
                <a:tab pos="287020" algn="l"/>
              </a:tabLst>
            </a:pPr>
            <a:r>
              <a:rPr lang="en-GB" sz="1700" spc="-5" dirty="0">
                <a:latin typeface="Cambria"/>
                <a:cs typeface="Cambria"/>
              </a:rPr>
              <a:t>It</a:t>
            </a:r>
            <a:r>
              <a:rPr lang="en-GB" sz="1700" dirty="0">
                <a:latin typeface="Cambria"/>
                <a:cs typeface="Cambria"/>
              </a:rPr>
              <a:t> </a:t>
            </a:r>
            <a:r>
              <a:rPr lang="en-GB" sz="1700" spc="-5" dirty="0">
                <a:latin typeface="Cambria"/>
                <a:cs typeface="Cambria"/>
              </a:rPr>
              <a:t>has</a:t>
            </a:r>
            <a:r>
              <a:rPr lang="en-GB" sz="1700" dirty="0">
                <a:latin typeface="Cambria"/>
                <a:cs typeface="Cambria"/>
              </a:rPr>
              <a:t> </a:t>
            </a:r>
            <a:r>
              <a:rPr lang="en-GB" sz="1700" spc="-10" dirty="0">
                <a:latin typeface="Cambria"/>
                <a:cs typeface="Cambria"/>
              </a:rPr>
              <a:t>two</a:t>
            </a:r>
            <a:r>
              <a:rPr lang="en-GB" sz="1700" spc="-5" dirty="0">
                <a:latin typeface="Cambria"/>
                <a:cs typeface="Cambria"/>
              </a:rPr>
              <a:t> </a:t>
            </a:r>
            <a:r>
              <a:rPr lang="en-GB" sz="1700" spc="-10" dirty="0">
                <a:latin typeface="Cambria"/>
                <a:cs typeface="Cambria"/>
              </a:rPr>
              <a:t>surfaces</a:t>
            </a:r>
            <a:r>
              <a:rPr lang="en-GB" sz="1700" spc="355" dirty="0">
                <a:latin typeface="Cambria"/>
                <a:cs typeface="Cambria"/>
              </a:rPr>
              <a:t> </a:t>
            </a:r>
            <a:r>
              <a:rPr lang="en-GB" sz="1700" spc="-5" dirty="0">
                <a:latin typeface="Cambria"/>
                <a:cs typeface="Cambria"/>
              </a:rPr>
              <a:t>(costal, </a:t>
            </a:r>
            <a:r>
              <a:rPr lang="en-GB" sz="1700" dirty="0">
                <a:latin typeface="Cambria"/>
                <a:cs typeface="Cambria"/>
              </a:rPr>
              <a:t> </a:t>
            </a:r>
            <a:r>
              <a:rPr lang="en-GB" sz="1700" spc="-5" dirty="0">
                <a:latin typeface="Cambria"/>
                <a:cs typeface="Cambria"/>
              </a:rPr>
              <a:t>dorsal),</a:t>
            </a:r>
            <a:r>
              <a:rPr lang="en-GB" sz="1700" dirty="0">
                <a:latin typeface="Cambria"/>
                <a:cs typeface="Cambria"/>
              </a:rPr>
              <a:t> </a:t>
            </a:r>
            <a:r>
              <a:rPr lang="en-GB" sz="1700" spc="-10" dirty="0">
                <a:latin typeface="Cambria"/>
                <a:cs typeface="Cambria"/>
              </a:rPr>
              <a:t>three</a:t>
            </a:r>
            <a:r>
              <a:rPr lang="en-GB" sz="1700" spc="-5" dirty="0">
                <a:latin typeface="Cambria"/>
                <a:cs typeface="Cambria"/>
              </a:rPr>
              <a:t> </a:t>
            </a:r>
            <a:r>
              <a:rPr lang="en-GB" sz="1700" spc="-10" dirty="0">
                <a:latin typeface="Cambria"/>
                <a:cs typeface="Cambria"/>
              </a:rPr>
              <a:t>borders</a:t>
            </a:r>
            <a:r>
              <a:rPr lang="en-GB" sz="1700" spc="-5" dirty="0">
                <a:latin typeface="Cambria"/>
                <a:cs typeface="Cambria"/>
              </a:rPr>
              <a:t> </a:t>
            </a:r>
            <a:r>
              <a:rPr lang="en-GB" sz="1700" spc="-20" dirty="0">
                <a:latin typeface="Cambria"/>
                <a:cs typeface="Cambria"/>
              </a:rPr>
              <a:t>(superior,</a:t>
            </a:r>
            <a:r>
              <a:rPr lang="en-GB" sz="1700" spc="-15" dirty="0">
                <a:latin typeface="Cambria"/>
                <a:cs typeface="Cambria"/>
              </a:rPr>
              <a:t> </a:t>
            </a:r>
            <a:r>
              <a:rPr lang="en-GB" sz="1700" spc="-10" dirty="0">
                <a:latin typeface="Cambria"/>
                <a:cs typeface="Cambria"/>
              </a:rPr>
              <a:t>lateral, </a:t>
            </a:r>
            <a:r>
              <a:rPr lang="en-GB" sz="1700" spc="-5" dirty="0">
                <a:latin typeface="Cambria"/>
                <a:cs typeface="Cambria"/>
              </a:rPr>
              <a:t> medial),</a:t>
            </a:r>
            <a:r>
              <a:rPr lang="en-GB" sz="1700" dirty="0">
                <a:latin typeface="Cambria"/>
                <a:cs typeface="Cambria"/>
              </a:rPr>
              <a:t> </a:t>
            </a:r>
            <a:r>
              <a:rPr lang="en-GB" sz="1700" spc="-10" dirty="0">
                <a:latin typeface="Cambria"/>
                <a:cs typeface="Cambria"/>
              </a:rPr>
              <a:t>three</a:t>
            </a:r>
            <a:r>
              <a:rPr lang="en-GB" sz="1700" spc="-5" dirty="0">
                <a:latin typeface="Cambria"/>
                <a:cs typeface="Cambria"/>
              </a:rPr>
              <a:t> </a:t>
            </a:r>
            <a:r>
              <a:rPr lang="en-GB" sz="1700" spc="-10" dirty="0">
                <a:latin typeface="Cambria"/>
                <a:cs typeface="Cambria"/>
              </a:rPr>
              <a:t>angles</a:t>
            </a:r>
            <a:r>
              <a:rPr lang="en-GB" sz="1700" spc="-5" dirty="0">
                <a:latin typeface="Cambria"/>
                <a:cs typeface="Cambria"/>
              </a:rPr>
              <a:t> </a:t>
            </a:r>
            <a:r>
              <a:rPr lang="en-GB" sz="1700" spc="-25" dirty="0">
                <a:latin typeface="Cambria"/>
                <a:cs typeface="Cambria"/>
              </a:rPr>
              <a:t>(superior,</a:t>
            </a:r>
            <a:r>
              <a:rPr lang="en-GB" sz="1700" spc="-20" dirty="0">
                <a:latin typeface="Cambria"/>
                <a:cs typeface="Cambria"/>
              </a:rPr>
              <a:t> </a:t>
            </a:r>
            <a:r>
              <a:rPr lang="en-GB" sz="1700" spc="-10" dirty="0">
                <a:latin typeface="Cambria"/>
                <a:cs typeface="Cambria"/>
              </a:rPr>
              <a:t>lateral, </a:t>
            </a:r>
            <a:r>
              <a:rPr lang="en-GB" sz="1700" spc="-360" dirty="0">
                <a:latin typeface="Cambria"/>
                <a:cs typeface="Cambria"/>
              </a:rPr>
              <a:t> </a:t>
            </a:r>
            <a:r>
              <a:rPr lang="en-GB" sz="1700" spc="-5" dirty="0">
                <a:latin typeface="Cambria"/>
                <a:cs typeface="Cambria"/>
              </a:rPr>
              <a:t>inferior).</a:t>
            </a:r>
          </a:p>
          <a:p>
            <a:pPr marL="286385" marR="5080" indent="-274320" algn="just">
              <a:lnSpc>
                <a:spcPct val="100000"/>
              </a:lnSpc>
              <a:spcBef>
                <a:spcPts val="600"/>
              </a:spcBef>
              <a:buClr>
                <a:srgbClr val="FF388B"/>
              </a:buClr>
              <a:buSzPct val="76470"/>
              <a:buFont typeface="Microsoft Sans Serif"/>
              <a:buChar char=""/>
              <a:tabLst>
                <a:tab pos="287020" algn="l"/>
              </a:tabLst>
            </a:pPr>
            <a:r>
              <a:rPr lang="en-GB" sz="1700" spc="-5" dirty="0">
                <a:latin typeface="Cambria"/>
                <a:cs typeface="Cambria"/>
              </a:rPr>
              <a:t>1) A costal (anterior) surface - concave:</a:t>
            </a:r>
          </a:p>
          <a:p>
            <a:pPr marL="12065" marR="5080" algn="just">
              <a:lnSpc>
                <a:spcPct val="100000"/>
              </a:lnSpc>
              <a:spcBef>
                <a:spcPts val="600"/>
              </a:spcBef>
              <a:buClr>
                <a:srgbClr val="FF388B"/>
              </a:buClr>
              <a:buSzPct val="76470"/>
              <a:tabLst>
                <a:tab pos="287020" algn="l"/>
              </a:tabLst>
            </a:pPr>
            <a:r>
              <a:rPr lang="en-GB" sz="1700" spc="-5" dirty="0">
                <a:latin typeface="Cambria"/>
                <a:cs typeface="Cambria"/>
              </a:rPr>
              <a:t>		-</a:t>
            </a:r>
            <a:r>
              <a:rPr lang="en-GB" sz="1600" dirty="0">
                <a:latin typeface="Cambria" panose="02040503050406030204" pitchFamily="18" charset="0"/>
                <a:ea typeface="Cambria" panose="02040503050406030204" pitchFamily="18" charset="0"/>
              </a:rPr>
              <a:t> </a:t>
            </a:r>
            <a:r>
              <a:rPr lang="en-GB" sz="1600" b="1" spc="-5" dirty="0">
                <a:solidFill>
                  <a:srgbClr val="FF0000"/>
                </a:solidFill>
                <a:latin typeface="Cambria"/>
                <a:cs typeface="Cambria"/>
              </a:rPr>
              <a:t>Subscapular fossa </a:t>
            </a:r>
            <a:r>
              <a:rPr lang="en-GB" sz="1600" dirty="0">
                <a:latin typeface="Cambria"/>
                <a:cs typeface="Cambria"/>
              </a:rPr>
              <a:t>is a </a:t>
            </a:r>
            <a:r>
              <a:rPr lang="en-GB" sz="1600" spc="-10" dirty="0">
                <a:latin typeface="Cambria"/>
                <a:cs typeface="Cambria"/>
              </a:rPr>
              <a:t>large, slightly </a:t>
            </a:r>
            <a:r>
              <a:rPr lang="en-GB" sz="1600" spc="-385" dirty="0">
                <a:latin typeface="Cambria"/>
                <a:cs typeface="Cambria"/>
              </a:rPr>
              <a:t> </a:t>
            </a:r>
            <a:r>
              <a:rPr lang="en-GB" sz="1600" spc="-5" dirty="0">
                <a:latin typeface="Cambria"/>
                <a:cs typeface="Cambria"/>
              </a:rPr>
              <a:t>depressed</a:t>
            </a:r>
            <a:r>
              <a:rPr lang="en-GB" sz="1600" dirty="0">
                <a:latin typeface="Cambria"/>
                <a:cs typeface="Cambria"/>
              </a:rPr>
              <a:t> </a:t>
            </a:r>
            <a:r>
              <a:rPr lang="en-GB" sz="1600" spc="-10" dirty="0">
                <a:latin typeface="Cambria"/>
                <a:cs typeface="Cambria"/>
              </a:rPr>
              <a:t>region</a:t>
            </a:r>
            <a:r>
              <a:rPr lang="en-GB" sz="1600" spc="-5" dirty="0">
                <a:latin typeface="Cambria"/>
                <a:cs typeface="Cambria"/>
              </a:rPr>
              <a:t> </a:t>
            </a:r>
            <a:r>
              <a:rPr lang="en-GB" sz="1600" dirty="0">
                <a:latin typeface="Cambria"/>
                <a:cs typeface="Cambria"/>
              </a:rPr>
              <a:t>in</a:t>
            </a:r>
            <a:r>
              <a:rPr lang="en-GB" sz="1600" spc="5" dirty="0">
                <a:latin typeface="Cambria"/>
                <a:cs typeface="Cambria"/>
              </a:rPr>
              <a:t> </a:t>
            </a:r>
            <a:r>
              <a:rPr lang="en-GB" sz="1600" spc="-5" dirty="0">
                <a:latin typeface="Cambria"/>
                <a:cs typeface="Cambria"/>
              </a:rPr>
              <a:t>the</a:t>
            </a:r>
            <a:r>
              <a:rPr lang="en-GB" sz="1600" dirty="0">
                <a:latin typeface="Cambria"/>
                <a:cs typeface="Cambria"/>
              </a:rPr>
              <a:t> </a:t>
            </a:r>
            <a:r>
              <a:rPr lang="en-GB" sz="1600" spc="-5" dirty="0">
                <a:latin typeface="Cambria"/>
                <a:cs typeface="Cambria"/>
              </a:rPr>
              <a:t>middle</a:t>
            </a:r>
            <a:r>
              <a:rPr lang="en-GB" sz="1600" dirty="0">
                <a:latin typeface="Cambria"/>
                <a:cs typeface="Cambria"/>
              </a:rPr>
              <a:t> of </a:t>
            </a:r>
            <a:r>
              <a:rPr lang="en-GB" sz="1600" spc="5" dirty="0">
                <a:latin typeface="Cambria"/>
                <a:cs typeface="Cambria"/>
              </a:rPr>
              <a:t> </a:t>
            </a:r>
            <a:r>
              <a:rPr lang="en-GB" sz="1600" spc="-10" dirty="0">
                <a:latin typeface="Cambria"/>
                <a:cs typeface="Cambria"/>
              </a:rPr>
              <a:t>scapula's</a:t>
            </a:r>
            <a:r>
              <a:rPr lang="en-GB" sz="1600" spc="-5" dirty="0">
                <a:latin typeface="Cambria"/>
                <a:cs typeface="Cambria"/>
              </a:rPr>
              <a:t> anterior</a:t>
            </a:r>
            <a:r>
              <a:rPr lang="en-GB" sz="1600" dirty="0">
                <a:latin typeface="Cambria"/>
                <a:cs typeface="Cambria"/>
              </a:rPr>
              <a:t> </a:t>
            </a:r>
            <a:r>
              <a:rPr lang="en-GB" sz="1600" spc="-5" dirty="0">
                <a:latin typeface="Cambria"/>
                <a:cs typeface="Cambria"/>
              </a:rPr>
              <a:t>surface.</a:t>
            </a:r>
            <a:r>
              <a:rPr lang="en-GB" sz="1600" dirty="0">
                <a:latin typeface="Cambria"/>
                <a:cs typeface="Cambria"/>
              </a:rPr>
              <a:t> The </a:t>
            </a:r>
            <a:r>
              <a:rPr lang="en-GB" sz="1600" spc="5" dirty="0">
                <a:latin typeface="Cambria"/>
                <a:cs typeface="Cambria"/>
              </a:rPr>
              <a:t> </a:t>
            </a:r>
            <a:r>
              <a:rPr lang="en-GB" sz="1600" spc="-5" dirty="0">
                <a:latin typeface="Cambria"/>
                <a:cs typeface="Cambria"/>
              </a:rPr>
              <a:t>subscapularis muscle attaches to this </a:t>
            </a:r>
            <a:r>
              <a:rPr lang="en-GB" sz="1600" spc="-385" dirty="0">
                <a:latin typeface="Cambria"/>
                <a:cs typeface="Cambria"/>
              </a:rPr>
              <a:t> </a:t>
            </a:r>
            <a:r>
              <a:rPr lang="en-GB" sz="1600" spc="-5" dirty="0">
                <a:latin typeface="Cambria"/>
                <a:cs typeface="Cambria"/>
              </a:rPr>
              <a:t>region</a:t>
            </a:r>
            <a:r>
              <a:rPr lang="en-GB" sz="1600" spc="-10" dirty="0">
                <a:latin typeface="Cambria"/>
                <a:cs typeface="Cambria"/>
              </a:rPr>
              <a:t> </a:t>
            </a:r>
            <a:r>
              <a:rPr lang="en-GB" sz="1600" dirty="0">
                <a:latin typeface="Cambria"/>
                <a:cs typeface="Cambria"/>
              </a:rPr>
              <a:t>of</a:t>
            </a:r>
            <a:r>
              <a:rPr lang="en-GB" sz="1600" spc="-10" dirty="0">
                <a:latin typeface="Cambria"/>
                <a:cs typeface="Cambria"/>
              </a:rPr>
              <a:t> </a:t>
            </a:r>
            <a:r>
              <a:rPr lang="en-GB" sz="1600" spc="-5" dirty="0">
                <a:latin typeface="Cambria"/>
                <a:cs typeface="Cambria"/>
              </a:rPr>
              <a:t>the bone</a:t>
            </a:r>
            <a:endParaRPr lang="en-GB" sz="1700" spc="-5" dirty="0">
              <a:latin typeface="Cambria" panose="02040503050406030204" pitchFamily="18" charset="0"/>
              <a:ea typeface="Cambria" panose="02040503050406030204" pitchFamily="18" charset="0"/>
              <a:cs typeface="Cambria"/>
            </a:endParaRPr>
          </a:p>
          <a:p>
            <a:pPr marL="286385" marR="5080" indent="-274320" algn="just">
              <a:lnSpc>
                <a:spcPct val="100000"/>
              </a:lnSpc>
              <a:spcBef>
                <a:spcPts val="600"/>
              </a:spcBef>
              <a:buClr>
                <a:srgbClr val="FF388B"/>
              </a:buClr>
              <a:buSzPct val="76470"/>
              <a:buFont typeface="Microsoft Sans Serif"/>
              <a:buChar char=""/>
              <a:tabLst>
                <a:tab pos="287020" algn="l"/>
              </a:tabLst>
            </a:pPr>
            <a:r>
              <a:rPr lang="en-GB" sz="1700" dirty="0">
                <a:latin typeface="Cambria" panose="02040503050406030204" pitchFamily="18" charset="0"/>
                <a:ea typeface="Cambria" panose="02040503050406030204" pitchFamily="18" charset="0"/>
                <a:cs typeface="Cambria"/>
              </a:rPr>
              <a:t>2) A</a:t>
            </a:r>
            <a:r>
              <a:rPr lang="en-GB" sz="1700" spc="5" dirty="0">
                <a:latin typeface="Cambria" panose="02040503050406030204" pitchFamily="18" charset="0"/>
                <a:ea typeface="Cambria" panose="02040503050406030204" pitchFamily="18" charset="0"/>
                <a:cs typeface="Cambria"/>
              </a:rPr>
              <a:t> dorsal (posterior) surface:</a:t>
            </a:r>
          </a:p>
          <a:p>
            <a:pPr marL="12065" marR="5080" algn="just">
              <a:lnSpc>
                <a:spcPct val="100000"/>
              </a:lnSpc>
              <a:spcBef>
                <a:spcPts val="600"/>
              </a:spcBef>
              <a:buClr>
                <a:srgbClr val="FF388B"/>
              </a:buClr>
              <a:buSzPct val="76470"/>
              <a:tabLst>
                <a:tab pos="287020" algn="l"/>
              </a:tabLst>
            </a:pPr>
            <a:r>
              <a:rPr lang="en-GB" sz="1700" spc="5" dirty="0">
                <a:latin typeface="Cambria"/>
                <a:cs typeface="Cambria"/>
              </a:rPr>
              <a:t>		- </a:t>
            </a:r>
            <a:r>
              <a:rPr lang="en-GB" sz="1700" spc="-10" dirty="0">
                <a:latin typeface="Cambria"/>
                <a:cs typeface="Cambria"/>
              </a:rPr>
              <a:t>prominent</a:t>
            </a:r>
            <a:r>
              <a:rPr lang="en-GB" sz="1700" spc="-5" dirty="0">
                <a:latin typeface="Cambria"/>
                <a:cs typeface="Cambria"/>
              </a:rPr>
              <a:t> </a:t>
            </a:r>
            <a:r>
              <a:rPr lang="en-GB" sz="1700" dirty="0">
                <a:latin typeface="Cambria"/>
                <a:cs typeface="Cambria"/>
              </a:rPr>
              <a:t>ridge</a:t>
            </a:r>
            <a:r>
              <a:rPr lang="en-GB" sz="1700" spc="5" dirty="0">
                <a:latin typeface="Cambria"/>
                <a:cs typeface="Cambria"/>
              </a:rPr>
              <a:t> </a:t>
            </a:r>
            <a:r>
              <a:rPr lang="en-GB" sz="1700" spc="-10" dirty="0">
                <a:latin typeface="Cambria"/>
                <a:cs typeface="Cambria"/>
              </a:rPr>
              <a:t>or</a:t>
            </a:r>
            <a:r>
              <a:rPr lang="en-GB" sz="1700" spc="-5" dirty="0">
                <a:latin typeface="Cambria"/>
                <a:cs typeface="Cambria"/>
              </a:rPr>
              <a:t> </a:t>
            </a:r>
            <a:r>
              <a:rPr lang="en-GB" sz="1700" b="1" spc="-5" dirty="0">
                <a:solidFill>
                  <a:srgbClr val="FF0000"/>
                </a:solidFill>
                <a:latin typeface="Cambria"/>
                <a:cs typeface="Cambria"/>
              </a:rPr>
              <a:t>spine</a:t>
            </a:r>
            <a:r>
              <a:rPr lang="en-GB" sz="1700" spc="-5" dirty="0">
                <a:latin typeface="Cambria"/>
                <a:cs typeface="Cambria"/>
              </a:rPr>
              <a:t> divides</a:t>
            </a:r>
            <a:r>
              <a:rPr lang="en-GB" sz="1700" dirty="0">
                <a:latin typeface="Cambria"/>
                <a:cs typeface="Cambria"/>
              </a:rPr>
              <a:t> </a:t>
            </a:r>
            <a:r>
              <a:rPr lang="en-GB" sz="1700" spc="-5" dirty="0">
                <a:latin typeface="Cambria"/>
                <a:cs typeface="Cambria"/>
              </a:rPr>
              <a:t>the</a:t>
            </a:r>
            <a:r>
              <a:rPr lang="en-GB" sz="1700" dirty="0">
                <a:latin typeface="Cambria"/>
                <a:cs typeface="Cambria"/>
              </a:rPr>
              <a:t> </a:t>
            </a:r>
            <a:r>
              <a:rPr lang="en-GB" sz="1700" spc="-5" dirty="0">
                <a:latin typeface="Cambria"/>
                <a:cs typeface="Cambria"/>
              </a:rPr>
              <a:t>dorsal</a:t>
            </a:r>
            <a:r>
              <a:rPr lang="en-GB" sz="1700" dirty="0">
                <a:latin typeface="Cambria"/>
                <a:cs typeface="Cambria"/>
              </a:rPr>
              <a:t> </a:t>
            </a:r>
            <a:r>
              <a:rPr lang="en-GB" sz="1700" spc="-10" dirty="0">
                <a:latin typeface="Cambria"/>
                <a:cs typeface="Cambria"/>
              </a:rPr>
              <a:t>surface</a:t>
            </a:r>
            <a:r>
              <a:rPr lang="en-GB" sz="1700" spc="-5" dirty="0">
                <a:latin typeface="Cambria"/>
                <a:cs typeface="Cambria"/>
              </a:rPr>
              <a:t> </a:t>
            </a:r>
            <a:r>
              <a:rPr lang="en-GB" sz="1700" spc="-10" dirty="0">
                <a:latin typeface="Cambria"/>
                <a:cs typeface="Cambria"/>
              </a:rPr>
              <a:t>into</a:t>
            </a:r>
            <a:r>
              <a:rPr lang="en-GB" sz="1700" spc="-5" dirty="0">
                <a:latin typeface="Cambria"/>
                <a:cs typeface="Cambria"/>
              </a:rPr>
              <a:t> </a:t>
            </a:r>
            <a:r>
              <a:rPr lang="en-GB" sz="1700" spc="-10" dirty="0">
                <a:latin typeface="Cambria"/>
                <a:cs typeface="Cambria"/>
              </a:rPr>
              <a:t>two, </a:t>
            </a:r>
            <a:r>
              <a:rPr lang="en-GB" sz="1700" spc="-5" dirty="0">
                <a:latin typeface="Cambria"/>
                <a:cs typeface="Cambria"/>
              </a:rPr>
              <a:t>unequal</a:t>
            </a:r>
            <a:r>
              <a:rPr lang="en-GB" sz="1700" dirty="0">
                <a:latin typeface="Cambria"/>
                <a:cs typeface="Cambria"/>
              </a:rPr>
              <a:t> </a:t>
            </a:r>
            <a:r>
              <a:rPr lang="en-GB" sz="1700" spc="-5" dirty="0">
                <a:latin typeface="Cambria"/>
                <a:cs typeface="Cambria"/>
              </a:rPr>
              <a:t>parts</a:t>
            </a:r>
            <a:r>
              <a:rPr lang="en-GB" sz="1700" dirty="0">
                <a:latin typeface="Cambria"/>
                <a:cs typeface="Cambria"/>
              </a:rPr>
              <a:t> </a:t>
            </a:r>
            <a:r>
              <a:rPr lang="en-GB" sz="1700" spc="-5" dirty="0">
                <a:latin typeface="Cambria"/>
                <a:cs typeface="Cambria"/>
              </a:rPr>
              <a:t>called</a:t>
            </a:r>
            <a:r>
              <a:rPr lang="en-GB" sz="1700" dirty="0">
                <a:latin typeface="Cambria"/>
                <a:cs typeface="Cambria"/>
              </a:rPr>
              <a:t> </a:t>
            </a:r>
            <a:r>
              <a:rPr lang="en-GB" sz="1700" spc="-5" dirty="0">
                <a:latin typeface="Cambria"/>
                <a:cs typeface="Cambria"/>
              </a:rPr>
              <a:t>the</a:t>
            </a:r>
            <a:r>
              <a:rPr lang="en-GB" sz="1700" dirty="0">
                <a:latin typeface="Cambria"/>
                <a:cs typeface="Cambria"/>
              </a:rPr>
              <a:t> </a:t>
            </a:r>
            <a:r>
              <a:rPr lang="en-GB" sz="1700" b="1" spc="-10" dirty="0">
                <a:solidFill>
                  <a:srgbClr val="FF0000"/>
                </a:solidFill>
                <a:latin typeface="Cambria"/>
                <a:cs typeface="Cambria"/>
              </a:rPr>
              <a:t>supraspinous </a:t>
            </a:r>
            <a:r>
              <a:rPr lang="en-GB" sz="1700" b="1" spc="-5" dirty="0">
                <a:solidFill>
                  <a:srgbClr val="FF0000"/>
                </a:solidFill>
                <a:latin typeface="Cambria"/>
                <a:cs typeface="Cambria"/>
              </a:rPr>
              <a:t> fossa</a:t>
            </a:r>
            <a:r>
              <a:rPr lang="en-GB" sz="1700" spc="-25" dirty="0">
                <a:latin typeface="Cambria"/>
                <a:cs typeface="Cambria"/>
              </a:rPr>
              <a:t> </a:t>
            </a:r>
            <a:r>
              <a:rPr lang="en-GB" sz="1700" spc="-5" dirty="0">
                <a:latin typeface="Cambria"/>
                <a:cs typeface="Cambria"/>
              </a:rPr>
              <a:t>and</a:t>
            </a:r>
            <a:r>
              <a:rPr lang="en-GB" sz="1700" spc="-15" dirty="0">
                <a:latin typeface="Cambria"/>
                <a:cs typeface="Cambria"/>
              </a:rPr>
              <a:t> </a:t>
            </a:r>
            <a:r>
              <a:rPr lang="en-GB" sz="1700" b="1" spc="-10" dirty="0">
                <a:solidFill>
                  <a:srgbClr val="FF0000"/>
                </a:solidFill>
                <a:latin typeface="Cambria"/>
                <a:cs typeface="Cambria"/>
              </a:rPr>
              <a:t>infraspinous</a:t>
            </a:r>
            <a:r>
              <a:rPr lang="en-GB" sz="1700" b="1" spc="-20" dirty="0">
                <a:solidFill>
                  <a:srgbClr val="FF0000"/>
                </a:solidFill>
                <a:latin typeface="Cambria"/>
                <a:cs typeface="Cambria"/>
              </a:rPr>
              <a:t> </a:t>
            </a:r>
            <a:r>
              <a:rPr lang="en-GB" sz="1700" b="1" spc="-5" dirty="0">
                <a:solidFill>
                  <a:srgbClr val="FF0000"/>
                </a:solidFill>
                <a:latin typeface="Cambria"/>
                <a:cs typeface="Cambria"/>
              </a:rPr>
              <a:t>fossa</a:t>
            </a:r>
            <a:r>
              <a:rPr lang="en-GB" sz="1700" spc="-5" dirty="0">
                <a:latin typeface="Cambria"/>
                <a:cs typeface="Cambria"/>
              </a:rPr>
              <a:t>.</a:t>
            </a:r>
            <a:endParaRPr lang="en-GB" sz="1700" dirty="0">
              <a:latin typeface="Cambria"/>
              <a:cs typeface="Cambria"/>
            </a:endParaRPr>
          </a:p>
        </p:txBody>
      </p:sp>
      <p:pic>
        <p:nvPicPr>
          <p:cNvPr id="10" name="Picture 2">
            <a:extLst>
              <a:ext uri="{FF2B5EF4-FFF2-40B4-BE49-F238E27FC236}">
                <a16:creationId xmlns:a16="http://schemas.microsoft.com/office/drawing/2014/main" id="{93BC6B96-C341-6300-B7D0-7AD1362DF5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250" t="22000" r="31250" b="10001"/>
          <a:stretch>
            <a:fillRect/>
          </a:stretch>
        </p:blipFill>
        <p:spPr bwMode="auto">
          <a:xfrm>
            <a:off x="168874" y="3535312"/>
            <a:ext cx="2931984" cy="3326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3">
            <a:extLst>
              <a:ext uri="{FF2B5EF4-FFF2-40B4-BE49-F238E27FC236}">
                <a16:creationId xmlns:a16="http://schemas.microsoft.com/office/drawing/2014/main" id="{FF407E54-D975-D784-96AF-1E424EB8A9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250" t="17444" r="30624" b="7001"/>
          <a:stretch>
            <a:fillRect/>
          </a:stretch>
        </p:blipFill>
        <p:spPr bwMode="auto">
          <a:xfrm>
            <a:off x="2931984" y="3386722"/>
            <a:ext cx="2803430" cy="3471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1">
            <a:extLst>
              <a:ext uri="{FF2B5EF4-FFF2-40B4-BE49-F238E27FC236}">
                <a16:creationId xmlns:a16="http://schemas.microsoft.com/office/drawing/2014/main" id="{557A1E30-B548-2530-7E9C-7E9770BF948C}"/>
              </a:ext>
            </a:extLst>
          </p:cNvPr>
          <p:cNvPicPr>
            <a:picLocks noChangeAspect="1"/>
          </p:cNvPicPr>
          <p:nvPr/>
        </p:nvPicPr>
        <p:blipFill rotWithShape="1">
          <a:blip r:embed="rId4"/>
          <a:srcRect r="46241" b="5213"/>
          <a:stretch/>
        </p:blipFill>
        <p:spPr>
          <a:xfrm>
            <a:off x="7092280" y="3040722"/>
            <a:ext cx="1882846" cy="3817277"/>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536448" y="2362200"/>
            <a:ext cx="4416552" cy="3733800"/>
          </a:xfrm>
        </p:spPr>
        <p:txBody>
          <a:bodyPr>
            <a:normAutofit/>
          </a:bodyPr>
          <a:lstStyle/>
          <a:p>
            <a:pPr algn="l" rtl="0"/>
            <a:r>
              <a:rPr lang="en-US" sz="2000" dirty="0"/>
              <a:t>The </a:t>
            </a:r>
            <a:r>
              <a:rPr lang="en-US" sz="2000" b="1" dirty="0"/>
              <a:t>glenoid labrum </a:t>
            </a:r>
            <a:r>
              <a:rPr lang="en-US" sz="2000" dirty="0"/>
              <a:t>is a </a:t>
            </a:r>
            <a:r>
              <a:rPr lang="en-US" sz="2000" dirty="0" err="1"/>
              <a:t>fibrocartilaginous</a:t>
            </a:r>
            <a:r>
              <a:rPr lang="en-US" sz="2000" dirty="0"/>
              <a:t> rim attached around the margin of the glenoid cavity in the scapula. </a:t>
            </a:r>
          </a:p>
          <a:p>
            <a:pPr algn="l" rtl="0"/>
            <a:r>
              <a:rPr lang="en-US" sz="2000" dirty="0">
                <a:solidFill>
                  <a:srgbClr val="C00000"/>
                </a:solidFill>
              </a:rPr>
              <a:t>It deepens the </a:t>
            </a:r>
            <a:r>
              <a:rPr lang="en-US" sz="2000" dirty="0" err="1">
                <a:solidFill>
                  <a:srgbClr val="C00000"/>
                </a:solidFill>
              </a:rPr>
              <a:t>articular</a:t>
            </a:r>
            <a:r>
              <a:rPr lang="en-US" sz="2000" dirty="0">
                <a:solidFill>
                  <a:srgbClr val="C00000"/>
                </a:solidFill>
              </a:rPr>
              <a:t> cavity, and protects the edges of the bone.</a:t>
            </a:r>
          </a:p>
          <a:p>
            <a:pPr algn="l" rtl="0"/>
            <a:r>
              <a:rPr lang="en-US" sz="2000" dirty="0"/>
              <a:t>It is continuous above with the tendon of the long head of the Biceps </a:t>
            </a:r>
            <a:r>
              <a:rPr lang="en-US" sz="2000" dirty="0" err="1"/>
              <a:t>brachii</a:t>
            </a:r>
            <a:r>
              <a:rPr lang="en-US" sz="2000" dirty="0"/>
              <a:t>.</a:t>
            </a:r>
          </a:p>
          <a:p>
            <a:pPr algn="l" rtl="0"/>
            <a:endParaRPr lang="en-US" sz="2000" dirty="0"/>
          </a:p>
        </p:txBody>
      </p:sp>
      <p:pic>
        <p:nvPicPr>
          <p:cNvPr id="1028" name="Picture 4" descr="http://upload.wikimedia.org/wikipedia/commons/e/ec/Gray328.png"/>
          <p:cNvPicPr>
            <a:picLocks noChangeAspect="1" noChangeArrowheads="1"/>
          </p:cNvPicPr>
          <p:nvPr/>
        </p:nvPicPr>
        <p:blipFill>
          <a:blip r:embed="rId2" cstate="print"/>
          <a:srcRect/>
          <a:stretch>
            <a:fillRect/>
          </a:stretch>
        </p:blipFill>
        <p:spPr bwMode="auto">
          <a:xfrm>
            <a:off x="5353050" y="2133600"/>
            <a:ext cx="3486150" cy="3868503"/>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533400" y="2514600"/>
            <a:ext cx="4416552" cy="4876800"/>
          </a:xfrm>
        </p:spPr>
        <p:txBody>
          <a:bodyPr>
            <a:normAutofit/>
          </a:bodyPr>
          <a:lstStyle/>
          <a:p>
            <a:pPr algn="l" rtl="0"/>
            <a:r>
              <a:rPr lang="en-US" sz="2000" dirty="0"/>
              <a:t>Capsule surrounds the joint and is attached medially to the margin of the glenoid cavity outside the labrum; laterally it is attached to the anatomic neck of the </a:t>
            </a:r>
            <a:r>
              <a:rPr lang="en-US" sz="2000" dirty="0" err="1"/>
              <a:t>humerus</a:t>
            </a:r>
            <a:r>
              <a:rPr lang="en-US" sz="2000" dirty="0"/>
              <a:t>. </a:t>
            </a:r>
          </a:p>
          <a:p>
            <a:pPr algn="l" rtl="0"/>
            <a:r>
              <a:rPr lang="en-US" sz="2000" dirty="0"/>
              <a:t>The capsule is thin and lax, allowing a wide range of movement. </a:t>
            </a:r>
          </a:p>
          <a:p>
            <a:pPr algn="l" rtl="0"/>
            <a:r>
              <a:rPr lang="en-US" sz="2000" dirty="0"/>
              <a:t>It is strengthened by fibrous slips from the tendons of the </a:t>
            </a:r>
            <a:r>
              <a:rPr lang="en-US" sz="2000" dirty="0" err="1"/>
              <a:t>subscapularis</a:t>
            </a:r>
            <a:r>
              <a:rPr lang="en-US" sz="2000" dirty="0"/>
              <a:t>, </a:t>
            </a:r>
            <a:r>
              <a:rPr lang="en-US" sz="2000" dirty="0" err="1"/>
              <a:t>supraspinatus</a:t>
            </a:r>
            <a:r>
              <a:rPr lang="en-US" sz="2000" dirty="0"/>
              <a:t>, </a:t>
            </a:r>
            <a:r>
              <a:rPr lang="en-US" sz="2000" dirty="0" err="1"/>
              <a:t>infraspinatus</a:t>
            </a:r>
            <a:r>
              <a:rPr lang="en-US" sz="2000" dirty="0"/>
              <a:t>, and </a:t>
            </a:r>
            <a:r>
              <a:rPr lang="en-US" sz="2000" dirty="0" err="1"/>
              <a:t>teres</a:t>
            </a:r>
            <a:r>
              <a:rPr lang="en-US" sz="2000" dirty="0"/>
              <a:t> minor muscles (the rotator cuff muscles).</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Capsule of acromioclavicular joint :</a:t>
            </a:r>
          </a:p>
        </p:txBody>
      </p:sp>
      <p:pic>
        <p:nvPicPr>
          <p:cNvPr id="7" name="Picture 7"/>
          <p:cNvPicPr>
            <a:picLocks noChangeAspect="1" noChangeArrowheads="1"/>
          </p:cNvPicPr>
          <p:nvPr/>
        </p:nvPicPr>
        <p:blipFill>
          <a:blip r:embed="rId2" cstate="print"/>
          <a:srcRect l="32043" t="10045" r="24817" b="6250"/>
          <a:stretch>
            <a:fillRect/>
          </a:stretch>
        </p:blipFill>
        <p:spPr bwMode="auto">
          <a:xfrm>
            <a:off x="4953000" y="2286000"/>
            <a:ext cx="4191000" cy="4572000"/>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Synovial membrane of acromioclavicular joint :</a:t>
            </a:r>
          </a:p>
        </p:txBody>
      </p:sp>
      <p:pic>
        <p:nvPicPr>
          <p:cNvPr id="8" name="Picture 5"/>
          <p:cNvPicPr>
            <a:picLocks noChangeAspect="1" noChangeArrowheads="1"/>
          </p:cNvPicPr>
          <p:nvPr/>
        </p:nvPicPr>
        <p:blipFill>
          <a:blip r:embed="rId2" cstate="print"/>
          <a:srcRect l="28697" t="8333" r="18594" b="29670"/>
          <a:stretch>
            <a:fillRect/>
          </a:stretch>
        </p:blipFill>
        <p:spPr bwMode="auto">
          <a:xfrm>
            <a:off x="4650058" y="2514600"/>
            <a:ext cx="4493941" cy="2971800"/>
          </a:xfrm>
          <a:prstGeom prst="rect">
            <a:avLst/>
          </a:prstGeom>
          <a:noFill/>
          <a:ln w="9525">
            <a:noFill/>
            <a:miter lim="800000"/>
            <a:headEnd/>
            <a:tailEnd/>
          </a:ln>
        </p:spPr>
      </p:pic>
      <p:pic>
        <p:nvPicPr>
          <p:cNvPr id="9" name="Picture 6"/>
          <p:cNvPicPr>
            <a:picLocks noChangeAspect="1" noChangeArrowheads="1"/>
          </p:cNvPicPr>
          <p:nvPr/>
        </p:nvPicPr>
        <p:blipFill>
          <a:blip r:embed="rId3" cstate="print"/>
          <a:srcRect l="28916" t="19792" r="17204" b="17708"/>
          <a:stretch>
            <a:fillRect/>
          </a:stretch>
        </p:blipFill>
        <p:spPr bwMode="auto">
          <a:xfrm>
            <a:off x="0" y="2438400"/>
            <a:ext cx="4800600" cy="3130826"/>
          </a:xfrm>
          <a:prstGeom prst="rect">
            <a:avLst/>
          </a:prstGeom>
          <a:noFill/>
          <a:ln w="9525">
            <a:noFill/>
            <a:miter lim="800000"/>
            <a:headEnd/>
            <a:tailEnd/>
          </a:ln>
        </p:spPr>
      </p:pic>
      <p:sp>
        <p:nvSpPr>
          <p:cNvPr id="11" name="Rectangle 10"/>
          <p:cNvSpPr/>
          <p:nvPr/>
        </p:nvSpPr>
        <p:spPr>
          <a:xfrm>
            <a:off x="76200" y="5657671"/>
            <a:ext cx="9067800" cy="1200329"/>
          </a:xfrm>
          <a:prstGeom prst="rect">
            <a:avLst/>
          </a:prstGeom>
        </p:spPr>
        <p:txBody>
          <a:bodyPr wrap="square">
            <a:spAutoFit/>
          </a:bodyPr>
          <a:lstStyle/>
          <a:p>
            <a:r>
              <a:rPr lang="en-US" dirty="0"/>
              <a:t>This lines the capsule and is attached to the margins of the cartilage covering the </a:t>
            </a:r>
            <a:r>
              <a:rPr lang="en-US" dirty="0" err="1"/>
              <a:t>articular</a:t>
            </a:r>
            <a:r>
              <a:rPr lang="en-US" dirty="0"/>
              <a:t> surfaces. It forms a </a:t>
            </a:r>
            <a:r>
              <a:rPr lang="en-US" dirty="0">
                <a:solidFill>
                  <a:srgbClr val="C00000"/>
                </a:solidFill>
              </a:rPr>
              <a:t>tubular sheath </a:t>
            </a:r>
            <a:r>
              <a:rPr lang="en-US" dirty="0"/>
              <a:t>around the tendon of the long head of the biceps </a:t>
            </a:r>
            <a:r>
              <a:rPr lang="en-US" dirty="0" err="1"/>
              <a:t>brachii</a:t>
            </a:r>
            <a:r>
              <a:rPr lang="en-US" dirty="0"/>
              <a:t>. It extends through the anterior wall of the capsule to form the </a:t>
            </a:r>
            <a:r>
              <a:rPr lang="en-US" dirty="0" err="1">
                <a:solidFill>
                  <a:srgbClr val="C00000"/>
                </a:solidFill>
              </a:rPr>
              <a:t>subscapularis</a:t>
            </a:r>
            <a:r>
              <a:rPr lang="en-US" dirty="0">
                <a:solidFill>
                  <a:srgbClr val="C00000"/>
                </a:solidFill>
              </a:rPr>
              <a:t> bursa </a:t>
            </a:r>
            <a:r>
              <a:rPr lang="en-US" dirty="0"/>
              <a:t>beneath the </a:t>
            </a:r>
            <a:r>
              <a:rPr lang="en-US" dirty="0" err="1"/>
              <a:t>subscapularis</a:t>
            </a:r>
            <a:r>
              <a:rPr lang="en-US" dirty="0"/>
              <a:t> muscle.</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0" y="2362200"/>
            <a:ext cx="3733800" cy="4876800"/>
          </a:xfrm>
        </p:spPr>
        <p:txBody>
          <a:bodyPr>
            <a:normAutofit/>
          </a:bodyPr>
          <a:lstStyle/>
          <a:p>
            <a:pPr algn="l" rtl="0"/>
            <a:r>
              <a:rPr lang="en-US" sz="2000" dirty="0">
                <a:solidFill>
                  <a:srgbClr val="C00000"/>
                </a:solidFill>
              </a:rPr>
              <a:t>The bursa are formed by the synovial membrane of the joint capsule.</a:t>
            </a:r>
          </a:p>
          <a:p>
            <a:pPr algn="l" rtl="0"/>
            <a:r>
              <a:rPr lang="en-US" sz="2000" dirty="0"/>
              <a:t>A number of bursae in the capsule aid mobility:</a:t>
            </a:r>
          </a:p>
          <a:p>
            <a:pPr algn="l" rtl="0"/>
            <a:r>
              <a:rPr lang="en-US" sz="2000" dirty="0" err="1"/>
              <a:t>Subacromial</a:t>
            </a:r>
            <a:r>
              <a:rPr lang="en-US" sz="2000" dirty="0"/>
              <a:t> bursa (between joint capsule and </a:t>
            </a:r>
            <a:r>
              <a:rPr lang="en-US" sz="2000" dirty="0" err="1"/>
              <a:t>acromion</a:t>
            </a:r>
            <a:r>
              <a:rPr lang="en-US" sz="2000" dirty="0"/>
              <a:t> of scapula).</a:t>
            </a:r>
          </a:p>
          <a:p>
            <a:pPr algn="l" rtl="0"/>
            <a:r>
              <a:rPr lang="en-US" sz="2000" dirty="0" err="1"/>
              <a:t>Subscapular</a:t>
            </a:r>
            <a:r>
              <a:rPr lang="en-US" sz="2000" dirty="0"/>
              <a:t> bursa (between joint capsule and tendon of </a:t>
            </a:r>
            <a:r>
              <a:rPr lang="en-US" sz="2000" dirty="0" err="1"/>
              <a:t>subscapularis</a:t>
            </a:r>
            <a:r>
              <a:rPr lang="en-US" sz="2000" dirty="0"/>
              <a:t> muscle, also known as </a:t>
            </a:r>
            <a:r>
              <a:rPr lang="en-US" sz="2000" dirty="0" err="1"/>
              <a:t>subtendinous</a:t>
            </a:r>
            <a:r>
              <a:rPr lang="en-US" sz="2000" dirty="0"/>
              <a:t> bursa of </a:t>
            </a:r>
            <a:r>
              <a:rPr lang="en-US" sz="2000" dirty="0" err="1"/>
              <a:t>subscapularis</a:t>
            </a:r>
            <a:r>
              <a:rPr lang="en-US" sz="2000" dirty="0"/>
              <a:t> muscle). </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Bursae of acromioclavicular joint :</a:t>
            </a:r>
          </a:p>
        </p:txBody>
      </p:sp>
      <p:pic>
        <p:nvPicPr>
          <p:cNvPr id="25602" name="Picture 2"/>
          <p:cNvPicPr>
            <a:picLocks noChangeAspect="1" noChangeArrowheads="1"/>
          </p:cNvPicPr>
          <p:nvPr/>
        </p:nvPicPr>
        <p:blipFill>
          <a:blip r:embed="rId2" cstate="print"/>
          <a:srcRect r="12200" b="41139"/>
          <a:stretch>
            <a:fillRect/>
          </a:stretch>
        </p:blipFill>
        <p:spPr bwMode="auto">
          <a:xfrm>
            <a:off x="3660321" y="2438400"/>
            <a:ext cx="5483679" cy="4114800"/>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Bursae of acromioclavicular joint :</a:t>
            </a:r>
          </a:p>
        </p:txBody>
      </p:sp>
      <p:pic>
        <p:nvPicPr>
          <p:cNvPr id="31746" name="Picture 2"/>
          <p:cNvPicPr>
            <a:picLocks noChangeAspect="1" noChangeArrowheads="1"/>
          </p:cNvPicPr>
          <p:nvPr/>
        </p:nvPicPr>
        <p:blipFill>
          <a:blip r:embed="rId2" cstate="print"/>
          <a:srcRect l="16398" t="13542" r="53733" b="25000"/>
          <a:stretch>
            <a:fillRect/>
          </a:stretch>
        </p:blipFill>
        <p:spPr bwMode="auto">
          <a:xfrm>
            <a:off x="2514600" y="2362200"/>
            <a:ext cx="3886200" cy="4495800"/>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img.medscape.com/pi/emed/ckb/clinical_procedures/79926-1412901-1899211-1900252.jpg"/>
          <p:cNvPicPr>
            <a:picLocks noChangeAspect="1" noChangeArrowheads="1"/>
          </p:cNvPicPr>
          <p:nvPr/>
        </p:nvPicPr>
        <p:blipFill>
          <a:blip r:embed="rId2" cstate="print"/>
          <a:srcRect l="9778" t="52189" r="5778" b="17596"/>
          <a:stretch>
            <a:fillRect/>
          </a:stretch>
        </p:blipFill>
        <p:spPr bwMode="auto">
          <a:xfrm>
            <a:off x="4572000" y="3292642"/>
            <a:ext cx="4572000" cy="2117558"/>
          </a:xfrm>
          <a:prstGeom prst="rect">
            <a:avLst/>
          </a:prstGeom>
          <a:noFill/>
        </p:spPr>
      </p:pic>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533400" y="2362200"/>
            <a:ext cx="4495800" cy="4267200"/>
          </a:xfrm>
        </p:spPr>
        <p:txBody>
          <a:bodyPr>
            <a:normAutofit lnSpcReduction="10000"/>
          </a:bodyPr>
          <a:lstStyle/>
          <a:p>
            <a:pPr algn="l" rtl="0"/>
            <a:r>
              <a:rPr lang="en-US" sz="2000" b="1" dirty="0"/>
              <a:t>Three </a:t>
            </a:r>
            <a:r>
              <a:rPr lang="en-US" sz="2000" b="1" dirty="0" err="1"/>
              <a:t>glenohumeral</a:t>
            </a:r>
            <a:r>
              <a:rPr lang="en-US" sz="2000" b="1" dirty="0"/>
              <a:t> ligaments exist: </a:t>
            </a:r>
          </a:p>
          <a:p>
            <a:pPr algn="l" rtl="0">
              <a:buNone/>
            </a:pPr>
            <a:r>
              <a:rPr lang="en-US" sz="2000" dirty="0"/>
              <a:t>(1) </a:t>
            </a:r>
            <a:r>
              <a:rPr lang="en-US" sz="2000" dirty="0">
                <a:solidFill>
                  <a:srgbClr val="C00000"/>
                </a:solidFill>
              </a:rPr>
              <a:t>The superior </a:t>
            </a:r>
            <a:r>
              <a:rPr lang="en-US" sz="2000" dirty="0" err="1">
                <a:solidFill>
                  <a:srgbClr val="C00000"/>
                </a:solidFill>
              </a:rPr>
              <a:t>glenohumeral</a:t>
            </a:r>
            <a:r>
              <a:rPr lang="en-US" sz="2000" dirty="0">
                <a:solidFill>
                  <a:srgbClr val="C00000"/>
                </a:solidFill>
              </a:rPr>
              <a:t> ligament (SGHL). </a:t>
            </a:r>
            <a:r>
              <a:rPr lang="en-US" sz="2000" dirty="0"/>
              <a:t>This ligament resists </a:t>
            </a:r>
            <a:r>
              <a:rPr lang="en-US" sz="2000" dirty="0">
                <a:solidFill>
                  <a:srgbClr val="0070C0"/>
                </a:solidFill>
              </a:rPr>
              <a:t>inferior</a:t>
            </a:r>
            <a:r>
              <a:rPr lang="en-US" sz="2000" dirty="0"/>
              <a:t> translation of the humeral head in the adducted shoulder.</a:t>
            </a:r>
          </a:p>
          <a:p>
            <a:pPr algn="l" rtl="0">
              <a:buNone/>
            </a:pPr>
            <a:r>
              <a:rPr lang="en-US" sz="2000" dirty="0"/>
              <a:t>(2) </a:t>
            </a:r>
            <a:r>
              <a:rPr lang="en-US" sz="2000" dirty="0">
                <a:solidFill>
                  <a:srgbClr val="C00000"/>
                </a:solidFill>
              </a:rPr>
              <a:t>The middle </a:t>
            </a:r>
            <a:r>
              <a:rPr lang="en-US" sz="2000" dirty="0" err="1">
                <a:solidFill>
                  <a:srgbClr val="C00000"/>
                </a:solidFill>
              </a:rPr>
              <a:t>glenohumeral</a:t>
            </a:r>
            <a:r>
              <a:rPr lang="en-US" sz="2000" dirty="0">
                <a:solidFill>
                  <a:srgbClr val="C00000"/>
                </a:solidFill>
              </a:rPr>
              <a:t> ligament (MGHL). </a:t>
            </a:r>
            <a:r>
              <a:rPr lang="en-US" sz="2000" dirty="0"/>
              <a:t>This ligament resists </a:t>
            </a:r>
            <a:r>
              <a:rPr lang="en-US" sz="2000" dirty="0">
                <a:solidFill>
                  <a:srgbClr val="0070C0"/>
                </a:solidFill>
              </a:rPr>
              <a:t>inferior</a:t>
            </a:r>
            <a:r>
              <a:rPr lang="en-US" sz="2000" dirty="0"/>
              <a:t> translation in the adducted and externally rotated shoulder.</a:t>
            </a:r>
          </a:p>
          <a:p>
            <a:pPr algn="l" rtl="0">
              <a:buNone/>
            </a:pPr>
            <a:r>
              <a:rPr lang="en-US" sz="2000" dirty="0"/>
              <a:t>(3) </a:t>
            </a:r>
            <a:r>
              <a:rPr lang="en-US" sz="2000" dirty="0">
                <a:solidFill>
                  <a:srgbClr val="C00000"/>
                </a:solidFill>
              </a:rPr>
              <a:t>The inferior </a:t>
            </a:r>
            <a:r>
              <a:rPr lang="en-US" sz="2000" dirty="0" err="1">
                <a:solidFill>
                  <a:srgbClr val="C00000"/>
                </a:solidFill>
              </a:rPr>
              <a:t>glenohumeral</a:t>
            </a:r>
            <a:r>
              <a:rPr lang="en-US" sz="2000" dirty="0">
                <a:solidFill>
                  <a:srgbClr val="C00000"/>
                </a:solidFill>
              </a:rPr>
              <a:t> ligament (IGHL). </a:t>
            </a:r>
            <a:r>
              <a:rPr lang="en-US" sz="2000" dirty="0"/>
              <a:t>This resists humeral head </a:t>
            </a:r>
            <a:r>
              <a:rPr lang="en-US" sz="2000" dirty="0">
                <a:solidFill>
                  <a:srgbClr val="0070C0"/>
                </a:solidFill>
              </a:rPr>
              <a:t>anterior</a:t>
            </a:r>
            <a:r>
              <a:rPr lang="en-US" sz="2000" dirty="0"/>
              <a:t> and </a:t>
            </a:r>
            <a:r>
              <a:rPr lang="en-US" sz="2000" dirty="0">
                <a:solidFill>
                  <a:srgbClr val="0070C0"/>
                </a:solidFill>
              </a:rPr>
              <a:t>posterior</a:t>
            </a:r>
            <a:r>
              <a:rPr lang="en-US" sz="2000" dirty="0"/>
              <a:t> translation.</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Ligaments of </a:t>
            </a:r>
            <a:r>
              <a:rPr kumimoji="0" lang="en-US" sz="2400" b="1" i="0" u="none" strike="noStrike" kern="1200" cap="none" spc="0" normalizeH="0" baseline="0" noProof="0" dirty="0" err="1">
                <a:ln>
                  <a:noFill/>
                </a:ln>
                <a:solidFill>
                  <a:schemeClr val="accent1">
                    <a:lumMod val="75000"/>
                  </a:schemeClr>
                </a:solidFill>
                <a:effectLst/>
                <a:uLnTx/>
                <a:uFillTx/>
                <a:latin typeface="+mj-lt"/>
                <a:ea typeface="+mj-ea"/>
                <a:cs typeface="+mj-cs"/>
              </a:rPr>
              <a:t>glenohumeral</a:t>
            </a: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 joint :</a:t>
            </a:r>
          </a:p>
        </p:txBody>
      </p:sp>
      <p:sp>
        <p:nvSpPr>
          <p:cNvPr id="7" name="Rectangle 6"/>
          <p:cNvSpPr/>
          <p:nvPr/>
        </p:nvSpPr>
        <p:spPr>
          <a:xfrm>
            <a:off x="4800600" y="5934670"/>
            <a:ext cx="4191000" cy="923330"/>
          </a:xfrm>
          <a:prstGeom prst="rect">
            <a:avLst/>
          </a:prstGeom>
          <a:solidFill>
            <a:schemeClr val="accent1">
              <a:lumMod val="20000"/>
              <a:lumOff val="80000"/>
            </a:schemeClr>
          </a:solidFill>
        </p:spPr>
        <p:txBody>
          <a:bodyPr wrap="square">
            <a:spAutoFit/>
          </a:bodyPr>
          <a:lstStyle/>
          <a:p>
            <a:r>
              <a:rPr lang="en-US" dirty="0"/>
              <a:t>The </a:t>
            </a:r>
            <a:r>
              <a:rPr lang="en-US" dirty="0" err="1"/>
              <a:t>glenohumeral</a:t>
            </a:r>
            <a:r>
              <a:rPr lang="en-US" dirty="0"/>
              <a:t> ligaments are three weak bands of fibrous tissue that strengthen the front of the capsule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2192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2" name="Title 1"/>
          <p:cNvSpPr>
            <a:spLocks noGrp="1"/>
          </p:cNvSpPr>
          <p:nvPr>
            <p:ph type="title"/>
          </p:nvPr>
        </p:nvSpPr>
        <p:spPr>
          <a:xfrm>
            <a:off x="612648" y="609600"/>
            <a:ext cx="8153400" cy="685800"/>
          </a:xfrm>
        </p:spPr>
        <p:txBody>
          <a:bodyPr>
            <a:normAutofit/>
          </a:bodyPr>
          <a:lstStyle/>
          <a:p>
            <a:r>
              <a:rPr lang="en-US" sz="2400" dirty="0">
                <a:solidFill>
                  <a:schemeClr val="bg1">
                    <a:lumMod val="95000"/>
                  </a:schemeClr>
                </a:solidFill>
              </a:rPr>
              <a:t>Cont.. </a:t>
            </a:r>
            <a:r>
              <a:rPr lang="en-US" sz="2400" dirty="0" err="1">
                <a:solidFill>
                  <a:schemeClr val="bg1">
                    <a:lumMod val="95000"/>
                  </a:schemeClr>
                </a:solidFill>
              </a:rPr>
              <a:t>Glenohumeral</a:t>
            </a:r>
            <a:r>
              <a:rPr lang="en-US" sz="2400" dirty="0">
                <a:solidFill>
                  <a:schemeClr val="bg1">
                    <a:lumMod val="95000"/>
                  </a:schemeClr>
                </a:solidFill>
              </a:rPr>
              <a:t> joint</a:t>
            </a:r>
            <a:endParaRPr lang="en-US" sz="2400" dirty="0"/>
          </a:p>
        </p:txBody>
      </p:sp>
      <p:sp>
        <p:nvSpPr>
          <p:cNvPr id="3" name="Content Placeholder 2"/>
          <p:cNvSpPr>
            <a:spLocks noGrp="1"/>
          </p:cNvSpPr>
          <p:nvPr>
            <p:ph sz="quarter" idx="1"/>
          </p:nvPr>
        </p:nvSpPr>
        <p:spPr>
          <a:xfrm>
            <a:off x="533400" y="2362200"/>
            <a:ext cx="4495800" cy="4267200"/>
          </a:xfrm>
        </p:spPr>
        <p:txBody>
          <a:bodyPr>
            <a:normAutofit/>
          </a:bodyPr>
          <a:lstStyle/>
          <a:p>
            <a:pPr algn="l" rtl="0"/>
            <a:r>
              <a:rPr lang="en-US" sz="2000" b="1" dirty="0">
                <a:solidFill>
                  <a:srgbClr val="C00000"/>
                </a:solidFill>
              </a:rPr>
              <a:t>The transverse humeral ligament </a:t>
            </a:r>
            <a:r>
              <a:rPr lang="en-US" sz="2000" dirty="0"/>
              <a:t>strengthens the capsule and bridges the gap between the two </a:t>
            </a:r>
            <a:r>
              <a:rPr lang="en-US" sz="2000" dirty="0" err="1"/>
              <a:t>tuberosities</a:t>
            </a:r>
            <a:r>
              <a:rPr lang="en-US" sz="2000" dirty="0"/>
              <a:t>. </a:t>
            </a:r>
          </a:p>
          <a:p>
            <a:pPr algn="l" rtl="0"/>
            <a:r>
              <a:rPr lang="en-US" sz="2000" b="1" dirty="0">
                <a:solidFill>
                  <a:srgbClr val="C00000"/>
                </a:solidFill>
              </a:rPr>
              <a:t>The </a:t>
            </a:r>
            <a:r>
              <a:rPr lang="en-US" sz="2000" b="1" dirty="0" err="1">
                <a:solidFill>
                  <a:srgbClr val="C00000"/>
                </a:solidFill>
              </a:rPr>
              <a:t>coracohumeral</a:t>
            </a:r>
            <a:r>
              <a:rPr lang="en-US" sz="2000" b="1" dirty="0">
                <a:solidFill>
                  <a:srgbClr val="C00000"/>
                </a:solidFill>
              </a:rPr>
              <a:t> ligament </a:t>
            </a:r>
            <a:r>
              <a:rPr lang="en-US" sz="2000" dirty="0"/>
              <a:t>strengthens the capsule above and stretches from the root of the </a:t>
            </a:r>
            <a:r>
              <a:rPr lang="en-US" sz="2000" dirty="0" err="1"/>
              <a:t>coracoid</a:t>
            </a:r>
            <a:r>
              <a:rPr lang="en-US" sz="2000" dirty="0"/>
              <a:t> process to the greater </a:t>
            </a:r>
            <a:r>
              <a:rPr lang="en-US" sz="2000" dirty="0" err="1"/>
              <a:t>tuberosity</a:t>
            </a:r>
            <a:r>
              <a:rPr lang="en-US" sz="2000" dirty="0"/>
              <a:t> of the </a:t>
            </a:r>
            <a:r>
              <a:rPr lang="en-US" sz="2000" dirty="0" err="1"/>
              <a:t>humerus</a:t>
            </a:r>
            <a:r>
              <a:rPr lang="en-US" sz="2000" dirty="0"/>
              <a:t>.</a:t>
            </a:r>
          </a:p>
        </p:txBody>
      </p:sp>
      <p:sp>
        <p:nvSpPr>
          <p:cNvPr id="6" name="Title 1"/>
          <p:cNvSpPr txBox="1">
            <a:spLocks/>
          </p:cNvSpPr>
          <p:nvPr/>
        </p:nvSpPr>
        <p:spPr>
          <a:xfrm>
            <a:off x="609600" y="1600200"/>
            <a:ext cx="8534400" cy="685800"/>
          </a:xfrm>
          <a:prstGeom prst="rect">
            <a:avLst/>
          </a:prstGeom>
          <a:solidFill>
            <a:schemeClr val="accent1">
              <a:lumMod val="20000"/>
              <a:lumOff val="80000"/>
            </a:schemeClr>
          </a:solidFill>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Ligaments of </a:t>
            </a:r>
            <a:r>
              <a:rPr kumimoji="0" lang="en-US" sz="2400" b="1" i="0" u="none" strike="noStrike" kern="1200" cap="none" spc="0" normalizeH="0" baseline="0" noProof="0" dirty="0" err="1">
                <a:ln>
                  <a:noFill/>
                </a:ln>
                <a:solidFill>
                  <a:schemeClr val="accent1">
                    <a:lumMod val="75000"/>
                  </a:schemeClr>
                </a:solidFill>
                <a:effectLst/>
                <a:uLnTx/>
                <a:uFillTx/>
                <a:latin typeface="+mj-lt"/>
                <a:ea typeface="+mj-ea"/>
                <a:cs typeface="+mj-cs"/>
              </a:rPr>
              <a:t>glenohumeral</a:t>
            </a:r>
            <a:r>
              <a:rPr kumimoji="0" lang="en-US" sz="2400" b="1" i="0" u="none" strike="noStrike" kern="1200" cap="none" spc="0" normalizeH="0" baseline="0" noProof="0" dirty="0">
                <a:ln>
                  <a:noFill/>
                </a:ln>
                <a:solidFill>
                  <a:schemeClr val="accent1">
                    <a:lumMod val="75000"/>
                  </a:schemeClr>
                </a:solidFill>
                <a:effectLst/>
                <a:uLnTx/>
                <a:uFillTx/>
                <a:latin typeface="+mj-lt"/>
                <a:ea typeface="+mj-ea"/>
                <a:cs typeface="+mj-cs"/>
              </a:rPr>
              <a:t> joint :</a:t>
            </a:r>
          </a:p>
        </p:txBody>
      </p:sp>
      <p:pic>
        <p:nvPicPr>
          <p:cNvPr id="26626" name="Picture 2"/>
          <p:cNvPicPr>
            <a:picLocks noChangeAspect="1" noChangeArrowheads="1"/>
          </p:cNvPicPr>
          <p:nvPr/>
        </p:nvPicPr>
        <p:blipFill>
          <a:blip r:embed="rId2" cstate="print"/>
          <a:srcRect l="13636" r="14091" b="4132"/>
          <a:stretch>
            <a:fillRect/>
          </a:stretch>
        </p:blipFill>
        <p:spPr bwMode="auto">
          <a:xfrm>
            <a:off x="5105400" y="2362200"/>
            <a:ext cx="4038600" cy="4419600"/>
          </a:xfrm>
          <a:prstGeom prst="rect">
            <a:avLst/>
          </a:prstGeom>
          <a:noFill/>
          <a:ln w="9525">
            <a:noFill/>
            <a:miter lim="800000"/>
            <a:headEnd/>
            <a:tailEnd/>
          </a:ln>
          <a:effectLst/>
        </p:spPr>
      </p:pic>
      <p:pic>
        <p:nvPicPr>
          <p:cNvPr id="7" name="Picture 2" descr="http://img.medscape.com/pi/emed/ckb/clinical_procedures/79926-1412901-1899211-1900252.jpg"/>
          <p:cNvPicPr>
            <a:picLocks noChangeAspect="1" noChangeArrowheads="1"/>
          </p:cNvPicPr>
          <p:nvPr/>
        </p:nvPicPr>
        <p:blipFill>
          <a:blip r:embed="rId3" cstate="print"/>
          <a:srcRect l="9778" t="52189" r="5778" b="17596"/>
          <a:stretch>
            <a:fillRect/>
          </a:stretch>
        </p:blipFill>
        <p:spPr bwMode="auto">
          <a:xfrm>
            <a:off x="1143000" y="5234539"/>
            <a:ext cx="3505200" cy="1623461"/>
          </a:xfrm>
          <a:prstGeom prst="rect">
            <a:avLst/>
          </a:prstGeom>
          <a:noFill/>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table of information with text&#10;&#10;Description automatically generated with medium confidence">
            <a:extLst>
              <a:ext uri="{FF2B5EF4-FFF2-40B4-BE49-F238E27FC236}">
                <a16:creationId xmlns:a16="http://schemas.microsoft.com/office/drawing/2014/main" id="{0A6B5DA1-5181-8DF9-1315-F40523F66C26}"/>
              </a:ext>
            </a:extLst>
          </p:cNvPr>
          <p:cNvPicPr>
            <a:picLocks noChangeAspect="1"/>
          </p:cNvPicPr>
          <p:nvPr/>
        </p:nvPicPr>
        <p:blipFill>
          <a:blip r:embed="rId2"/>
          <a:stretch>
            <a:fillRect/>
          </a:stretch>
        </p:blipFill>
        <p:spPr>
          <a:xfrm>
            <a:off x="482600" y="811784"/>
            <a:ext cx="8178799" cy="5234431"/>
          </a:xfrm>
          <a:prstGeom prst="rect">
            <a:avLst/>
          </a:prstGeom>
        </p:spPr>
      </p:pic>
      <p:sp>
        <p:nvSpPr>
          <p:cNvPr id="5" name="TextBox 4">
            <a:extLst>
              <a:ext uri="{FF2B5EF4-FFF2-40B4-BE49-F238E27FC236}">
                <a16:creationId xmlns:a16="http://schemas.microsoft.com/office/drawing/2014/main" id="{0AFF21C7-60C2-B4ED-578A-4D6FBD09FB6C}"/>
              </a:ext>
            </a:extLst>
          </p:cNvPr>
          <p:cNvSpPr txBox="1"/>
          <p:nvPr/>
        </p:nvSpPr>
        <p:spPr>
          <a:xfrm>
            <a:off x="683568" y="188640"/>
            <a:ext cx="8121846" cy="523220"/>
          </a:xfrm>
          <a:prstGeom prst="rect">
            <a:avLst/>
          </a:prstGeom>
          <a:noFill/>
        </p:spPr>
        <p:txBody>
          <a:bodyPr wrap="square">
            <a:spAutoFit/>
          </a:bodyPr>
          <a:lstStyle/>
          <a:p>
            <a:pPr eaLnBrk="1" hangingPunct="1">
              <a:defRPr/>
            </a:pPr>
            <a:r>
              <a:rPr lang="en-GB" altLang="en-US" sz="2800" b="1" dirty="0">
                <a:solidFill>
                  <a:schemeClr val="tx1"/>
                </a:solidFill>
                <a:effectLst>
                  <a:outerShdw blurRad="38100" dist="38100" dir="2700000" algn="tl">
                    <a:srgbClr val="C0C0C0"/>
                  </a:outerShdw>
                </a:effectLst>
                <a:latin typeface="Book Antiqua" panose="02040602050305030304" pitchFamily="18" charset="0"/>
              </a:rPr>
              <a:t>MOVEMENTS OF GLENOHUMERAL JOINT</a:t>
            </a:r>
            <a:endParaRPr lang="en-US" altLang="en-US" sz="2800" b="1" dirty="0">
              <a:solidFill>
                <a:schemeClr val="tx1"/>
              </a:solidFill>
              <a:effectLst>
                <a:outerShdw blurRad="38100" dist="38100" dir="2700000" algn="tl">
                  <a:srgbClr val="C0C0C0"/>
                </a:outerShdw>
              </a:effectLst>
              <a:latin typeface="Book Antiqua" panose="02040602050305030304" pitchFamily="18" charset="0"/>
            </a:endParaRPr>
          </a:p>
        </p:txBody>
      </p:sp>
    </p:spTree>
    <p:extLst>
      <p:ext uri="{BB962C8B-B14F-4D97-AF65-F5344CB8AC3E}">
        <p14:creationId xmlns:p14="http://schemas.microsoft.com/office/powerpoint/2010/main" val="4208746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0.2|6.1|6.9|12.3|15.8|29.9|2.7"/>
</p:tagLst>
</file>

<file path=ppt/tags/tag2.xml><?xml version="1.0" encoding="utf-8"?>
<p:tagLst xmlns:a="http://schemas.openxmlformats.org/drawingml/2006/main" xmlns:r="http://schemas.openxmlformats.org/officeDocument/2006/relationships" xmlns:p="http://schemas.openxmlformats.org/presentationml/2006/main">
  <p:tag name="TIMING" val="|2.8|1.6|1.5|1.3|2.3|175.7"/>
</p:tagLst>
</file>

<file path=ppt/tags/tag3.xml><?xml version="1.0" encoding="utf-8"?>
<p:tagLst xmlns:a="http://schemas.openxmlformats.org/drawingml/2006/main" xmlns:r="http://schemas.openxmlformats.org/officeDocument/2006/relationships" xmlns:p="http://schemas.openxmlformats.org/presentationml/2006/main">
  <p:tag name="TIMING" val="|31.4|1.6|3.6|1.4|10.4|1.6|4.1|2.2|2.1|1.9|8.7|3.3"/>
</p:tagLst>
</file>

<file path=ppt/tags/tag4.xml><?xml version="1.0" encoding="utf-8"?>
<p:tagLst xmlns:a="http://schemas.openxmlformats.org/drawingml/2006/main" xmlns:r="http://schemas.openxmlformats.org/officeDocument/2006/relationships" xmlns:p="http://schemas.openxmlformats.org/presentationml/2006/main">
  <p:tag name="TIMING" val="|41.1|4.3|1.2|5.2|3.5|1.8|1.9|3.5|2.7|1.3"/>
</p:tagLst>
</file>

<file path=ppt/tags/tag5.xml><?xml version="1.0" encoding="utf-8"?>
<p:tagLst xmlns:a="http://schemas.openxmlformats.org/drawingml/2006/main" xmlns:r="http://schemas.openxmlformats.org/officeDocument/2006/relationships" xmlns:p="http://schemas.openxmlformats.org/presentationml/2006/main">
  <p:tag name="TIMING" val="|29.8|17.7|8.5|9.3|4.2|4.9|4.2"/>
</p:tagLst>
</file>

<file path=ppt/tags/tag6.xml><?xml version="1.0" encoding="utf-8"?>
<p:tagLst xmlns:a="http://schemas.openxmlformats.org/drawingml/2006/main" xmlns:r="http://schemas.openxmlformats.org/officeDocument/2006/relationships" xmlns:p="http://schemas.openxmlformats.org/presentationml/2006/main">
  <p:tag name="TIMING" val="|3.3|15.9|3.3|14.8"/>
</p:tagLst>
</file>

<file path=ppt/theme/theme1.xml><?xml version="1.0" encoding="utf-8"?>
<a:theme xmlns:a="http://schemas.openxmlformats.org/drawingml/2006/main" name="Default Design_3">
  <a:themeElements>
    <a:clrScheme name="Default Design_3 12">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fontScheme name="Default Design_3">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_3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_3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_3 3">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_3 4">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_3 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_3 6">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_3 7">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_3 8">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_3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_3 10">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_3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_3 12">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16517</TotalTime>
  <Words>10349</Words>
  <Application>Microsoft Office PowerPoint</Application>
  <PresentationFormat>On-screen Show (4:3)</PresentationFormat>
  <Paragraphs>702</Paragraphs>
  <Slides>144</Slides>
  <Notes>16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144</vt:i4>
      </vt:variant>
    </vt:vector>
  </HeadingPairs>
  <TitlesOfParts>
    <vt:vector size="155" baseType="lpstr">
      <vt:lpstr>Arial</vt:lpstr>
      <vt:lpstr>Book Antiqua</vt:lpstr>
      <vt:lpstr>Calibri</vt:lpstr>
      <vt:lpstr>Cambria</vt:lpstr>
      <vt:lpstr>Comic Sans MS</vt:lpstr>
      <vt:lpstr>Majalla UI</vt:lpstr>
      <vt:lpstr>Microsoft Sans Serif</vt:lpstr>
      <vt:lpstr>Times New Roman</vt:lpstr>
      <vt:lpstr>Wingdings</vt:lpstr>
      <vt:lpstr>Wingdings 2</vt:lpstr>
      <vt:lpstr>Default Design_3</vt:lpstr>
      <vt:lpstr>PowerPoint Presentation</vt:lpstr>
      <vt:lpstr>PowerPoint Presentation</vt:lpstr>
      <vt:lpstr>PowerPoint Presentation</vt:lpstr>
      <vt:lpstr>PowerPoint Presentation</vt:lpstr>
      <vt:lpstr>   BONES OF UPPER LIMB (OSSA MEMBRI SUPERIORIS)</vt:lpstr>
      <vt:lpstr>PowerPoint Presentation</vt:lpstr>
      <vt:lpstr>PowerPoint Presentation</vt:lpstr>
      <vt:lpstr>THE SCAPULA</vt:lpstr>
      <vt:lpstr>THE SCAPULA</vt:lpstr>
      <vt:lpstr>PowerPoint Presentation</vt:lpstr>
      <vt:lpstr>PowerPoint Presentation</vt:lpstr>
      <vt:lpstr>PowerPoint Presentation</vt:lpstr>
      <vt:lpstr>PowerPoint Presentation</vt:lpstr>
      <vt:lpstr>PowerPoint Presentation</vt:lpstr>
      <vt:lpstr>PowerPoint Presentation</vt:lpstr>
      <vt:lpstr>Scapula (Shoulder Blade)</vt:lpstr>
      <vt:lpstr>PowerPoint Presentation</vt:lpstr>
      <vt:lpstr>Functions</vt:lpstr>
      <vt:lpstr>WINGED SCAPULA</vt:lpstr>
      <vt:lpstr>PowerPoint Presentation</vt:lpstr>
      <vt:lpstr>THE CLAVICLE</vt:lpstr>
      <vt:lpstr>PowerPoint Presentation</vt:lpstr>
      <vt:lpstr>PowerPoint Presentation</vt:lpstr>
      <vt:lpstr>PowerPoint Presentation</vt:lpstr>
      <vt:lpstr>Clavicle</vt:lpstr>
      <vt:lpstr>Articulations of Clavicle</vt:lpstr>
      <vt:lpstr>Fractures of the Clavicle</vt:lpstr>
      <vt:lpstr>PowerPoint Presentation</vt:lpstr>
      <vt:lpstr>HUMERUS (Upper Arm Bone)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Humerus</vt:lpstr>
      <vt:lpstr>PowerPoint Presentation</vt:lpstr>
      <vt:lpstr>PowerPoint Presentation</vt:lpstr>
      <vt:lpstr>Fractures of Humerus</vt:lpstr>
      <vt:lpstr>Nerves affected in fractures of humerus</vt:lpstr>
      <vt:lpstr>Radius and Ulna Bones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Ulna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Radius</vt:lpstr>
      <vt:lpstr>Radius</vt:lpstr>
      <vt:lpstr>Fractures of radius &amp; ulna</vt:lpstr>
      <vt:lpstr>General Anatomy of the Hand and Wrist Bones</vt:lpstr>
      <vt:lpstr>PowerPoint Presentation</vt:lpstr>
      <vt:lpstr>PowerPoint Presentation</vt:lpstr>
      <vt:lpstr>PowerPoint Presentation</vt:lpstr>
      <vt:lpstr> WRIST ( CARPUS)</vt:lpstr>
      <vt:lpstr>Fracture of Scaphoid</vt:lpstr>
      <vt:lpstr>PowerPoint Presentation</vt:lpstr>
      <vt:lpstr>Metacarpaus</vt:lpstr>
      <vt:lpstr>PowerPoint Presentation</vt:lpstr>
      <vt:lpstr>PowerPoint Presentation</vt:lpstr>
      <vt:lpstr>Digits</vt:lpstr>
      <vt:lpstr>PowerPoint Presentation</vt:lpstr>
      <vt:lpstr>PowerPoint Presentation</vt:lpstr>
      <vt:lpstr>Joints of clavicle (collarbone)</vt:lpstr>
      <vt:lpstr>1) Sternoclavicualr joint</vt:lpstr>
      <vt:lpstr>1) Sternoclavicualr joint</vt:lpstr>
      <vt:lpstr>Cont.. Sternoclavicualr joint</vt:lpstr>
      <vt:lpstr>2) Acromioclavicular joint</vt:lpstr>
      <vt:lpstr>2) Acromioclavicular joint</vt:lpstr>
      <vt:lpstr>2) Acromioclavicular joint</vt:lpstr>
      <vt:lpstr> Acromioclavicualr joint</vt:lpstr>
      <vt:lpstr>Acromioclavicualr joint</vt:lpstr>
      <vt:lpstr>Art. acromioclavicularis</vt:lpstr>
      <vt:lpstr>PowerPoint Presentation</vt:lpstr>
      <vt:lpstr>PowerPoint Presentation</vt:lpstr>
      <vt:lpstr>Glenohumeral joint (a.k.a. Shoulder joint )</vt:lpstr>
      <vt:lpstr>Cont.. Glenohumeral joint</vt:lpstr>
      <vt:lpstr>Cont.. Glenohumeral joint</vt:lpstr>
      <vt:lpstr>Cont.. Glenohumeral joint</vt:lpstr>
      <vt:lpstr>Cont.. Glenohumeral joint</vt:lpstr>
      <vt:lpstr>Cont.. Glenohumeral joint</vt:lpstr>
      <vt:lpstr>Cont.. Glenohumeral joint</vt:lpstr>
      <vt:lpstr>Cont.. Glenohumeral joint</vt:lpstr>
      <vt:lpstr>PowerPoint Presentation</vt:lpstr>
      <vt:lpstr>PowerPoint Presentation</vt:lpstr>
      <vt:lpstr>PowerPoint Presentation</vt:lpstr>
      <vt:lpstr>PowerPoint Presentation</vt:lpstr>
      <vt:lpstr>PowerPoint Presentation</vt:lpstr>
      <vt:lpstr>PowerPoint Presentation</vt:lpstr>
      <vt:lpstr>The Elbow Joint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 Radio-ulnaris distalis</vt:lpstr>
      <vt:lpstr>PowerPoint Presentation</vt:lpstr>
      <vt:lpstr>PowerPoint Presentation</vt:lpstr>
      <vt:lpstr>PowerPoint Presentation</vt:lpstr>
      <vt:lpstr>PowerPoint Presentation</vt:lpstr>
      <vt:lpstr>PowerPoint Presentation</vt:lpstr>
      <vt:lpstr>PowerPoint Presentation</vt:lpstr>
      <vt:lpstr>Art. radiocarpalis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Win10</dc:creator>
  <cp:lastModifiedBy>ivanaanatom ivanaanatom</cp:lastModifiedBy>
  <cp:revision>155</cp:revision>
  <dcterms:modified xsi:type="dcterms:W3CDTF">2024-09-14T19:42:18Z</dcterms:modified>
</cp:coreProperties>
</file>